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diagrams/colors11.xml" ContentType="application/vnd.openxmlformats-officedocument.drawingml.diagramColors+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Default Extension="xlsx" ContentType="application/vnd.openxmlformats-officedocument.spreadsheetml.sheet"/>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diagrams/colors12.xml" ContentType="application/vnd.openxmlformats-officedocument.drawingml.diagramColors+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data10.xml" ContentType="application/vnd.openxmlformats-officedocument.drawingml.diagramData+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charts/chart4.xml" ContentType="application/vnd.openxmlformats-officedocument.drawingml.chart+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xls" ContentType="application/vnd.ms-excel"/>
  <Override PartName="/ppt/notesSlides/notesSlide36.xml" ContentType="application/vnd.openxmlformats-officedocument.presentationml.notesSlide+xml"/>
  <Override PartName="/ppt/diagrams/data11.xml" ContentType="application/vnd.openxmlformats-officedocument.drawingml.diagramData+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diagrams/drawing9.xml" ContentType="application/vnd.ms-office.drawingml.diagramDrawing+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charts/chart5.xml" ContentType="application/vnd.openxmlformats-officedocument.drawingml.chart+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charts/chart1.xml" ContentType="application/vnd.openxmlformats-officedocument.drawingml.chart+xml"/>
  <Override PartName="/ppt/diagrams/layout11.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diagrams/colors10.xml" ContentType="application/vnd.openxmlformats-officedocument.drawingml.diagramColors+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37.xml" ContentType="application/vnd.openxmlformats-officedocument.presentationml.notesSlide+xml"/>
  <Override PartName="/ppt/diagrams/data12.xml" ContentType="application/vnd.openxmlformats-officedocument.drawingml.diagramData+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data9.xml" ContentType="application/vnd.openxmlformats-officedocument.drawingml.diagramData+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Default Extension="tiff" ContentType="image/tiff"/>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40.xml" ContentType="application/vnd.openxmlformats-officedocument.presentationml.notesSlide+xml"/>
  <Override PartName="/ppt/diagrams/quickStyle12.xml" ContentType="application/vnd.openxmlformats-officedocument.drawingml.diagramStyle+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charts/chart2.xml" ContentType="application/vnd.openxmlformats-officedocument.drawingml.chart+xml"/>
  <Override PartName="/ppt/diagrams/layout12.xml" ContentType="application/vnd.openxmlformats-officedocument.drawingml.diagramLayout+xml"/>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Default Extension="fntdata" ContentType="application/x-fontdata"/>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diagrams/drawing7.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embedTrueTypeFonts="1">
  <p:sldMasterIdLst>
    <p:sldMasterId id="2147483673" r:id="rId1"/>
  </p:sldMasterIdLst>
  <p:notesMasterIdLst>
    <p:notesMasterId r:id="rId70"/>
  </p:notesMasterIdLst>
  <p:handoutMasterIdLst>
    <p:handoutMasterId r:id="rId71"/>
  </p:handout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Lst>
  <p:sldSz cx="9601200" cy="6858000"/>
  <p:notesSz cx="7010400" cy="9296400"/>
  <p:embeddedFontLst>
    <p:embeddedFont>
      <p:font typeface="Arial Narrow" pitchFamily="34" charset="0"/>
      <p:regular r:id="rId72"/>
      <p:bold r:id="rId73"/>
      <p:italic r:id="rId74"/>
      <p:boldItalic r:id="rId75"/>
    </p:embeddedFont>
  </p:embeddedFontLst>
  <p:defaultTextStyle>
    <a:defPPr>
      <a:defRPr lang="en-US"/>
    </a:defPPr>
    <a:lvl1pPr algn="ctr" rtl="0" fontAlgn="base">
      <a:spcBef>
        <a:spcPct val="20000"/>
      </a:spcBef>
      <a:spcAft>
        <a:spcPct val="0"/>
      </a:spcAft>
      <a:buFont typeface="Wingdings" pitchFamily="2" charset="2"/>
      <a:buChar char="§"/>
      <a:defRPr sz="1900" b="1" kern="1200" baseline="-25000">
        <a:solidFill>
          <a:srgbClr val="5F5F5F"/>
        </a:solidFill>
        <a:latin typeface="Arial" charset="0"/>
        <a:ea typeface="+mn-ea"/>
        <a:cs typeface="+mn-cs"/>
      </a:defRPr>
    </a:lvl1pPr>
    <a:lvl2pPr marL="457200" algn="ctr" rtl="0" fontAlgn="base">
      <a:spcBef>
        <a:spcPct val="20000"/>
      </a:spcBef>
      <a:spcAft>
        <a:spcPct val="0"/>
      </a:spcAft>
      <a:buFont typeface="Wingdings" pitchFamily="2" charset="2"/>
      <a:buChar char="§"/>
      <a:defRPr sz="1900" b="1" kern="1200" baseline="-25000">
        <a:solidFill>
          <a:srgbClr val="5F5F5F"/>
        </a:solidFill>
        <a:latin typeface="Arial" charset="0"/>
        <a:ea typeface="+mn-ea"/>
        <a:cs typeface="+mn-cs"/>
      </a:defRPr>
    </a:lvl2pPr>
    <a:lvl3pPr marL="914400" algn="ctr" rtl="0" fontAlgn="base">
      <a:spcBef>
        <a:spcPct val="20000"/>
      </a:spcBef>
      <a:spcAft>
        <a:spcPct val="0"/>
      </a:spcAft>
      <a:buFont typeface="Wingdings" pitchFamily="2" charset="2"/>
      <a:buChar char="§"/>
      <a:defRPr sz="1900" b="1" kern="1200" baseline="-25000">
        <a:solidFill>
          <a:srgbClr val="5F5F5F"/>
        </a:solidFill>
        <a:latin typeface="Arial" charset="0"/>
        <a:ea typeface="+mn-ea"/>
        <a:cs typeface="+mn-cs"/>
      </a:defRPr>
    </a:lvl3pPr>
    <a:lvl4pPr marL="1371600" algn="ctr" rtl="0" fontAlgn="base">
      <a:spcBef>
        <a:spcPct val="20000"/>
      </a:spcBef>
      <a:spcAft>
        <a:spcPct val="0"/>
      </a:spcAft>
      <a:buFont typeface="Wingdings" pitchFamily="2" charset="2"/>
      <a:buChar char="§"/>
      <a:defRPr sz="1900" b="1" kern="1200" baseline="-25000">
        <a:solidFill>
          <a:srgbClr val="5F5F5F"/>
        </a:solidFill>
        <a:latin typeface="Arial" charset="0"/>
        <a:ea typeface="+mn-ea"/>
        <a:cs typeface="+mn-cs"/>
      </a:defRPr>
    </a:lvl4pPr>
    <a:lvl5pPr marL="1828800" algn="ctr" rtl="0" fontAlgn="base">
      <a:spcBef>
        <a:spcPct val="20000"/>
      </a:spcBef>
      <a:spcAft>
        <a:spcPct val="0"/>
      </a:spcAft>
      <a:buFont typeface="Wingdings" pitchFamily="2" charset="2"/>
      <a:buChar char="§"/>
      <a:defRPr sz="1900" b="1" kern="1200" baseline="-25000">
        <a:solidFill>
          <a:srgbClr val="5F5F5F"/>
        </a:solidFill>
        <a:latin typeface="Arial" charset="0"/>
        <a:ea typeface="+mn-ea"/>
        <a:cs typeface="+mn-cs"/>
      </a:defRPr>
    </a:lvl5pPr>
    <a:lvl6pPr marL="2286000" algn="l" defTabSz="914400" rtl="0" eaLnBrk="1" latinLnBrk="0" hangingPunct="1">
      <a:defRPr sz="1900" b="1" kern="1200" baseline="-25000">
        <a:solidFill>
          <a:srgbClr val="5F5F5F"/>
        </a:solidFill>
        <a:latin typeface="Arial" charset="0"/>
        <a:ea typeface="+mn-ea"/>
        <a:cs typeface="+mn-cs"/>
      </a:defRPr>
    </a:lvl6pPr>
    <a:lvl7pPr marL="2743200" algn="l" defTabSz="914400" rtl="0" eaLnBrk="1" latinLnBrk="0" hangingPunct="1">
      <a:defRPr sz="1900" b="1" kern="1200" baseline="-25000">
        <a:solidFill>
          <a:srgbClr val="5F5F5F"/>
        </a:solidFill>
        <a:latin typeface="Arial" charset="0"/>
        <a:ea typeface="+mn-ea"/>
        <a:cs typeface="+mn-cs"/>
      </a:defRPr>
    </a:lvl7pPr>
    <a:lvl8pPr marL="3200400" algn="l" defTabSz="914400" rtl="0" eaLnBrk="1" latinLnBrk="0" hangingPunct="1">
      <a:defRPr sz="1900" b="1" kern="1200" baseline="-25000">
        <a:solidFill>
          <a:srgbClr val="5F5F5F"/>
        </a:solidFill>
        <a:latin typeface="Arial" charset="0"/>
        <a:ea typeface="+mn-ea"/>
        <a:cs typeface="+mn-cs"/>
      </a:defRPr>
    </a:lvl8pPr>
    <a:lvl9pPr marL="3657600" algn="l" defTabSz="914400" rtl="0" eaLnBrk="1" latinLnBrk="0" hangingPunct="1">
      <a:defRPr sz="1900" b="1" kern="1200" baseline="-25000">
        <a:solidFill>
          <a:srgbClr val="5F5F5F"/>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86A7"/>
    <a:srgbClr val="FFFFFF"/>
    <a:srgbClr val="58595B"/>
    <a:srgbClr val="5F5F5F"/>
    <a:srgbClr val="000000"/>
    <a:srgbClr val="CEEAB0"/>
    <a:srgbClr val="84B140"/>
    <a:srgbClr val="99CC00"/>
    <a:srgbClr val="4D4D4D"/>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88" autoAdjust="0"/>
    <p:restoredTop sz="76478" autoAdjust="0"/>
  </p:normalViewPr>
  <p:slideViewPr>
    <p:cSldViewPr>
      <p:cViewPr>
        <p:scale>
          <a:sx n="100" d="100"/>
          <a:sy n="100" d="100"/>
        </p:scale>
        <p:origin x="-72" y="-72"/>
      </p:cViewPr>
      <p:guideLst>
        <p:guide orient="horz" pos="1008"/>
        <p:guide orient="horz" pos="384"/>
        <p:guide orient="horz" pos="912"/>
        <p:guide orient="horz" pos="2688"/>
        <p:guide orient="horz" pos="4224"/>
        <p:guide orient="horz" pos="864"/>
        <p:guide pos="240"/>
        <p:guide pos="4080"/>
        <p:guide pos="1536"/>
        <p:guide pos="5856"/>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notesViewPr>
    <p:cSldViewPr>
      <p:cViewPr varScale="1">
        <p:scale>
          <a:sx n="76" d="100"/>
          <a:sy n="76" d="100"/>
        </p:scale>
        <p:origin x="-2028" y="-9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font" Target="fonts/font3.fntdata"/><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2.fntdata"/><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areaChart>
        <c:grouping val="stacked"/>
        <c:ser>
          <c:idx val="0"/>
          <c:order val="0"/>
          <c:tx>
            <c:strRef>
              <c:f>Sheet1!$B$1</c:f>
              <c:strCache>
                <c:ptCount val="1"/>
                <c:pt idx="0">
                  <c:v>Used</c:v>
                </c:pt>
              </c:strCache>
            </c:strRef>
          </c:tx>
          <c:cat>
            <c:strRef>
              <c:f>Sheet1!$A$2:$A$124</c:f>
              <c:strCache>
                <c:ptCount val="123"/>
                <c:pt idx="0">
                  <c:v>2002-07</c:v>
                </c:pt>
                <c:pt idx="1">
                  <c:v>2002-08</c:v>
                </c:pt>
                <c:pt idx="2">
                  <c:v>2002-09</c:v>
                </c:pt>
                <c:pt idx="3">
                  <c:v>2002-10</c:v>
                </c:pt>
                <c:pt idx="4">
                  <c:v>2002-11</c:v>
                </c:pt>
                <c:pt idx="5">
                  <c:v>2002-12</c:v>
                </c:pt>
                <c:pt idx="6">
                  <c:v>2003-01</c:v>
                </c:pt>
                <c:pt idx="7">
                  <c:v>2003-02</c:v>
                </c:pt>
                <c:pt idx="8">
                  <c:v>2003-03</c:v>
                </c:pt>
                <c:pt idx="9">
                  <c:v>2003-04</c:v>
                </c:pt>
                <c:pt idx="10">
                  <c:v>2003-05</c:v>
                </c:pt>
                <c:pt idx="11">
                  <c:v>2003-06</c:v>
                </c:pt>
                <c:pt idx="12">
                  <c:v>2003-07</c:v>
                </c:pt>
                <c:pt idx="13">
                  <c:v>2003-08</c:v>
                </c:pt>
                <c:pt idx="14">
                  <c:v>2003-09</c:v>
                </c:pt>
                <c:pt idx="15">
                  <c:v>2003-10</c:v>
                </c:pt>
                <c:pt idx="16">
                  <c:v>2003-11</c:v>
                </c:pt>
                <c:pt idx="17">
                  <c:v>2003-12</c:v>
                </c:pt>
                <c:pt idx="18">
                  <c:v>2004-01</c:v>
                </c:pt>
                <c:pt idx="19">
                  <c:v>2004-02</c:v>
                </c:pt>
                <c:pt idx="20">
                  <c:v>2004-03</c:v>
                </c:pt>
                <c:pt idx="21">
                  <c:v>2004-04</c:v>
                </c:pt>
                <c:pt idx="22">
                  <c:v>2004-05</c:v>
                </c:pt>
                <c:pt idx="23">
                  <c:v>2004-06</c:v>
                </c:pt>
                <c:pt idx="24">
                  <c:v>2004-07</c:v>
                </c:pt>
                <c:pt idx="25">
                  <c:v>2004-08</c:v>
                </c:pt>
                <c:pt idx="26">
                  <c:v>2004-09</c:v>
                </c:pt>
                <c:pt idx="27">
                  <c:v>2004-10</c:v>
                </c:pt>
                <c:pt idx="28">
                  <c:v>2004-11</c:v>
                </c:pt>
                <c:pt idx="29">
                  <c:v>2004-12</c:v>
                </c:pt>
                <c:pt idx="30">
                  <c:v>2005-01</c:v>
                </c:pt>
                <c:pt idx="31">
                  <c:v>2005-02</c:v>
                </c:pt>
                <c:pt idx="32">
                  <c:v>2005-03</c:v>
                </c:pt>
                <c:pt idx="33">
                  <c:v>2005-04</c:v>
                </c:pt>
                <c:pt idx="34">
                  <c:v>2005-05</c:v>
                </c:pt>
                <c:pt idx="35">
                  <c:v>2005-06</c:v>
                </c:pt>
                <c:pt idx="36">
                  <c:v>2005-07</c:v>
                </c:pt>
                <c:pt idx="37">
                  <c:v>2005-08</c:v>
                </c:pt>
                <c:pt idx="38">
                  <c:v>2005-09</c:v>
                </c:pt>
                <c:pt idx="39">
                  <c:v>2005-10</c:v>
                </c:pt>
                <c:pt idx="40">
                  <c:v>2005-11</c:v>
                </c:pt>
                <c:pt idx="41">
                  <c:v>2005-12</c:v>
                </c:pt>
                <c:pt idx="42">
                  <c:v>2006-01</c:v>
                </c:pt>
                <c:pt idx="43">
                  <c:v>2006-02</c:v>
                </c:pt>
                <c:pt idx="44">
                  <c:v>2006-03</c:v>
                </c:pt>
                <c:pt idx="45">
                  <c:v>2006-04</c:v>
                </c:pt>
                <c:pt idx="46">
                  <c:v>2006-05</c:v>
                </c:pt>
                <c:pt idx="47">
                  <c:v>2006-06</c:v>
                </c:pt>
                <c:pt idx="48">
                  <c:v>2006-07</c:v>
                </c:pt>
                <c:pt idx="49">
                  <c:v>2006-08</c:v>
                </c:pt>
                <c:pt idx="50">
                  <c:v>2006-09</c:v>
                </c:pt>
                <c:pt idx="51">
                  <c:v>2006-10</c:v>
                </c:pt>
                <c:pt idx="52">
                  <c:v>2006-11</c:v>
                </c:pt>
                <c:pt idx="53">
                  <c:v>2006-12</c:v>
                </c:pt>
                <c:pt idx="54">
                  <c:v>2007-01</c:v>
                </c:pt>
                <c:pt idx="55">
                  <c:v>2007-02</c:v>
                </c:pt>
                <c:pt idx="56">
                  <c:v>2007-03</c:v>
                </c:pt>
                <c:pt idx="57">
                  <c:v>2007-04</c:v>
                </c:pt>
                <c:pt idx="58">
                  <c:v>2007-05</c:v>
                </c:pt>
                <c:pt idx="59">
                  <c:v>2007-06</c:v>
                </c:pt>
                <c:pt idx="60">
                  <c:v>2007-07</c:v>
                </c:pt>
                <c:pt idx="61">
                  <c:v>2007-08</c:v>
                </c:pt>
                <c:pt idx="62">
                  <c:v>2007-09</c:v>
                </c:pt>
                <c:pt idx="63">
                  <c:v>2007-10</c:v>
                </c:pt>
                <c:pt idx="64">
                  <c:v>2007-11</c:v>
                </c:pt>
                <c:pt idx="65">
                  <c:v>2007-12</c:v>
                </c:pt>
                <c:pt idx="66">
                  <c:v>2008-01</c:v>
                </c:pt>
                <c:pt idx="67">
                  <c:v>2008-02</c:v>
                </c:pt>
                <c:pt idx="68">
                  <c:v>2008-03</c:v>
                </c:pt>
                <c:pt idx="69">
                  <c:v>2008-04</c:v>
                </c:pt>
                <c:pt idx="70">
                  <c:v>2008-05</c:v>
                </c:pt>
                <c:pt idx="71">
                  <c:v>2008-06</c:v>
                </c:pt>
                <c:pt idx="72">
                  <c:v>2008-07</c:v>
                </c:pt>
                <c:pt idx="73">
                  <c:v>2008-08</c:v>
                </c:pt>
                <c:pt idx="74">
                  <c:v>2008-09</c:v>
                </c:pt>
                <c:pt idx="75">
                  <c:v>2008-10</c:v>
                </c:pt>
                <c:pt idx="76">
                  <c:v>2008-11</c:v>
                </c:pt>
                <c:pt idx="77">
                  <c:v>2008-12</c:v>
                </c:pt>
                <c:pt idx="78">
                  <c:v>2009-01</c:v>
                </c:pt>
                <c:pt idx="79">
                  <c:v>2009-02</c:v>
                </c:pt>
                <c:pt idx="80">
                  <c:v>2009-03</c:v>
                </c:pt>
                <c:pt idx="81">
                  <c:v>2009-04</c:v>
                </c:pt>
                <c:pt idx="82">
                  <c:v>2009-05</c:v>
                </c:pt>
                <c:pt idx="83">
                  <c:v>2009-06</c:v>
                </c:pt>
                <c:pt idx="84">
                  <c:v>2009-07</c:v>
                </c:pt>
                <c:pt idx="85">
                  <c:v>2009-08</c:v>
                </c:pt>
                <c:pt idx="86">
                  <c:v>2009-09</c:v>
                </c:pt>
                <c:pt idx="87">
                  <c:v>2009-10</c:v>
                </c:pt>
                <c:pt idx="88">
                  <c:v>2009-11</c:v>
                </c:pt>
                <c:pt idx="89">
                  <c:v>2009-12</c:v>
                </c:pt>
                <c:pt idx="90">
                  <c:v>2010-01</c:v>
                </c:pt>
                <c:pt idx="91">
                  <c:v>2010-02</c:v>
                </c:pt>
                <c:pt idx="92">
                  <c:v>2010-03</c:v>
                </c:pt>
                <c:pt idx="93">
                  <c:v>2010-04</c:v>
                </c:pt>
                <c:pt idx="94">
                  <c:v>2010-05</c:v>
                </c:pt>
                <c:pt idx="95">
                  <c:v>2010-06</c:v>
                </c:pt>
                <c:pt idx="96">
                  <c:v>2010-07</c:v>
                </c:pt>
                <c:pt idx="97">
                  <c:v>2010-08</c:v>
                </c:pt>
                <c:pt idx="98">
                  <c:v>2010-09</c:v>
                </c:pt>
                <c:pt idx="99">
                  <c:v>2010-10</c:v>
                </c:pt>
                <c:pt idx="100">
                  <c:v>2010-11</c:v>
                </c:pt>
                <c:pt idx="101">
                  <c:v>2010-12</c:v>
                </c:pt>
                <c:pt idx="102">
                  <c:v>2011-01</c:v>
                </c:pt>
                <c:pt idx="103">
                  <c:v>2011-02</c:v>
                </c:pt>
                <c:pt idx="104">
                  <c:v>2011-03</c:v>
                </c:pt>
                <c:pt idx="105">
                  <c:v>2011-04</c:v>
                </c:pt>
                <c:pt idx="106">
                  <c:v>2011-05</c:v>
                </c:pt>
                <c:pt idx="107">
                  <c:v>2011-06</c:v>
                </c:pt>
                <c:pt idx="108">
                  <c:v>2011-07</c:v>
                </c:pt>
                <c:pt idx="109">
                  <c:v>2011-08</c:v>
                </c:pt>
                <c:pt idx="110">
                  <c:v>2011-09</c:v>
                </c:pt>
                <c:pt idx="111">
                  <c:v>2011-10</c:v>
                </c:pt>
                <c:pt idx="112">
                  <c:v>2011-11</c:v>
                </c:pt>
                <c:pt idx="113">
                  <c:v>2011-12</c:v>
                </c:pt>
                <c:pt idx="114">
                  <c:v>2012-1</c:v>
                </c:pt>
                <c:pt idx="115">
                  <c:v>2012-2</c:v>
                </c:pt>
                <c:pt idx="116">
                  <c:v>2012-3</c:v>
                </c:pt>
                <c:pt idx="117">
                  <c:v>2012-4</c:v>
                </c:pt>
                <c:pt idx="118">
                  <c:v>2012-5</c:v>
                </c:pt>
                <c:pt idx="119">
                  <c:v>2012-6</c:v>
                </c:pt>
                <c:pt idx="120">
                  <c:v>2012-7</c:v>
                </c:pt>
                <c:pt idx="121">
                  <c:v>2012-8</c:v>
                </c:pt>
                <c:pt idx="122">
                  <c:v>2012-9</c:v>
                </c:pt>
              </c:strCache>
            </c:strRef>
          </c:cat>
          <c:val>
            <c:numRef>
              <c:f>Sheet1!$B$2:$B$124</c:f>
              <c:numCache>
                <c:formatCode>General</c:formatCode>
                <c:ptCount val="123"/>
                <c:pt idx="0">
                  <c:v>7936</c:v>
                </c:pt>
                <c:pt idx="1">
                  <c:v>5810</c:v>
                </c:pt>
                <c:pt idx="2">
                  <c:v>3542</c:v>
                </c:pt>
                <c:pt idx="3">
                  <c:v>2505</c:v>
                </c:pt>
                <c:pt idx="4">
                  <c:v>1562</c:v>
                </c:pt>
                <c:pt idx="5">
                  <c:v>1326</c:v>
                </c:pt>
                <c:pt idx="6">
                  <c:v>1482</c:v>
                </c:pt>
                <c:pt idx="7">
                  <c:v>1951</c:v>
                </c:pt>
                <c:pt idx="8">
                  <c:v>2594</c:v>
                </c:pt>
                <c:pt idx="9">
                  <c:v>3633</c:v>
                </c:pt>
                <c:pt idx="10">
                  <c:v>5239</c:v>
                </c:pt>
                <c:pt idx="11">
                  <c:v>6785</c:v>
                </c:pt>
                <c:pt idx="12">
                  <c:v>7673</c:v>
                </c:pt>
                <c:pt idx="13">
                  <c:v>5756</c:v>
                </c:pt>
                <c:pt idx="14">
                  <c:v>3648</c:v>
                </c:pt>
                <c:pt idx="15">
                  <c:v>2522</c:v>
                </c:pt>
                <c:pt idx="16">
                  <c:v>1389</c:v>
                </c:pt>
                <c:pt idx="17">
                  <c:v>1412</c:v>
                </c:pt>
                <c:pt idx="18">
                  <c:v>1222</c:v>
                </c:pt>
                <c:pt idx="19">
                  <c:v>1812</c:v>
                </c:pt>
                <c:pt idx="20">
                  <c:v>3337</c:v>
                </c:pt>
                <c:pt idx="21">
                  <c:v>4573</c:v>
                </c:pt>
                <c:pt idx="22">
                  <c:v>5191</c:v>
                </c:pt>
                <c:pt idx="23">
                  <c:v>6649</c:v>
                </c:pt>
                <c:pt idx="24">
                  <c:v>7568</c:v>
                </c:pt>
                <c:pt idx="25">
                  <c:v>5319</c:v>
                </c:pt>
                <c:pt idx="26">
                  <c:v>3351</c:v>
                </c:pt>
                <c:pt idx="27">
                  <c:v>2295</c:v>
                </c:pt>
                <c:pt idx="28">
                  <c:v>1517</c:v>
                </c:pt>
                <c:pt idx="29">
                  <c:v>1392</c:v>
                </c:pt>
                <c:pt idx="30">
                  <c:v>1198</c:v>
                </c:pt>
                <c:pt idx="31">
                  <c:v>1942</c:v>
                </c:pt>
                <c:pt idx="32">
                  <c:v>3227</c:v>
                </c:pt>
                <c:pt idx="33">
                  <c:v>4007</c:v>
                </c:pt>
                <c:pt idx="34">
                  <c:v>5142</c:v>
                </c:pt>
                <c:pt idx="35">
                  <c:v>6601</c:v>
                </c:pt>
                <c:pt idx="36">
                  <c:v>7010</c:v>
                </c:pt>
                <c:pt idx="37">
                  <c:v>6074</c:v>
                </c:pt>
                <c:pt idx="38">
                  <c:v>3593</c:v>
                </c:pt>
                <c:pt idx="39">
                  <c:v>2235</c:v>
                </c:pt>
                <c:pt idx="40">
                  <c:v>1455</c:v>
                </c:pt>
                <c:pt idx="41">
                  <c:v>1352</c:v>
                </c:pt>
                <c:pt idx="42">
                  <c:v>1289</c:v>
                </c:pt>
                <c:pt idx="43">
                  <c:v>1840</c:v>
                </c:pt>
                <c:pt idx="44">
                  <c:v>2929</c:v>
                </c:pt>
                <c:pt idx="45">
                  <c:v>3923</c:v>
                </c:pt>
                <c:pt idx="46">
                  <c:v>5705</c:v>
                </c:pt>
                <c:pt idx="47">
                  <c:v>7198</c:v>
                </c:pt>
                <c:pt idx="48">
                  <c:v>7327</c:v>
                </c:pt>
                <c:pt idx="49">
                  <c:v>5888</c:v>
                </c:pt>
                <c:pt idx="50">
                  <c:v>3678</c:v>
                </c:pt>
                <c:pt idx="51">
                  <c:v>2435</c:v>
                </c:pt>
                <c:pt idx="52">
                  <c:v>1468</c:v>
                </c:pt>
                <c:pt idx="53">
                  <c:v>1207</c:v>
                </c:pt>
                <c:pt idx="54">
                  <c:v>1218</c:v>
                </c:pt>
                <c:pt idx="55">
                  <c:v>1801</c:v>
                </c:pt>
                <c:pt idx="56">
                  <c:v>2955</c:v>
                </c:pt>
                <c:pt idx="57">
                  <c:v>4131</c:v>
                </c:pt>
                <c:pt idx="58">
                  <c:v>5792</c:v>
                </c:pt>
                <c:pt idx="59">
                  <c:v>8133</c:v>
                </c:pt>
                <c:pt idx="60">
                  <c:v>7252</c:v>
                </c:pt>
                <c:pt idx="61">
                  <c:v>5861</c:v>
                </c:pt>
                <c:pt idx="62">
                  <c:v>3184</c:v>
                </c:pt>
                <c:pt idx="63">
                  <c:v>1868.5</c:v>
                </c:pt>
                <c:pt idx="64">
                  <c:v>1245</c:v>
                </c:pt>
                <c:pt idx="65">
                  <c:v>1035.5</c:v>
                </c:pt>
                <c:pt idx="66">
                  <c:v>1086.5</c:v>
                </c:pt>
                <c:pt idx="67">
                  <c:v>1574.5</c:v>
                </c:pt>
                <c:pt idx="68">
                  <c:v>2516.5</c:v>
                </c:pt>
                <c:pt idx="69">
                  <c:v>3640.5</c:v>
                </c:pt>
                <c:pt idx="70">
                  <c:v>5107</c:v>
                </c:pt>
                <c:pt idx="71">
                  <c:v>7012</c:v>
                </c:pt>
                <c:pt idx="72">
                  <c:v>5761</c:v>
                </c:pt>
                <c:pt idx="73">
                  <c:v>3947</c:v>
                </c:pt>
                <c:pt idx="74">
                  <c:v>2584</c:v>
                </c:pt>
                <c:pt idx="75">
                  <c:v>1302</c:v>
                </c:pt>
                <c:pt idx="76">
                  <c:v>1022</c:v>
                </c:pt>
                <c:pt idx="77">
                  <c:v>864</c:v>
                </c:pt>
                <c:pt idx="78">
                  <c:v>955</c:v>
                </c:pt>
                <c:pt idx="79">
                  <c:v>1348</c:v>
                </c:pt>
                <c:pt idx="80">
                  <c:v>2078</c:v>
                </c:pt>
                <c:pt idx="81">
                  <c:v>3150</c:v>
                </c:pt>
                <c:pt idx="82">
                  <c:v>4422</c:v>
                </c:pt>
                <c:pt idx="83">
                  <c:v>5891</c:v>
                </c:pt>
                <c:pt idx="84">
                  <c:v>6412</c:v>
                </c:pt>
                <c:pt idx="85">
                  <c:v>4622</c:v>
                </c:pt>
                <c:pt idx="86">
                  <c:v>3257</c:v>
                </c:pt>
                <c:pt idx="87">
                  <c:v>2042</c:v>
                </c:pt>
                <c:pt idx="88">
                  <c:v>1221</c:v>
                </c:pt>
                <c:pt idx="89">
                  <c:v>1127</c:v>
                </c:pt>
                <c:pt idx="90">
                  <c:v>1192</c:v>
                </c:pt>
                <c:pt idx="91">
                  <c:v>1645</c:v>
                </c:pt>
                <c:pt idx="92">
                  <c:v>2857</c:v>
                </c:pt>
                <c:pt idx="93">
                  <c:v>3344</c:v>
                </c:pt>
                <c:pt idx="94">
                  <c:v>3833</c:v>
                </c:pt>
                <c:pt idx="95">
                  <c:v>4895</c:v>
                </c:pt>
                <c:pt idx="96">
                  <c:v>6124</c:v>
                </c:pt>
                <c:pt idx="97">
                  <c:v>4612</c:v>
                </c:pt>
                <c:pt idx="98">
                  <c:v>2867</c:v>
                </c:pt>
                <c:pt idx="99">
                  <c:v>1941</c:v>
                </c:pt>
                <c:pt idx="100">
                  <c:v>1222</c:v>
                </c:pt>
                <c:pt idx="101">
                  <c:v>1000</c:v>
                </c:pt>
                <c:pt idx="102">
                  <c:v>1096</c:v>
                </c:pt>
                <c:pt idx="103">
                  <c:v>1688</c:v>
                </c:pt>
                <c:pt idx="104">
                  <c:v>2196</c:v>
                </c:pt>
                <c:pt idx="105">
                  <c:v>2712</c:v>
                </c:pt>
                <c:pt idx="106">
                  <c:v>3629</c:v>
                </c:pt>
                <c:pt idx="107">
                  <c:v>5147</c:v>
                </c:pt>
                <c:pt idx="108">
                  <c:v>5399</c:v>
                </c:pt>
                <c:pt idx="109">
                  <c:v>4896</c:v>
                </c:pt>
                <c:pt idx="110">
                  <c:v>3238</c:v>
                </c:pt>
                <c:pt idx="111">
                  <c:v>1823</c:v>
                </c:pt>
                <c:pt idx="112">
                  <c:v>1008</c:v>
                </c:pt>
                <c:pt idx="113">
                  <c:v>1095</c:v>
                </c:pt>
                <c:pt idx="114">
                  <c:v>1005</c:v>
                </c:pt>
                <c:pt idx="115">
                  <c:v>1500</c:v>
                </c:pt>
                <c:pt idx="116">
                  <c:v>2094</c:v>
                </c:pt>
                <c:pt idx="117">
                  <c:v>2918</c:v>
                </c:pt>
                <c:pt idx="118">
                  <c:v>4253</c:v>
                </c:pt>
                <c:pt idx="119">
                  <c:v>4815</c:v>
                </c:pt>
                <c:pt idx="120">
                  <c:v>5490</c:v>
                </c:pt>
                <c:pt idx="121">
                  <c:v>4458</c:v>
                </c:pt>
                <c:pt idx="122">
                  <c:v>2882</c:v>
                </c:pt>
              </c:numCache>
            </c:numRef>
          </c:val>
        </c:ser>
        <c:ser>
          <c:idx val="1"/>
          <c:order val="1"/>
          <c:tx>
            <c:strRef>
              <c:f>Sheet1!$C$1</c:f>
              <c:strCache>
                <c:ptCount val="1"/>
                <c:pt idx="0">
                  <c:v>New</c:v>
                </c:pt>
              </c:strCache>
            </c:strRef>
          </c:tx>
          <c:cat>
            <c:strRef>
              <c:f>Sheet1!$A$2:$A$124</c:f>
              <c:strCache>
                <c:ptCount val="123"/>
                <c:pt idx="0">
                  <c:v>2002-07</c:v>
                </c:pt>
                <c:pt idx="1">
                  <c:v>2002-08</c:v>
                </c:pt>
                <c:pt idx="2">
                  <c:v>2002-09</c:v>
                </c:pt>
                <c:pt idx="3">
                  <c:v>2002-10</c:v>
                </c:pt>
                <c:pt idx="4">
                  <c:v>2002-11</c:v>
                </c:pt>
                <c:pt idx="5">
                  <c:v>2002-12</c:v>
                </c:pt>
                <c:pt idx="6">
                  <c:v>2003-01</c:v>
                </c:pt>
                <c:pt idx="7">
                  <c:v>2003-02</c:v>
                </c:pt>
                <c:pt idx="8">
                  <c:v>2003-03</c:v>
                </c:pt>
                <c:pt idx="9">
                  <c:v>2003-04</c:v>
                </c:pt>
                <c:pt idx="10">
                  <c:v>2003-05</c:v>
                </c:pt>
                <c:pt idx="11">
                  <c:v>2003-06</c:v>
                </c:pt>
                <c:pt idx="12">
                  <c:v>2003-07</c:v>
                </c:pt>
                <c:pt idx="13">
                  <c:v>2003-08</c:v>
                </c:pt>
                <c:pt idx="14">
                  <c:v>2003-09</c:v>
                </c:pt>
                <c:pt idx="15">
                  <c:v>2003-10</c:v>
                </c:pt>
                <c:pt idx="16">
                  <c:v>2003-11</c:v>
                </c:pt>
                <c:pt idx="17">
                  <c:v>2003-12</c:v>
                </c:pt>
                <c:pt idx="18">
                  <c:v>2004-01</c:v>
                </c:pt>
                <c:pt idx="19">
                  <c:v>2004-02</c:v>
                </c:pt>
                <c:pt idx="20">
                  <c:v>2004-03</c:v>
                </c:pt>
                <c:pt idx="21">
                  <c:v>2004-04</c:v>
                </c:pt>
                <c:pt idx="22">
                  <c:v>2004-05</c:v>
                </c:pt>
                <c:pt idx="23">
                  <c:v>2004-06</c:v>
                </c:pt>
                <c:pt idx="24">
                  <c:v>2004-07</c:v>
                </c:pt>
                <c:pt idx="25">
                  <c:v>2004-08</c:v>
                </c:pt>
                <c:pt idx="26">
                  <c:v>2004-09</c:v>
                </c:pt>
                <c:pt idx="27">
                  <c:v>2004-10</c:v>
                </c:pt>
                <c:pt idx="28">
                  <c:v>2004-11</c:v>
                </c:pt>
                <c:pt idx="29">
                  <c:v>2004-12</c:v>
                </c:pt>
                <c:pt idx="30">
                  <c:v>2005-01</c:v>
                </c:pt>
                <c:pt idx="31">
                  <c:v>2005-02</c:v>
                </c:pt>
                <c:pt idx="32">
                  <c:v>2005-03</c:v>
                </c:pt>
                <c:pt idx="33">
                  <c:v>2005-04</c:v>
                </c:pt>
                <c:pt idx="34">
                  <c:v>2005-05</c:v>
                </c:pt>
                <c:pt idx="35">
                  <c:v>2005-06</c:v>
                </c:pt>
                <c:pt idx="36">
                  <c:v>2005-07</c:v>
                </c:pt>
                <c:pt idx="37">
                  <c:v>2005-08</c:v>
                </c:pt>
                <c:pt idx="38">
                  <c:v>2005-09</c:v>
                </c:pt>
                <c:pt idx="39">
                  <c:v>2005-10</c:v>
                </c:pt>
                <c:pt idx="40">
                  <c:v>2005-11</c:v>
                </c:pt>
                <c:pt idx="41">
                  <c:v>2005-12</c:v>
                </c:pt>
                <c:pt idx="42">
                  <c:v>2006-01</c:v>
                </c:pt>
                <c:pt idx="43">
                  <c:v>2006-02</c:v>
                </c:pt>
                <c:pt idx="44">
                  <c:v>2006-03</c:v>
                </c:pt>
                <c:pt idx="45">
                  <c:v>2006-04</c:v>
                </c:pt>
                <c:pt idx="46">
                  <c:v>2006-05</c:v>
                </c:pt>
                <c:pt idx="47">
                  <c:v>2006-06</c:v>
                </c:pt>
                <c:pt idx="48">
                  <c:v>2006-07</c:v>
                </c:pt>
                <c:pt idx="49">
                  <c:v>2006-08</c:v>
                </c:pt>
                <c:pt idx="50">
                  <c:v>2006-09</c:v>
                </c:pt>
                <c:pt idx="51">
                  <c:v>2006-10</c:v>
                </c:pt>
                <c:pt idx="52">
                  <c:v>2006-11</c:v>
                </c:pt>
                <c:pt idx="53">
                  <c:v>2006-12</c:v>
                </c:pt>
                <c:pt idx="54">
                  <c:v>2007-01</c:v>
                </c:pt>
                <c:pt idx="55">
                  <c:v>2007-02</c:v>
                </c:pt>
                <c:pt idx="56">
                  <c:v>2007-03</c:v>
                </c:pt>
                <c:pt idx="57">
                  <c:v>2007-04</c:v>
                </c:pt>
                <c:pt idx="58">
                  <c:v>2007-05</c:v>
                </c:pt>
                <c:pt idx="59">
                  <c:v>2007-06</c:v>
                </c:pt>
                <c:pt idx="60">
                  <c:v>2007-07</c:v>
                </c:pt>
                <c:pt idx="61">
                  <c:v>2007-08</c:v>
                </c:pt>
                <c:pt idx="62">
                  <c:v>2007-09</c:v>
                </c:pt>
                <c:pt idx="63">
                  <c:v>2007-10</c:v>
                </c:pt>
                <c:pt idx="64">
                  <c:v>2007-11</c:v>
                </c:pt>
                <c:pt idx="65">
                  <c:v>2007-12</c:v>
                </c:pt>
                <c:pt idx="66">
                  <c:v>2008-01</c:v>
                </c:pt>
                <c:pt idx="67">
                  <c:v>2008-02</c:v>
                </c:pt>
                <c:pt idx="68">
                  <c:v>2008-03</c:v>
                </c:pt>
                <c:pt idx="69">
                  <c:v>2008-04</c:v>
                </c:pt>
                <c:pt idx="70">
                  <c:v>2008-05</c:v>
                </c:pt>
                <c:pt idx="71">
                  <c:v>2008-06</c:v>
                </c:pt>
                <c:pt idx="72">
                  <c:v>2008-07</c:v>
                </c:pt>
                <c:pt idx="73">
                  <c:v>2008-08</c:v>
                </c:pt>
                <c:pt idx="74">
                  <c:v>2008-09</c:v>
                </c:pt>
                <c:pt idx="75">
                  <c:v>2008-10</c:v>
                </c:pt>
                <c:pt idx="76">
                  <c:v>2008-11</c:v>
                </c:pt>
                <c:pt idx="77">
                  <c:v>2008-12</c:v>
                </c:pt>
                <c:pt idx="78">
                  <c:v>2009-01</c:v>
                </c:pt>
                <c:pt idx="79">
                  <c:v>2009-02</c:v>
                </c:pt>
                <c:pt idx="80">
                  <c:v>2009-03</c:v>
                </c:pt>
                <c:pt idx="81">
                  <c:v>2009-04</c:v>
                </c:pt>
                <c:pt idx="82">
                  <c:v>2009-05</c:v>
                </c:pt>
                <c:pt idx="83">
                  <c:v>2009-06</c:v>
                </c:pt>
                <c:pt idx="84">
                  <c:v>2009-07</c:v>
                </c:pt>
                <c:pt idx="85">
                  <c:v>2009-08</c:v>
                </c:pt>
                <c:pt idx="86">
                  <c:v>2009-09</c:v>
                </c:pt>
                <c:pt idx="87">
                  <c:v>2009-10</c:v>
                </c:pt>
                <c:pt idx="88">
                  <c:v>2009-11</c:v>
                </c:pt>
                <c:pt idx="89">
                  <c:v>2009-12</c:v>
                </c:pt>
                <c:pt idx="90">
                  <c:v>2010-01</c:v>
                </c:pt>
                <c:pt idx="91">
                  <c:v>2010-02</c:v>
                </c:pt>
                <c:pt idx="92">
                  <c:v>2010-03</c:v>
                </c:pt>
                <c:pt idx="93">
                  <c:v>2010-04</c:v>
                </c:pt>
                <c:pt idx="94">
                  <c:v>2010-05</c:v>
                </c:pt>
                <c:pt idx="95">
                  <c:v>2010-06</c:v>
                </c:pt>
                <c:pt idx="96">
                  <c:v>2010-07</c:v>
                </c:pt>
                <c:pt idx="97">
                  <c:v>2010-08</c:v>
                </c:pt>
                <c:pt idx="98">
                  <c:v>2010-09</c:v>
                </c:pt>
                <c:pt idx="99">
                  <c:v>2010-10</c:v>
                </c:pt>
                <c:pt idx="100">
                  <c:v>2010-11</c:v>
                </c:pt>
                <c:pt idx="101">
                  <c:v>2010-12</c:v>
                </c:pt>
                <c:pt idx="102">
                  <c:v>2011-01</c:v>
                </c:pt>
                <c:pt idx="103">
                  <c:v>2011-02</c:v>
                </c:pt>
                <c:pt idx="104">
                  <c:v>2011-03</c:v>
                </c:pt>
                <c:pt idx="105">
                  <c:v>2011-04</c:v>
                </c:pt>
                <c:pt idx="106">
                  <c:v>2011-05</c:v>
                </c:pt>
                <c:pt idx="107">
                  <c:v>2011-06</c:v>
                </c:pt>
                <c:pt idx="108">
                  <c:v>2011-07</c:v>
                </c:pt>
                <c:pt idx="109">
                  <c:v>2011-08</c:v>
                </c:pt>
                <c:pt idx="110">
                  <c:v>2011-09</c:v>
                </c:pt>
                <c:pt idx="111">
                  <c:v>2011-10</c:v>
                </c:pt>
                <c:pt idx="112">
                  <c:v>2011-11</c:v>
                </c:pt>
                <c:pt idx="113">
                  <c:v>2011-12</c:v>
                </c:pt>
                <c:pt idx="114">
                  <c:v>2012-1</c:v>
                </c:pt>
                <c:pt idx="115">
                  <c:v>2012-2</c:v>
                </c:pt>
                <c:pt idx="116">
                  <c:v>2012-3</c:v>
                </c:pt>
                <c:pt idx="117">
                  <c:v>2012-4</c:v>
                </c:pt>
                <c:pt idx="118">
                  <c:v>2012-5</c:v>
                </c:pt>
                <c:pt idx="119">
                  <c:v>2012-6</c:v>
                </c:pt>
                <c:pt idx="120">
                  <c:v>2012-7</c:v>
                </c:pt>
                <c:pt idx="121">
                  <c:v>2012-8</c:v>
                </c:pt>
                <c:pt idx="122">
                  <c:v>2012-9</c:v>
                </c:pt>
              </c:strCache>
            </c:strRef>
          </c:cat>
          <c:val>
            <c:numRef>
              <c:f>Sheet1!$C$2:$C$124</c:f>
              <c:numCache>
                <c:formatCode>General</c:formatCode>
                <c:ptCount val="123"/>
                <c:pt idx="0">
                  <c:v>1451</c:v>
                </c:pt>
                <c:pt idx="1">
                  <c:v>1149</c:v>
                </c:pt>
                <c:pt idx="2">
                  <c:v>539</c:v>
                </c:pt>
                <c:pt idx="3">
                  <c:v>359</c:v>
                </c:pt>
                <c:pt idx="4">
                  <c:v>231</c:v>
                </c:pt>
                <c:pt idx="5">
                  <c:v>204</c:v>
                </c:pt>
                <c:pt idx="6">
                  <c:v>203</c:v>
                </c:pt>
                <c:pt idx="7">
                  <c:v>498</c:v>
                </c:pt>
                <c:pt idx="8">
                  <c:v>667</c:v>
                </c:pt>
                <c:pt idx="9">
                  <c:v>827</c:v>
                </c:pt>
                <c:pt idx="10">
                  <c:v>1003</c:v>
                </c:pt>
                <c:pt idx="11">
                  <c:v>1394</c:v>
                </c:pt>
                <c:pt idx="12">
                  <c:v>1711</c:v>
                </c:pt>
                <c:pt idx="13">
                  <c:v>1242</c:v>
                </c:pt>
                <c:pt idx="14">
                  <c:v>651</c:v>
                </c:pt>
                <c:pt idx="15">
                  <c:v>397</c:v>
                </c:pt>
                <c:pt idx="16">
                  <c:v>194</c:v>
                </c:pt>
                <c:pt idx="17">
                  <c:v>241</c:v>
                </c:pt>
                <c:pt idx="18">
                  <c:v>189</c:v>
                </c:pt>
                <c:pt idx="19">
                  <c:v>475</c:v>
                </c:pt>
                <c:pt idx="20">
                  <c:v>862</c:v>
                </c:pt>
                <c:pt idx="21">
                  <c:v>1184</c:v>
                </c:pt>
                <c:pt idx="22">
                  <c:v>1270</c:v>
                </c:pt>
                <c:pt idx="23">
                  <c:v>1448</c:v>
                </c:pt>
                <c:pt idx="24">
                  <c:v>1699</c:v>
                </c:pt>
                <c:pt idx="25">
                  <c:v>1381</c:v>
                </c:pt>
                <c:pt idx="26">
                  <c:v>649</c:v>
                </c:pt>
                <c:pt idx="27">
                  <c:v>391</c:v>
                </c:pt>
                <c:pt idx="28">
                  <c:v>293</c:v>
                </c:pt>
                <c:pt idx="29">
                  <c:v>250</c:v>
                </c:pt>
                <c:pt idx="30">
                  <c:v>202</c:v>
                </c:pt>
                <c:pt idx="31">
                  <c:v>535</c:v>
                </c:pt>
                <c:pt idx="32">
                  <c:v>995</c:v>
                </c:pt>
                <c:pt idx="33">
                  <c:v>1043</c:v>
                </c:pt>
                <c:pt idx="34">
                  <c:v>1225</c:v>
                </c:pt>
                <c:pt idx="35">
                  <c:v>1678</c:v>
                </c:pt>
                <c:pt idx="36">
                  <c:v>1666</c:v>
                </c:pt>
                <c:pt idx="37">
                  <c:v>1610</c:v>
                </c:pt>
                <c:pt idx="38">
                  <c:v>678</c:v>
                </c:pt>
                <c:pt idx="39">
                  <c:v>345</c:v>
                </c:pt>
                <c:pt idx="40">
                  <c:v>247</c:v>
                </c:pt>
                <c:pt idx="41">
                  <c:v>244</c:v>
                </c:pt>
                <c:pt idx="42">
                  <c:v>295</c:v>
                </c:pt>
                <c:pt idx="43">
                  <c:v>481</c:v>
                </c:pt>
                <c:pt idx="44">
                  <c:v>816</c:v>
                </c:pt>
                <c:pt idx="45">
                  <c:v>943</c:v>
                </c:pt>
                <c:pt idx="46">
                  <c:v>1445</c:v>
                </c:pt>
                <c:pt idx="47">
                  <c:v>1504</c:v>
                </c:pt>
                <c:pt idx="48">
                  <c:v>1787</c:v>
                </c:pt>
                <c:pt idx="49">
                  <c:v>1538</c:v>
                </c:pt>
                <c:pt idx="50">
                  <c:v>704</c:v>
                </c:pt>
                <c:pt idx="51">
                  <c:v>364</c:v>
                </c:pt>
                <c:pt idx="52">
                  <c:v>224</c:v>
                </c:pt>
                <c:pt idx="53">
                  <c:v>196</c:v>
                </c:pt>
                <c:pt idx="54">
                  <c:v>159</c:v>
                </c:pt>
                <c:pt idx="55">
                  <c:v>455</c:v>
                </c:pt>
                <c:pt idx="56">
                  <c:v>786</c:v>
                </c:pt>
                <c:pt idx="57">
                  <c:v>1018</c:v>
                </c:pt>
                <c:pt idx="58">
                  <c:v>1330</c:v>
                </c:pt>
                <c:pt idx="59">
                  <c:v>1974</c:v>
                </c:pt>
                <c:pt idx="60">
                  <c:v>1695</c:v>
                </c:pt>
                <c:pt idx="61">
                  <c:v>1270</c:v>
                </c:pt>
                <c:pt idx="62">
                  <c:v>549</c:v>
                </c:pt>
                <c:pt idx="63">
                  <c:v>327</c:v>
                </c:pt>
                <c:pt idx="64">
                  <c:v>199</c:v>
                </c:pt>
                <c:pt idx="65">
                  <c:v>134</c:v>
                </c:pt>
                <c:pt idx="66">
                  <c:v>168</c:v>
                </c:pt>
                <c:pt idx="67">
                  <c:v>420</c:v>
                </c:pt>
                <c:pt idx="68">
                  <c:v>603</c:v>
                </c:pt>
                <c:pt idx="69">
                  <c:v>742</c:v>
                </c:pt>
                <c:pt idx="70">
                  <c:v>922</c:v>
                </c:pt>
                <c:pt idx="71">
                  <c:v>861</c:v>
                </c:pt>
                <c:pt idx="72">
                  <c:v>1034</c:v>
                </c:pt>
                <c:pt idx="73">
                  <c:v>696</c:v>
                </c:pt>
                <c:pt idx="74">
                  <c:v>413</c:v>
                </c:pt>
                <c:pt idx="75">
                  <c:v>179</c:v>
                </c:pt>
                <c:pt idx="76">
                  <c:v>129</c:v>
                </c:pt>
                <c:pt idx="77">
                  <c:v>126</c:v>
                </c:pt>
                <c:pt idx="78">
                  <c:v>98</c:v>
                </c:pt>
                <c:pt idx="79">
                  <c:v>222</c:v>
                </c:pt>
                <c:pt idx="80">
                  <c:v>305</c:v>
                </c:pt>
                <c:pt idx="81">
                  <c:v>391</c:v>
                </c:pt>
                <c:pt idx="82">
                  <c:v>583</c:v>
                </c:pt>
                <c:pt idx="83">
                  <c:v>864</c:v>
                </c:pt>
                <c:pt idx="84">
                  <c:v>822</c:v>
                </c:pt>
                <c:pt idx="85">
                  <c:v>605</c:v>
                </c:pt>
                <c:pt idx="86">
                  <c:v>339</c:v>
                </c:pt>
                <c:pt idx="87">
                  <c:v>165</c:v>
                </c:pt>
                <c:pt idx="88">
                  <c:v>122</c:v>
                </c:pt>
                <c:pt idx="89">
                  <c:v>107</c:v>
                </c:pt>
                <c:pt idx="90">
                  <c:v>117</c:v>
                </c:pt>
                <c:pt idx="91">
                  <c:v>200</c:v>
                </c:pt>
                <c:pt idx="92">
                  <c:v>346</c:v>
                </c:pt>
                <c:pt idx="93">
                  <c:v>316</c:v>
                </c:pt>
                <c:pt idx="94">
                  <c:v>368</c:v>
                </c:pt>
                <c:pt idx="95">
                  <c:v>464</c:v>
                </c:pt>
                <c:pt idx="96">
                  <c:v>500</c:v>
                </c:pt>
                <c:pt idx="97">
                  <c:v>367</c:v>
                </c:pt>
                <c:pt idx="98">
                  <c:v>210</c:v>
                </c:pt>
                <c:pt idx="99">
                  <c:v>120</c:v>
                </c:pt>
                <c:pt idx="100">
                  <c:v>72</c:v>
                </c:pt>
                <c:pt idx="101">
                  <c:v>73</c:v>
                </c:pt>
                <c:pt idx="102">
                  <c:v>60</c:v>
                </c:pt>
                <c:pt idx="103">
                  <c:v>201</c:v>
                </c:pt>
                <c:pt idx="104">
                  <c:v>278</c:v>
                </c:pt>
                <c:pt idx="105">
                  <c:v>309</c:v>
                </c:pt>
                <c:pt idx="106">
                  <c:v>397</c:v>
                </c:pt>
                <c:pt idx="107">
                  <c:v>432</c:v>
                </c:pt>
                <c:pt idx="108">
                  <c:v>477</c:v>
                </c:pt>
                <c:pt idx="109">
                  <c:v>386</c:v>
                </c:pt>
                <c:pt idx="110">
                  <c:v>237</c:v>
                </c:pt>
                <c:pt idx="111">
                  <c:v>126</c:v>
                </c:pt>
                <c:pt idx="112">
                  <c:v>79</c:v>
                </c:pt>
                <c:pt idx="113">
                  <c:v>68</c:v>
                </c:pt>
                <c:pt idx="114">
                  <c:v>79</c:v>
                </c:pt>
                <c:pt idx="115">
                  <c:v>180</c:v>
                </c:pt>
                <c:pt idx="116">
                  <c:v>346</c:v>
                </c:pt>
                <c:pt idx="117">
                  <c:v>314</c:v>
                </c:pt>
                <c:pt idx="118">
                  <c:v>525</c:v>
                </c:pt>
                <c:pt idx="119">
                  <c:v>483</c:v>
                </c:pt>
                <c:pt idx="120">
                  <c:v>458</c:v>
                </c:pt>
                <c:pt idx="121">
                  <c:v>312</c:v>
                </c:pt>
                <c:pt idx="122">
                  <c:v>271</c:v>
                </c:pt>
              </c:numCache>
            </c:numRef>
          </c:val>
        </c:ser>
        <c:axId val="89942272"/>
        <c:axId val="89956352"/>
      </c:areaChart>
      <c:catAx>
        <c:axId val="89942272"/>
        <c:scaling>
          <c:orientation val="minMax"/>
        </c:scaling>
        <c:axPos val="b"/>
        <c:numFmt formatCode="m/d/yyyy" sourceLinked="1"/>
        <c:tickLblPos val="nextTo"/>
        <c:txPr>
          <a:bodyPr/>
          <a:lstStyle/>
          <a:p>
            <a:pPr>
              <a:defRPr sz="1200"/>
            </a:pPr>
            <a:endParaRPr lang="en-US"/>
          </a:p>
        </c:txPr>
        <c:crossAx val="89956352"/>
        <c:crosses val="autoZero"/>
        <c:auto val="1"/>
        <c:lblAlgn val="ctr"/>
        <c:lblOffset val="100"/>
      </c:catAx>
      <c:valAx>
        <c:axId val="89956352"/>
        <c:scaling>
          <c:orientation val="minMax"/>
        </c:scaling>
        <c:axPos val="l"/>
        <c:majorGridlines/>
        <c:title>
          <c:tx>
            <c:rich>
              <a:bodyPr rot="-5400000" vert="horz"/>
              <a:lstStyle/>
              <a:p>
                <a:pPr>
                  <a:defRPr/>
                </a:pPr>
                <a:r>
                  <a:rPr lang="en-US" sz="1200" dirty="0" smtClean="0"/>
                  <a:t>Number of Boats</a:t>
                </a:r>
                <a:endParaRPr lang="en-US" sz="1200" dirty="0"/>
              </a:p>
            </c:rich>
          </c:tx>
        </c:title>
        <c:numFmt formatCode="#,##0" sourceLinked="0"/>
        <c:tickLblPos val="nextTo"/>
        <c:txPr>
          <a:bodyPr/>
          <a:lstStyle/>
          <a:p>
            <a:pPr>
              <a:defRPr sz="1400"/>
            </a:pPr>
            <a:endParaRPr lang="en-US"/>
          </a:p>
        </c:txPr>
        <c:crossAx val="89942272"/>
        <c:crosses val="autoZero"/>
        <c:crossBetween val="midCat"/>
      </c:valAx>
    </c:plotArea>
    <c:legend>
      <c:legendPos val="b"/>
      <c:txPr>
        <a:bodyPr/>
        <a:lstStyle/>
        <a:p>
          <a:pPr>
            <a:defRPr sz="1400"/>
          </a:pPr>
          <a:endParaRPr lang="en-US"/>
        </a:p>
      </c:txP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areaChart>
        <c:grouping val="stacked"/>
        <c:ser>
          <c:idx val="0"/>
          <c:order val="0"/>
          <c:tx>
            <c:strRef>
              <c:f>Sheet1!$B$1</c:f>
              <c:strCache>
                <c:ptCount val="1"/>
                <c:pt idx="0">
                  <c:v>27' - 30'</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Sheet1!$B$2:$B$42</c:f>
              <c:numCache>
                <c:formatCode>General</c:formatCode>
                <c:ptCount val="41"/>
                <c:pt idx="0">
                  <c:v>49</c:v>
                </c:pt>
                <c:pt idx="1">
                  <c:v>21</c:v>
                </c:pt>
                <c:pt idx="2">
                  <c:v>24</c:v>
                </c:pt>
                <c:pt idx="3">
                  <c:v>49</c:v>
                </c:pt>
                <c:pt idx="4">
                  <c:v>41</c:v>
                </c:pt>
                <c:pt idx="5">
                  <c:v>15</c:v>
                </c:pt>
                <c:pt idx="6">
                  <c:v>42</c:v>
                </c:pt>
                <c:pt idx="7">
                  <c:v>55</c:v>
                </c:pt>
                <c:pt idx="8">
                  <c:v>52</c:v>
                </c:pt>
                <c:pt idx="9">
                  <c:v>22</c:v>
                </c:pt>
                <c:pt idx="10">
                  <c:v>34</c:v>
                </c:pt>
                <c:pt idx="11">
                  <c:v>62</c:v>
                </c:pt>
                <c:pt idx="12">
                  <c:v>63</c:v>
                </c:pt>
                <c:pt idx="13">
                  <c:v>41</c:v>
                </c:pt>
                <c:pt idx="14">
                  <c:v>38</c:v>
                </c:pt>
                <c:pt idx="15">
                  <c:v>53</c:v>
                </c:pt>
                <c:pt idx="16">
                  <c:v>53</c:v>
                </c:pt>
                <c:pt idx="17">
                  <c:v>22</c:v>
                </c:pt>
                <c:pt idx="18">
                  <c:v>26</c:v>
                </c:pt>
                <c:pt idx="19">
                  <c:v>85</c:v>
                </c:pt>
                <c:pt idx="20">
                  <c:v>67</c:v>
                </c:pt>
                <c:pt idx="21">
                  <c:v>14</c:v>
                </c:pt>
                <c:pt idx="22">
                  <c:v>29</c:v>
                </c:pt>
                <c:pt idx="23">
                  <c:v>45</c:v>
                </c:pt>
                <c:pt idx="24">
                  <c:v>32</c:v>
                </c:pt>
                <c:pt idx="25">
                  <c:v>8</c:v>
                </c:pt>
                <c:pt idx="26">
                  <c:v>12</c:v>
                </c:pt>
                <c:pt idx="27">
                  <c:v>33</c:v>
                </c:pt>
                <c:pt idx="28">
                  <c:v>48</c:v>
                </c:pt>
                <c:pt idx="29">
                  <c:v>11</c:v>
                </c:pt>
                <c:pt idx="30">
                  <c:v>13</c:v>
                </c:pt>
                <c:pt idx="31">
                  <c:v>30</c:v>
                </c:pt>
                <c:pt idx="32">
                  <c:v>15</c:v>
                </c:pt>
                <c:pt idx="33">
                  <c:v>6</c:v>
                </c:pt>
                <c:pt idx="34">
                  <c:v>12</c:v>
                </c:pt>
                <c:pt idx="35">
                  <c:v>26</c:v>
                </c:pt>
                <c:pt idx="36">
                  <c:v>17</c:v>
                </c:pt>
                <c:pt idx="37">
                  <c:v>10</c:v>
                </c:pt>
                <c:pt idx="38">
                  <c:v>16</c:v>
                </c:pt>
                <c:pt idx="39">
                  <c:v>26</c:v>
                </c:pt>
                <c:pt idx="40">
                  <c:v>16</c:v>
                </c:pt>
              </c:numCache>
            </c:numRef>
          </c:val>
        </c:ser>
        <c:ser>
          <c:idx val="1"/>
          <c:order val="1"/>
          <c:tx>
            <c:strRef>
              <c:f>Sheet1!$C$1</c:f>
              <c:strCache>
                <c:ptCount val="1"/>
                <c:pt idx="0">
                  <c:v>31' - 34'</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Sheet1!$C$2:$C$42</c:f>
              <c:numCache>
                <c:formatCode>General</c:formatCode>
                <c:ptCount val="41"/>
                <c:pt idx="0">
                  <c:v>16</c:v>
                </c:pt>
                <c:pt idx="1">
                  <c:v>17</c:v>
                </c:pt>
                <c:pt idx="2">
                  <c:v>14</c:v>
                </c:pt>
                <c:pt idx="3">
                  <c:v>21</c:v>
                </c:pt>
                <c:pt idx="4">
                  <c:v>19</c:v>
                </c:pt>
                <c:pt idx="5">
                  <c:v>13</c:v>
                </c:pt>
                <c:pt idx="6">
                  <c:v>22</c:v>
                </c:pt>
                <c:pt idx="7">
                  <c:v>28</c:v>
                </c:pt>
                <c:pt idx="8">
                  <c:v>28</c:v>
                </c:pt>
                <c:pt idx="9">
                  <c:v>20</c:v>
                </c:pt>
                <c:pt idx="10">
                  <c:v>18</c:v>
                </c:pt>
                <c:pt idx="11">
                  <c:v>31</c:v>
                </c:pt>
                <c:pt idx="12">
                  <c:v>27</c:v>
                </c:pt>
                <c:pt idx="13">
                  <c:v>18</c:v>
                </c:pt>
                <c:pt idx="14">
                  <c:v>27</c:v>
                </c:pt>
                <c:pt idx="15">
                  <c:v>41</c:v>
                </c:pt>
                <c:pt idx="16">
                  <c:v>31</c:v>
                </c:pt>
                <c:pt idx="17">
                  <c:v>16</c:v>
                </c:pt>
                <c:pt idx="18">
                  <c:v>19</c:v>
                </c:pt>
                <c:pt idx="19">
                  <c:v>52</c:v>
                </c:pt>
                <c:pt idx="20">
                  <c:v>27</c:v>
                </c:pt>
                <c:pt idx="21">
                  <c:v>20</c:v>
                </c:pt>
                <c:pt idx="22">
                  <c:v>22</c:v>
                </c:pt>
                <c:pt idx="23">
                  <c:v>16</c:v>
                </c:pt>
                <c:pt idx="24">
                  <c:v>21</c:v>
                </c:pt>
                <c:pt idx="25">
                  <c:v>10</c:v>
                </c:pt>
                <c:pt idx="26">
                  <c:v>9</c:v>
                </c:pt>
                <c:pt idx="27">
                  <c:v>9</c:v>
                </c:pt>
                <c:pt idx="28">
                  <c:v>23</c:v>
                </c:pt>
                <c:pt idx="29">
                  <c:v>4</c:v>
                </c:pt>
                <c:pt idx="30">
                  <c:v>9</c:v>
                </c:pt>
                <c:pt idx="31">
                  <c:v>8</c:v>
                </c:pt>
                <c:pt idx="32">
                  <c:v>13</c:v>
                </c:pt>
                <c:pt idx="33">
                  <c:v>3</c:v>
                </c:pt>
                <c:pt idx="34">
                  <c:v>2</c:v>
                </c:pt>
                <c:pt idx="35">
                  <c:v>4</c:v>
                </c:pt>
                <c:pt idx="36">
                  <c:v>2</c:v>
                </c:pt>
                <c:pt idx="37">
                  <c:v>7</c:v>
                </c:pt>
                <c:pt idx="38">
                  <c:v>1</c:v>
                </c:pt>
                <c:pt idx="39">
                  <c:v>7</c:v>
                </c:pt>
                <c:pt idx="40">
                  <c:v>5</c:v>
                </c:pt>
              </c:numCache>
            </c:numRef>
          </c:val>
        </c:ser>
        <c:ser>
          <c:idx val="2"/>
          <c:order val="2"/>
          <c:tx>
            <c:strRef>
              <c:f>Sheet1!$D$1</c:f>
              <c:strCache>
                <c:ptCount val="1"/>
                <c:pt idx="0">
                  <c:v>35' - 38'</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Sheet1!$D$2:$D$42</c:f>
              <c:numCache>
                <c:formatCode>General</c:formatCode>
                <c:ptCount val="41"/>
                <c:pt idx="0">
                  <c:v>16</c:v>
                </c:pt>
                <c:pt idx="1">
                  <c:v>17</c:v>
                </c:pt>
                <c:pt idx="2">
                  <c:v>14</c:v>
                </c:pt>
                <c:pt idx="3">
                  <c:v>13</c:v>
                </c:pt>
                <c:pt idx="4">
                  <c:v>23</c:v>
                </c:pt>
                <c:pt idx="5">
                  <c:v>13</c:v>
                </c:pt>
                <c:pt idx="6">
                  <c:v>12</c:v>
                </c:pt>
                <c:pt idx="7">
                  <c:v>23</c:v>
                </c:pt>
                <c:pt idx="8">
                  <c:v>21</c:v>
                </c:pt>
                <c:pt idx="9">
                  <c:v>19</c:v>
                </c:pt>
                <c:pt idx="10">
                  <c:v>12</c:v>
                </c:pt>
                <c:pt idx="11">
                  <c:v>26</c:v>
                </c:pt>
                <c:pt idx="12">
                  <c:v>26</c:v>
                </c:pt>
                <c:pt idx="13">
                  <c:v>19</c:v>
                </c:pt>
                <c:pt idx="14">
                  <c:v>23</c:v>
                </c:pt>
                <c:pt idx="15">
                  <c:v>21</c:v>
                </c:pt>
                <c:pt idx="16">
                  <c:v>22</c:v>
                </c:pt>
                <c:pt idx="17">
                  <c:v>13</c:v>
                </c:pt>
                <c:pt idx="18">
                  <c:v>21</c:v>
                </c:pt>
                <c:pt idx="19">
                  <c:v>21</c:v>
                </c:pt>
                <c:pt idx="20">
                  <c:v>15</c:v>
                </c:pt>
                <c:pt idx="21">
                  <c:v>15</c:v>
                </c:pt>
                <c:pt idx="22">
                  <c:v>14</c:v>
                </c:pt>
                <c:pt idx="23">
                  <c:v>10</c:v>
                </c:pt>
                <c:pt idx="24">
                  <c:v>10</c:v>
                </c:pt>
                <c:pt idx="25">
                  <c:v>4</c:v>
                </c:pt>
                <c:pt idx="26">
                  <c:v>6</c:v>
                </c:pt>
                <c:pt idx="27">
                  <c:v>11</c:v>
                </c:pt>
                <c:pt idx="28">
                  <c:v>12</c:v>
                </c:pt>
                <c:pt idx="29">
                  <c:v>3</c:v>
                </c:pt>
                <c:pt idx="30">
                  <c:v>3</c:v>
                </c:pt>
                <c:pt idx="31">
                  <c:v>1</c:v>
                </c:pt>
                <c:pt idx="32">
                  <c:v>6</c:v>
                </c:pt>
                <c:pt idx="33">
                  <c:v>3</c:v>
                </c:pt>
                <c:pt idx="34">
                  <c:v>3</c:v>
                </c:pt>
                <c:pt idx="35">
                  <c:v>3</c:v>
                </c:pt>
                <c:pt idx="36">
                  <c:v>1</c:v>
                </c:pt>
                <c:pt idx="37">
                  <c:v>2</c:v>
                </c:pt>
                <c:pt idx="38">
                  <c:v>6</c:v>
                </c:pt>
                <c:pt idx="39">
                  <c:v>2</c:v>
                </c:pt>
                <c:pt idx="40">
                  <c:v>5</c:v>
                </c:pt>
              </c:numCache>
            </c:numRef>
          </c:val>
        </c:ser>
        <c:ser>
          <c:idx val="3"/>
          <c:order val="3"/>
          <c:tx>
            <c:strRef>
              <c:f>Sheet1!$E$1</c:f>
              <c:strCache>
                <c:ptCount val="1"/>
                <c:pt idx="0">
                  <c:v>39' - 42'</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Sheet1!$E$2:$E$42</c:f>
              <c:numCache>
                <c:formatCode>General</c:formatCode>
                <c:ptCount val="41"/>
                <c:pt idx="0">
                  <c:v>16</c:v>
                </c:pt>
                <c:pt idx="1">
                  <c:v>8</c:v>
                </c:pt>
                <c:pt idx="2">
                  <c:v>11</c:v>
                </c:pt>
                <c:pt idx="3">
                  <c:v>10</c:v>
                </c:pt>
                <c:pt idx="4">
                  <c:v>21</c:v>
                </c:pt>
                <c:pt idx="5">
                  <c:v>14</c:v>
                </c:pt>
                <c:pt idx="6">
                  <c:v>10</c:v>
                </c:pt>
                <c:pt idx="7">
                  <c:v>16</c:v>
                </c:pt>
                <c:pt idx="8">
                  <c:v>9</c:v>
                </c:pt>
                <c:pt idx="9">
                  <c:v>8</c:v>
                </c:pt>
                <c:pt idx="10">
                  <c:v>12</c:v>
                </c:pt>
                <c:pt idx="11">
                  <c:v>13</c:v>
                </c:pt>
                <c:pt idx="12">
                  <c:v>19</c:v>
                </c:pt>
                <c:pt idx="13">
                  <c:v>12</c:v>
                </c:pt>
                <c:pt idx="14">
                  <c:v>12</c:v>
                </c:pt>
                <c:pt idx="15">
                  <c:v>14</c:v>
                </c:pt>
                <c:pt idx="16">
                  <c:v>17</c:v>
                </c:pt>
                <c:pt idx="17">
                  <c:v>16</c:v>
                </c:pt>
                <c:pt idx="18">
                  <c:v>16</c:v>
                </c:pt>
                <c:pt idx="19">
                  <c:v>18</c:v>
                </c:pt>
                <c:pt idx="20">
                  <c:v>12</c:v>
                </c:pt>
                <c:pt idx="21">
                  <c:v>5</c:v>
                </c:pt>
                <c:pt idx="22">
                  <c:v>12</c:v>
                </c:pt>
                <c:pt idx="23">
                  <c:v>11</c:v>
                </c:pt>
                <c:pt idx="24">
                  <c:v>15</c:v>
                </c:pt>
                <c:pt idx="25">
                  <c:v>5</c:v>
                </c:pt>
                <c:pt idx="26">
                  <c:v>3</c:v>
                </c:pt>
                <c:pt idx="27">
                  <c:v>4</c:v>
                </c:pt>
                <c:pt idx="28">
                  <c:v>9</c:v>
                </c:pt>
                <c:pt idx="29">
                  <c:v>12</c:v>
                </c:pt>
                <c:pt idx="30">
                  <c:v>1</c:v>
                </c:pt>
                <c:pt idx="31">
                  <c:v>6</c:v>
                </c:pt>
                <c:pt idx="32">
                  <c:v>2</c:v>
                </c:pt>
                <c:pt idx="33">
                  <c:v>3</c:v>
                </c:pt>
                <c:pt idx="34">
                  <c:v>3</c:v>
                </c:pt>
                <c:pt idx="35">
                  <c:v>7</c:v>
                </c:pt>
                <c:pt idx="36">
                  <c:v>3</c:v>
                </c:pt>
                <c:pt idx="37">
                  <c:v>5</c:v>
                </c:pt>
                <c:pt idx="38">
                  <c:v>2</c:v>
                </c:pt>
                <c:pt idx="39">
                  <c:v>4</c:v>
                </c:pt>
                <c:pt idx="40">
                  <c:v>0</c:v>
                </c:pt>
              </c:numCache>
            </c:numRef>
          </c:val>
        </c:ser>
        <c:ser>
          <c:idx val="4"/>
          <c:order val="4"/>
          <c:tx>
            <c:strRef>
              <c:f>Sheet1!$F$1</c:f>
              <c:strCache>
                <c:ptCount val="1"/>
                <c:pt idx="0">
                  <c:v>43'- 46'</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Sheet1!$F$2:$F$42</c:f>
              <c:numCache>
                <c:formatCode>General</c:formatCode>
                <c:ptCount val="41"/>
                <c:pt idx="0">
                  <c:v>8</c:v>
                </c:pt>
                <c:pt idx="1">
                  <c:v>4</c:v>
                </c:pt>
                <c:pt idx="2">
                  <c:v>3</c:v>
                </c:pt>
                <c:pt idx="3">
                  <c:v>4</c:v>
                </c:pt>
                <c:pt idx="4">
                  <c:v>3</c:v>
                </c:pt>
                <c:pt idx="5">
                  <c:v>3</c:v>
                </c:pt>
                <c:pt idx="6">
                  <c:v>2</c:v>
                </c:pt>
                <c:pt idx="7">
                  <c:v>10</c:v>
                </c:pt>
                <c:pt idx="8">
                  <c:v>9</c:v>
                </c:pt>
                <c:pt idx="9">
                  <c:v>7</c:v>
                </c:pt>
                <c:pt idx="10">
                  <c:v>11</c:v>
                </c:pt>
                <c:pt idx="11">
                  <c:v>5</c:v>
                </c:pt>
                <c:pt idx="12">
                  <c:v>8</c:v>
                </c:pt>
                <c:pt idx="13">
                  <c:v>7</c:v>
                </c:pt>
                <c:pt idx="14">
                  <c:v>7</c:v>
                </c:pt>
                <c:pt idx="15">
                  <c:v>6</c:v>
                </c:pt>
                <c:pt idx="16">
                  <c:v>6</c:v>
                </c:pt>
                <c:pt idx="17">
                  <c:v>2</c:v>
                </c:pt>
                <c:pt idx="18">
                  <c:v>3</c:v>
                </c:pt>
                <c:pt idx="19">
                  <c:v>9</c:v>
                </c:pt>
                <c:pt idx="20">
                  <c:v>14</c:v>
                </c:pt>
                <c:pt idx="21">
                  <c:v>6</c:v>
                </c:pt>
                <c:pt idx="22">
                  <c:v>10</c:v>
                </c:pt>
                <c:pt idx="23">
                  <c:v>5</c:v>
                </c:pt>
                <c:pt idx="24">
                  <c:v>6</c:v>
                </c:pt>
                <c:pt idx="25">
                  <c:v>2</c:v>
                </c:pt>
                <c:pt idx="26">
                  <c:v>1</c:v>
                </c:pt>
                <c:pt idx="27">
                  <c:v>2</c:v>
                </c:pt>
                <c:pt idx="28">
                  <c:v>3</c:v>
                </c:pt>
                <c:pt idx="29">
                  <c:v>4</c:v>
                </c:pt>
                <c:pt idx="30">
                  <c:v>3</c:v>
                </c:pt>
                <c:pt idx="31">
                  <c:v>4</c:v>
                </c:pt>
                <c:pt idx="32">
                  <c:v>0</c:v>
                </c:pt>
                <c:pt idx="33">
                  <c:v>1</c:v>
                </c:pt>
                <c:pt idx="34">
                  <c:v>1</c:v>
                </c:pt>
                <c:pt idx="35">
                  <c:v>2</c:v>
                </c:pt>
                <c:pt idx="36">
                  <c:v>3</c:v>
                </c:pt>
                <c:pt idx="37">
                  <c:v>3</c:v>
                </c:pt>
                <c:pt idx="38">
                  <c:v>1</c:v>
                </c:pt>
                <c:pt idx="39">
                  <c:v>3</c:v>
                </c:pt>
                <c:pt idx="40">
                  <c:v>2</c:v>
                </c:pt>
              </c:numCache>
            </c:numRef>
          </c:val>
        </c:ser>
        <c:ser>
          <c:idx val="5"/>
          <c:order val="5"/>
          <c:tx>
            <c:strRef>
              <c:f>Sheet1!$G$1</c:f>
              <c:strCache>
                <c:ptCount val="1"/>
                <c:pt idx="0">
                  <c:v>47' - 50'</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Sheet1!$G$2:$G$42</c:f>
              <c:numCache>
                <c:formatCode>General</c:formatCode>
                <c:ptCount val="41"/>
                <c:pt idx="0">
                  <c:v>2</c:v>
                </c:pt>
                <c:pt idx="1">
                  <c:v>8</c:v>
                </c:pt>
                <c:pt idx="2">
                  <c:v>4</c:v>
                </c:pt>
                <c:pt idx="3">
                  <c:v>6</c:v>
                </c:pt>
                <c:pt idx="4">
                  <c:v>8</c:v>
                </c:pt>
                <c:pt idx="5">
                  <c:v>4</c:v>
                </c:pt>
                <c:pt idx="6">
                  <c:v>7</c:v>
                </c:pt>
                <c:pt idx="7">
                  <c:v>12</c:v>
                </c:pt>
                <c:pt idx="8">
                  <c:v>3</c:v>
                </c:pt>
                <c:pt idx="9">
                  <c:v>8</c:v>
                </c:pt>
                <c:pt idx="10">
                  <c:v>6</c:v>
                </c:pt>
                <c:pt idx="11">
                  <c:v>7</c:v>
                </c:pt>
                <c:pt idx="12">
                  <c:v>11</c:v>
                </c:pt>
                <c:pt idx="13">
                  <c:v>2</c:v>
                </c:pt>
                <c:pt idx="14">
                  <c:v>7</c:v>
                </c:pt>
                <c:pt idx="15">
                  <c:v>3</c:v>
                </c:pt>
                <c:pt idx="16">
                  <c:v>7</c:v>
                </c:pt>
                <c:pt idx="17">
                  <c:v>9</c:v>
                </c:pt>
                <c:pt idx="18">
                  <c:v>6</c:v>
                </c:pt>
                <c:pt idx="19">
                  <c:v>5</c:v>
                </c:pt>
                <c:pt idx="20">
                  <c:v>7</c:v>
                </c:pt>
                <c:pt idx="21">
                  <c:v>4</c:v>
                </c:pt>
                <c:pt idx="22">
                  <c:v>4</c:v>
                </c:pt>
                <c:pt idx="23">
                  <c:v>7</c:v>
                </c:pt>
                <c:pt idx="24">
                  <c:v>4</c:v>
                </c:pt>
                <c:pt idx="25">
                  <c:v>3</c:v>
                </c:pt>
                <c:pt idx="26">
                  <c:v>2</c:v>
                </c:pt>
                <c:pt idx="27">
                  <c:v>4</c:v>
                </c:pt>
                <c:pt idx="28">
                  <c:v>4</c:v>
                </c:pt>
                <c:pt idx="29">
                  <c:v>3</c:v>
                </c:pt>
                <c:pt idx="30">
                  <c:v>1</c:v>
                </c:pt>
                <c:pt idx="31">
                  <c:v>1</c:v>
                </c:pt>
                <c:pt idx="32">
                  <c:v>3</c:v>
                </c:pt>
                <c:pt idx="33">
                  <c:v>0</c:v>
                </c:pt>
                <c:pt idx="34">
                  <c:v>3</c:v>
                </c:pt>
                <c:pt idx="35">
                  <c:v>0</c:v>
                </c:pt>
                <c:pt idx="36">
                  <c:v>1</c:v>
                </c:pt>
                <c:pt idx="37">
                  <c:v>3</c:v>
                </c:pt>
                <c:pt idx="38">
                  <c:v>0</c:v>
                </c:pt>
                <c:pt idx="39">
                  <c:v>1</c:v>
                </c:pt>
                <c:pt idx="40">
                  <c:v>0</c:v>
                </c:pt>
              </c:numCache>
            </c:numRef>
          </c:val>
        </c:ser>
        <c:ser>
          <c:idx val="6"/>
          <c:order val="6"/>
          <c:tx>
            <c:strRef>
              <c:f>Sheet1!$H$1</c:f>
              <c:strCache>
                <c:ptCount val="1"/>
                <c:pt idx="0">
                  <c:v>51' - 54'</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Sheet1!$H$2:$H$42</c:f>
              <c:numCache>
                <c:formatCode>General</c:formatCode>
                <c:ptCount val="41"/>
                <c:pt idx="0">
                  <c:v>3</c:v>
                </c:pt>
                <c:pt idx="1">
                  <c:v>1</c:v>
                </c:pt>
                <c:pt idx="2">
                  <c:v>1</c:v>
                </c:pt>
                <c:pt idx="3">
                  <c:v>3</c:v>
                </c:pt>
                <c:pt idx="4">
                  <c:v>2</c:v>
                </c:pt>
                <c:pt idx="5">
                  <c:v>3</c:v>
                </c:pt>
                <c:pt idx="6">
                  <c:v>3</c:v>
                </c:pt>
                <c:pt idx="7">
                  <c:v>3</c:v>
                </c:pt>
                <c:pt idx="8">
                  <c:v>1</c:v>
                </c:pt>
                <c:pt idx="9">
                  <c:v>0</c:v>
                </c:pt>
                <c:pt idx="10">
                  <c:v>2</c:v>
                </c:pt>
                <c:pt idx="11">
                  <c:v>1</c:v>
                </c:pt>
                <c:pt idx="12">
                  <c:v>3</c:v>
                </c:pt>
                <c:pt idx="13">
                  <c:v>1</c:v>
                </c:pt>
                <c:pt idx="14">
                  <c:v>2</c:v>
                </c:pt>
                <c:pt idx="15">
                  <c:v>3</c:v>
                </c:pt>
                <c:pt idx="16">
                  <c:v>5</c:v>
                </c:pt>
                <c:pt idx="17">
                  <c:v>2</c:v>
                </c:pt>
                <c:pt idx="18">
                  <c:v>3</c:v>
                </c:pt>
                <c:pt idx="19">
                  <c:v>5</c:v>
                </c:pt>
                <c:pt idx="20">
                  <c:v>6</c:v>
                </c:pt>
                <c:pt idx="21">
                  <c:v>2</c:v>
                </c:pt>
                <c:pt idx="22">
                  <c:v>5</c:v>
                </c:pt>
                <c:pt idx="23">
                  <c:v>2</c:v>
                </c:pt>
                <c:pt idx="24">
                  <c:v>2</c:v>
                </c:pt>
                <c:pt idx="25">
                  <c:v>2</c:v>
                </c:pt>
                <c:pt idx="26">
                  <c:v>3</c:v>
                </c:pt>
                <c:pt idx="27">
                  <c:v>0</c:v>
                </c:pt>
                <c:pt idx="28">
                  <c:v>2</c:v>
                </c:pt>
                <c:pt idx="29">
                  <c:v>1</c:v>
                </c:pt>
                <c:pt idx="30">
                  <c:v>3</c:v>
                </c:pt>
                <c:pt idx="31">
                  <c:v>3</c:v>
                </c:pt>
                <c:pt idx="32">
                  <c:v>1</c:v>
                </c:pt>
                <c:pt idx="33">
                  <c:v>0</c:v>
                </c:pt>
                <c:pt idx="34">
                  <c:v>2</c:v>
                </c:pt>
                <c:pt idx="35">
                  <c:v>1</c:v>
                </c:pt>
                <c:pt idx="36">
                  <c:v>0</c:v>
                </c:pt>
                <c:pt idx="37">
                  <c:v>2</c:v>
                </c:pt>
                <c:pt idx="38">
                  <c:v>3</c:v>
                </c:pt>
                <c:pt idx="39">
                  <c:v>0</c:v>
                </c:pt>
                <c:pt idx="40">
                  <c:v>1</c:v>
                </c:pt>
              </c:numCache>
            </c:numRef>
          </c:val>
        </c:ser>
        <c:ser>
          <c:idx val="7"/>
          <c:order val="7"/>
          <c:tx>
            <c:strRef>
              <c:f>Sheet1!$I$1</c:f>
              <c:strCache>
                <c:ptCount val="1"/>
                <c:pt idx="0">
                  <c:v>55' - 58'</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Sheet1!$I$2:$I$42</c:f>
              <c:numCache>
                <c:formatCode>General</c:formatCode>
                <c:ptCount val="41"/>
                <c:pt idx="0">
                  <c:v>2</c:v>
                </c:pt>
                <c:pt idx="1">
                  <c:v>4</c:v>
                </c:pt>
                <c:pt idx="2">
                  <c:v>3</c:v>
                </c:pt>
                <c:pt idx="3">
                  <c:v>2</c:v>
                </c:pt>
                <c:pt idx="4">
                  <c:v>0</c:v>
                </c:pt>
                <c:pt idx="5">
                  <c:v>2</c:v>
                </c:pt>
                <c:pt idx="6">
                  <c:v>2</c:v>
                </c:pt>
                <c:pt idx="7">
                  <c:v>6</c:v>
                </c:pt>
                <c:pt idx="8">
                  <c:v>3</c:v>
                </c:pt>
                <c:pt idx="9">
                  <c:v>3</c:v>
                </c:pt>
                <c:pt idx="10">
                  <c:v>2</c:v>
                </c:pt>
                <c:pt idx="11">
                  <c:v>3</c:v>
                </c:pt>
                <c:pt idx="12">
                  <c:v>3</c:v>
                </c:pt>
                <c:pt idx="13">
                  <c:v>3</c:v>
                </c:pt>
                <c:pt idx="14">
                  <c:v>0</c:v>
                </c:pt>
                <c:pt idx="15">
                  <c:v>4</c:v>
                </c:pt>
                <c:pt idx="16">
                  <c:v>5</c:v>
                </c:pt>
                <c:pt idx="17">
                  <c:v>0</c:v>
                </c:pt>
                <c:pt idx="18">
                  <c:v>2</c:v>
                </c:pt>
                <c:pt idx="19">
                  <c:v>3</c:v>
                </c:pt>
                <c:pt idx="20">
                  <c:v>6</c:v>
                </c:pt>
                <c:pt idx="21">
                  <c:v>2</c:v>
                </c:pt>
                <c:pt idx="22">
                  <c:v>0</c:v>
                </c:pt>
                <c:pt idx="23">
                  <c:v>3</c:v>
                </c:pt>
                <c:pt idx="24">
                  <c:v>4</c:v>
                </c:pt>
                <c:pt idx="25">
                  <c:v>0</c:v>
                </c:pt>
                <c:pt idx="26">
                  <c:v>0</c:v>
                </c:pt>
                <c:pt idx="27">
                  <c:v>3</c:v>
                </c:pt>
                <c:pt idx="28">
                  <c:v>1</c:v>
                </c:pt>
                <c:pt idx="29">
                  <c:v>2</c:v>
                </c:pt>
                <c:pt idx="30">
                  <c:v>1</c:v>
                </c:pt>
                <c:pt idx="31">
                  <c:v>2</c:v>
                </c:pt>
                <c:pt idx="32">
                  <c:v>0</c:v>
                </c:pt>
                <c:pt idx="33">
                  <c:v>0</c:v>
                </c:pt>
                <c:pt idx="34">
                  <c:v>1</c:v>
                </c:pt>
                <c:pt idx="35">
                  <c:v>0</c:v>
                </c:pt>
                <c:pt idx="36">
                  <c:v>0</c:v>
                </c:pt>
                <c:pt idx="37">
                  <c:v>0</c:v>
                </c:pt>
                <c:pt idx="38">
                  <c:v>0</c:v>
                </c:pt>
                <c:pt idx="39">
                  <c:v>0</c:v>
                </c:pt>
                <c:pt idx="40">
                  <c:v>0</c:v>
                </c:pt>
              </c:numCache>
            </c:numRef>
          </c:val>
        </c:ser>
        <c:ser>
          <c:idx val="8"/>
          <c:order val="8"/>
          <c:tx>
            <c:strRef>
              <c:f>Sheet1!$J$1</c:f>
              <c:strCache>
                <c:ptCount val="1"/>
                <c:pt idx="0">
                  <c:v>59' - 62'</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Sheet1!$J$2:$J$42</c:f>
              <c:numCache>
                <c:formatCode>General</c:formatCode>
                <c:ptCount val="41"/>
                <c:pt idx="0">
                  <c:v>0</c:v>
                </c:pt>
                <c:pt idx="1">
                  <c:v>0</c:v>
                </c:pt>
                <c:pt idx="2">
                  <c:v>0</c:v>
                </c:pt>
                <c:pt idx="3">
                  <c:v>2</c:v>
                </c:pt>
                <c:pt idx="4">
                  <c:v>2</c:v>
                </c:pt>
                <c:pt idx="5">
                  <c:v>2</c:v>
                </c:pt>
                <c:pt idx="6">
                  <c:v>0</c:v>
                </c:pt>
                <c:pt idx="7">
                  <c:v>2</c:v>
                </c:pt>
                <c:pt idx="8">
                  <c:v>1</c:v>
                </c:pt>
                <c:pt idx="9">
                  <c:v>3</c:v>
                </c:pt>
                <c:pt idx="10">
                  <c:v>0</c:v>
                </c:pt>
                <c:pt idx="11">
                  <c:v>1</c:v>
                </c:pt>
                <c:pt idx="12">
                  <c:v>2</c:v>
                </c:pt>
                <c:pt idx="13">
                  <c:v>0</c:v>
                </c:pt>
                <c:pt idx="14">
                  <c:v>3</c:v>
                </c:pt>
                <c:pt idx="15">
                  <c:v>5</c:v>
                </c:pt>
                <c:pt idx="16">
                  <c:v>1</c:v>
                </c:pt>
                <c:pt idx="17">
                  <c:v>0</c:v>
                </c:pt>
                <c:pt idx="18">
                  <c:v>0</c:v>
                </c:pt>
                <c:pt idx="19">
                  <c:v>4</c:v>
                </c:pt>
                <c:pt idx="20">
                  <c:v>5</c:v>
                </c:pt>
                <c:pt idx="21">
                  <c:v>1</c:v>
                </c:pt>
                <c:pt idx="22">
                  <c:v>3</c:v>
                </c:pt>
                <c:pt idx="23">
                  <c:v>2</c:v>
                </c:pt>
                <c:pt idx="24">
                  <c:v>1</c:v>
                </c:pt>
                <c:pt idx="25">
                  <c:v>1</c:v>
                </c:pt>
                <c:pt idx="26">
                  <c:v>0</c:v>
                </c:pt>
                <c:pt idx="27">
                  <c:v>2</c:v>
                </c:pt>
                <c:pt idx="28">
                  <c:v>0</c:v>
                </c:pt>
                <c:pt idx="29">
                  <c:v>1</c:v>
                </c:pt>
                <c:pt idx="30">
                  <c:v>3</c:v>
                </c:pt>
                <c:pt idx="31">
                  <c:v>0</c:v>
                </c:pt>
                <c:pt idx="32">
                  <c:v>0</c:v>
                </c:pt>
                <c:pt idx="33">
                  <c:v>0</c:v>
                </c:pt>
                <c:pt idx="34">
                  <c:v>0</c:v>
                </c:pt>
                <c:pt idx="35">
                  <c:v>3</c:v>
                </c:pt>
                <c:pt idx="36">
                  <c:v>0</c:v>
                </c:pt>
                <c:pt idx="37">
                  <c:v>0</c:v>
                </c:pt>
                <c:pt idx="38">
                  <c:v>0</c:v>
                </c:pt>
                <c:pt idx="39">
                  <c:v>0</c:v>
                </c:pt>
                <c:pt idx="40">
                  <c:v>0</c:v>
                </c:pt>
              </c:numCache>
            </c:numRef>
          </c:val>
        </c:ser>
        <c:ser>
          <c:idx val="9"/>
          <c:order val="9"/>
          <c:tx>
            <c:strRef>
              <c:f>Sheet1!$K$1</c:f>
              <c:strCache>
                <c:ptCount val="1"/>
                <c:pt idx="0">
                  <c:v>63' - 66'</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Sheet1!$K$2:$K$42</c:f>
              <c:numCache>
                <c:formatCode>General</c:formatCode>
                <c:ptCount val="41"/>
                <c:pt idx="0">
                  <c:v>1</c:v>
                </c:pt>
                <c:pt idx="1">
                  <c:v>0</c:v>
                </c:pt>
                <c:pt idx="2">
                  <c:v>1</c:v>
                </c:pt>
                <c:pt idx="3">
                  <c:v>1</c:v>
                </c:pt>
                <c:pt idx="4">
                  <c:v>1</c:v>
                </c:pt>
                <c:pt idx="5">
                  <c:v>0</c:v>
                </c:pt>
                <c:pt idx="6">
                  <c:v>2</c:v>
                </c:pt>
                <c:pt idx="7">
                  <c:v>1</c:v>
                </c:pt>
                <c:pt idx="8">
                  <c:v>1</c:v>
                </c:pt>
                <c:pt idx="9">
                  <c:v>3</c:v>
                </c:pt>
                <c:pt idx="10">
                  <c:v>2</c:v>
                </c:pt>
                <c:pt idx="11">
                  <c:v>2</c:v>
                </c:pt>
                <c:pt idx="12">
                  <c:v>0</c:v>
                </c:pt>
                <c:pt idx="13">
                  <c:v>0</c:v>
                </c:pt>
                <c:pt idx="14">
                  <c:v>0</c:v>
                </c:pt>
                <c:pt idx="15">
                  <c:v>5</c:v>
                </c:pt>
                <c:pt idx="16">
                  <c:v>3</c:v>
                </c:pt>
                <c:pt idx="17">
                  <c:v>2</c:v>
                </c:pt>
                <c:pt idx="18">
                  <c:v>0</c:v>
                </c:pt>
                <c:pt idx="19">
                  <c:v>6</c:v>
                </c:pt>
                <c:pt idx="20">
                  <c:v>2</c:v>
                </c:pt>
                <c:pt idx="21">
                  <c:v>1</c:v>
                </c:pt>
                <c:pt idx="22">
                  <c:v>0</c:v>
                </c:pt>
                <c:pt idx="23">
                  <c:v>1</c:v>
                </c:pt>
                <c:pt idx="24">
                  <c:v>0</c:v>
                </c:pt>
                <c:pt idx="25">
                  <c:v>0</c:v>
                </c:pt>
                <c:pt idx="26">
                  <c:v>0</c:v>
                </c:pt>
                <c:pt idx="27">
                  <c:v>0</c:v>
                </c:pt>
                <c:pt idx="28">
                  <c:v>0</c:v>
                </c:pt>
                <c:pt idx="29">
                  <c:v>0</c:v>
                </c:pt>
                <c:pt idx="30">
                  <c:v>0</c:v>
                </c:pt>
                <c:pt idx="31">
                  <c:v>1</c:v>
                </c:pt>
                <c:pt idx="32">
                  <c:v>0</c:v>
                </c:pt>
                <c:pt idx="33">
                  <c:v>2</c:v>
                </c:pt>
                <c:pt idx="34">
                  <c:v>0</c:v>
                </c:pt>
                <c:pt idx="35">
                  <c:v>0</c:v>
                </c:pt>
                <c:pt idx="36">
                  <c:v>0</c:v>
                </c:pt>
                <c:pt idx="37">
                  <c:v>1</c:v>
                </c:pt>
                <c:pt idx="38">
                  <c:v>0</c:v>
                </c:pt>
                <c:pt idx="39">
                  <c:v>0</c:v>
                </c:pt>
                <c:pt idx="40">
                  <c:v>0</c:v>
                </c:pt>
              </c:numCache>
            </c:numRef>
          </c:val>
        </c:ser>
        <c:ser>
          <c:idx val="10"/>
          <c:order val="10"/>
          <c:tx>
            <c:strRef>
              <c:f>Sheet1!$L$1</c:f>
              <c:strCache>
                <c:ptCount val="1"/>
                <c:pt idx="0">
                  <c:v>67' - 70'</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Sheet1!$L$2:$L$42</c:f>
              <c:numCache>
                <c:formatCode>General</c:formatCode>
                <c:ptCount val="41"/>
                <c:pt idx="0">
                  <c:v>1</c:v>
                </c:pt>
                <c:pt idx="1">
                  <c:v>0</c:v>
                </c:pt>
                <c:pt idx="2">
                  <c:v>0</c:v>
                </c:pt>
                <c:pt idx="3">
                  <c:v>1</c:v>
                </c:pt>
                <c:pt idx="4">
                  <c:v>0</c:v>
                </c:pt>
                <c:pt idx="5">
                  <c:v>1</c:v>
                </c:pt>
                <c:pt idx="6">
                  <c:v>0</c:v>
                </c:pt>
                <c:pt idx="7">
                  <c:v>0</c:v>
                </c:pt>
                <c:pt idx="8">
                  <c:v>1</c:v>
                </c:pt>
                <c:pt idx="9">
                  <c:v>0</c:v>
                </c:pt>
                <c:pt idx="10">
                  <c:v>0</c:v>
                </c:pt>
                <c:pt idx="11">
                  <c:v>0</c:v>
                </c:pt>
                <c:pt idx="12">
                  <c:v>2</c:v>
                </c:pt>
                <c:pt idx="13">
                  <c:v>0</c:v>
                </c:pt>
                <c:pt idx="14">
                  <c:v>0</c:v>
                </c:pt>
                <c:pt idx="15">
                  <c:v>0</c:v>
                </c:pt>
                <c:pt idx="16">
                  <c:v>1</c:v>
                </c:pt>
                <c:pt idx="17">
                  <c:v>0</c:v>
                </c:pt>
                <c:pt idx="18">
                  <c:v>0</c:v>
                </c:pt>
                <c:pt idx="19">
                  <c:v>0</c:v>
                </c:pt>
                <c:pt idx="20">
                  <c:v>0</c:v>
                </c:pt>
                <c:pt idx="21">
                  <c:v>0</c:v>
                </c:pt>
                <c:pt idx="22">
                  <c:v>0</c:v>
                </c:pt>
                <c:pt idx="23">
                  <c:v>1</c:v>
                </c:pt>
                <c:pt idx="24">
                  <c:v>1</c:v>
                </c:pt>
                <c:pt idx="25">
                  <c:v>1</c:v>
                </c:pt>
                <c:pt idx="26">
                  <c:v>1</c:v>
                </c:pt>
                <c:pt idx="27">
                  <c:v>2</c:v>
                </c:pt>
                <c:pt idx="28">
                  <c:v>1</c:v>
                </c:pt>
                <c:pt idx="29">
                  <c:v>1</c:v>
                </c:pt>
                <c:pt idx="30">
                  <c:v>0</c:v>
                </c:pt>
                <c:pt idx="31">
                  <c:v>0</c:v>
                </c:pt>
                <c:pt idx="32">
                  <c:v>0</c:v>
                </c:pt>
                <c:pt idx="33">
                  <c:v>0</c:v>
                </c:pt>
                <c:pt idx="34">
                  <c:v>0</c:v>
                </c:pt>
                <c:pt idx="35">
                  <c:v>0</c:v>
                </c:pt>
                <c:pt idx="36">
                  <c:v>0</c:v>
                </c:pt>
                <c:pt idx="37">
                  <c:v>0</c:v>
                </c:pt>
                <c:pt idx="38">
                  <c:v>0</c:v>
                </c:pt>
                <c:pt idx="39">
                  <c:v>0</c:v>
                </c:pt>
                <c:pt idx="40">
                  <c:v>0</c:v>
                </c:pt>
              </c:numCache>
            </c:numRef>
          </c:val>
        </c:ser>
        <c:ser>
          <c:idx val="11"/>
          <c:order val="11"/>
          <c:tx>
            <c:strRef>
              <c:f>Sheet1!$M$1</c:f>
              <c:strCache>
                <c:ptCount val="1"/>
                <c:pt idx="0">
                  <c:v>&gt; 70'</c:v>
                </c:pt>
              </c:strCache>
            </c:strRef>
          </c:tx>
          <c:cat>
            <c:strRef>
              <c:f>Sheet1!$A$2:$A$42</c:f>
              <c:strCache>
                <c:ptCount val="41"/>
                <c:pt idx="0">
                  <c:v>2002~3</c:v>
                </c:pt>
                <c:pt idx="1">
                  <c:v>2002~4</c:v>
                </c:pt>
                <c:pt idx="2">
                  <c:v>2003~1</c:v>
                </c:pt>
                <c:pt idx="3">
                  <c:v>2003~2</c:v>
                </c:pt>
                <c:pt idx="4">
                  <c:v>2003~3</c:v>
                </c:pt>
                <c:pt idx="5">
                  <c:v>2003~4</c:v>
                </c:pt>
                <c:pt idx="6">
                  <c:v>2004~1</c:v>
                </c:pt>
                <c:pt idx="7">
                  <c:v>2004~2</c:v>
                </c:pt>
                <c:pt idx="8">
                  <c:v>2004~3</c:v>
                </c:pt>
                <c:pt idx="9">
                  <c:v>2004~4</c:v>
                </c:pt>
                <c:pt idx="10">
                  <c:v>2005~1</c:v>
                </c:pt>
                <c:pt idx="11">
                  <c:v>2005~2</c:v>
                </c:pt>
                <c:pt idx="12">
                  <c:v>2005~3</c:v>
                </c:pt>
                <c:pt idx="13">
                  <c:v>2005~4</c:v>
                </c:pt>
                <c:pt idx="14">
                  <c:v>2006~1</c:v>
                </c:pt>
                <c:pt idx="15">
                  <c:v>2006~2</c:v>
                </c:pt>
                <c:pt idx="16">
                  <c:v>2006~3</c:v>
                </c:pt>
                <c:pt idx="17">
                  <c:v>2006~4</c:v>
                </c:pt>
                <c:pt idx="18">
                  <c:v>2007~1</c:v>
                </c:pt>
                <c:pt idx="19">
                  <c:v>2007~2</c:v>
                </c:pt>
                <c:pt idx="20">
                  <c:v>2007~3</c:v>
                </c:pt>
                <c:pt idx="21">
                  <c:v>2007~4</c:v>
                </c:pt>
                <c:pt idx="22">
                  <c:v>2008~1</c:v>
                </c:pt>
                <c:pt idx="23">
                  <c:v>2008~2</c:v>
                </c:pt>
                <c:pt idx="24">
                  <c:v>2008~3</c:v>
                </c:pt>
                <c:pt idx="25">
                  <c:v>2008~4</c:v>
                </c:pt>
                <c:pt idx="26">
                  <c:v>2009~1</c:v>
                </c:pt>
                <c:pt idx="27">
                  <c:v>2009~2</c:v>
                </c:pt>
                <c:pt idx="28">
                  <c:v>2009~3</c:v>
                </c:pt>
                <c:pt idx="29">
                  <c:v>2009~4</c:v>
                </c:pt>
                <c:pt idx="30">
                  <c:v>2010~1</c:v>
                </c:pt>
                <c:pt idx="31">
                  <c:v>2010~2</c:v>
                </c:pt>
                <c:pt idx="32">
                  <c:v>2010~3</c:v>
                </c:pt>
                <c:pt idx="33">
                  <c:v>2010~4</c:v>
                </c:pt>
                <c:pt idx="34">
                  <c:v>2011~1</c:v>
                </c:pt>
                <c:pt idx="35">
                  <c:v>2011~2</c:v>
                </c:pt>
                <c:pt idx="36">
                  <c:v>2011~3</c:v>
                </c:pt>
                <c:pt idx="37">
                  <c:v>2011~4</c:v>
                </c:pt>
                <c:pt idx="38">
                  <c:v>2012~1</c:v>
                </c:pt>
                <c:pt idx="39">
                  <c:v>2012~2</c:v>
                </c:pt>
                <c:pt idx="40">
                  <c:v>2012~3</c:v>
                </c:pt>
              </c:strCache>
            </c:strRef>
          </c:cat>
          <c:val>
            <c:numRef>
              <c:f>Sheet1!$M$2:$M$42</c:f>
              <c:numCache>
                <c:formatCode>General</c:formatCode>
                <c:ptCount val="41"/>
                <c:pt idx="0">
                  <c:v>1</c:v>
                </c:pt>
                <c:pt idx="1">
                  <c:v>1</c:v>
                </c:pt>
                <c:pt idx="2">
                  <c:v>1</c:v>
                </c:pt>
                <c:pt idx="3">
                  <c:v>3</c:v>
                </c:pt>
                <c:pt idx="4">
                  <c:v>0</c:v>
                </c:pt>
                <c:pt idx="5">
                  <c:v>0</c:v>
                </c:pt>
                <c:pt idx="6">
                  <c:v>1</c:v>
                </c:pt>
                <c:pt idx="7">
                  <c:v>2</c:v>
                </c:pt>
                <c:pt idx="8">
                  <c:v>2</c:v>
                </c:pt>
                <c:pt idx="9">
                  <c:v>0</c:v>
                </c:pt>
                <c:pt idx="10">
                  <c:v>1</c:v>
                </c:pt>
                <c:pt idx="11">
                  <c:v>2</c:v>
                </c:pt>
                <c:pt idx="12">
                  <c:v>1</c:v>
                </c:pt>
                <c:pt idx="13">
                  <c:v>0</c:v>
                </c:pt>
                <c:pt idx="14">
                  <c:v>2</c:v>
                </c:pt>
                <c:pt idx="15">
                  <c:v>1</c:v>
                </c:pt>
                <c:pt idx="16">
                  <c:v>1</c:v>
                </c:pt>
                <c:pt idx="17">
                  <c:v>0</c:v>
                </c:pt>
                <c:pt idx="18">
                  <c:v>0</c:v>
                </c:pt>
                <c:pt idx="19">
                  <c:v>12</c:v>
                </c:pt>
                <c:pt idx="20">
                  <c:v>2</c:v>
                </c:pt>
                <c:pt idx="21">
                  <c:v>2</c:v>
                </c:pt>
                <c:pt idx="22">
                  <c:v>2</c:v>
                </c:pt>
                <c:pt idx="23">
                  <c:v>2</c:v>
                </c:pt>
                <c:pt idx="24">
                  <c:v>0</c:v>
                </c:pt>
                <c:pt idx="25">
                  <c:v>0</c:v>
                </c:pt>
                <c:pt idx="26">
                  <c:v>1</c:v>
                </c:pt>
                <c:pt idx="27">
                  <c:v>1</c:v>
                </c:pt>
                <c:pt idx="28">
                  <c:v>5</c:v>
                </c:pt>
                <c:pt idx="29">
                  <c:v>1</c:v>
                </c:pt>
                <c:pt idx="30">
                  <c:v>1</c:v>
                </c:pt>
                <c:pt idx="31">
                  <c:v>2</c:v>
                </c:pt>
                <c:pt idx="32">
                  <c:v>0</c:v>
                </c:pt>
                <c:pt idx="33">
                  <c:v>2</c:v>
                </c:pt>
                <c:pt idx="34">
                  <c:v>0</c:v>
                </c:pt>
                <c:pt idx="35">
                  <c:v>0</c:v>
                </c:pt>
                <c:pt idx="36">
                  <c:v>1</c:v>
                </c:pt>
                <c:pt idx="37">
                  <c:v>2</c:v>
                </c:pt>
                <c:pt idx="38">
                  <c:v>0</c:v>
                </c:pt>
                <c:pt idx="39">
                  <c:v>2</c:v>
                </c:pt>
                <c:pt idx="40">
                  <c:v>1</c:v>
                </c:pt>
              </c:numCache>
            </c:numRef>
          </c:val>
        </c:ser>
        <c:axId val="90154496"/>
        <c:axId val="90156032"/>
      </c:areaChart>
      <c:catAx>
        <c:axId val="90154496"/>
        <c:scaling>
          <c:orientation val="minMax"/>
        </c:scaling>
        <c:axPos val="b"/>
        <c:tickLblPos val="nextTo"/>
        <c:txPr>
          <a:bodyPr/>
          <a:lstStyle/>
          <a:p>
            <a:pPr>
              <a:defRPr sz="1200"/>
            </a:pPr>
            <a:endParaRPr lang="en-US"/>
          </a:p>
        </c:txPr>
        <c:crossAx val="90156032"/>
        <c:crosses val="autoZero"/>
        <c:auto val="1"/>
        <c:lblAlgn val="ctr"/>
        <c:lblOffset val="100"/>
      </c:catAx>
      <c:valAx>
        <c:axId val="90156032"/>
        <c:scaling>
          <c:orientation val="minMax"/>
        </c:scaling>
        <c:axPos val="l"/>
        <c:majorGridlines/>
        <c:title>
          <c:tx>
            <c:rich>
              <a:bodyPr rot="-5400000" vert="horz"/>
              <a:lstStyle/>
              <a:p>
                <a:pPr>
                  <a:defRPr/>
                </a:pPr>
                <a:r>
                  <a:rPr lang="en-US" sz="1200" dirty="0" smtClean="0"/>
                  <a:t>Number of Boats</a:t>
                </a:r>
                <a:endParaRPr lang="en-US" sz="1200" dirty="0"/>
              </a:p>
            </c:rich>
          </c:tx>
        </c:title>
        <c:numFmt formatCode="General" sourceLinked="1"/>
        <c:tickLblPos val="nextTo"/>
        <c:txPr>
          <a:bodyPr/>
          <a:lstStyle/>
          <a:p>
            <a:pPr>
              <a:defRPr sz="1400"/>
            </a:pPr>
            <a:endParaRPr lang="en-US"/>
          </a:p>
        </c:txPr>
        <c:crossAx val="90154496"/>
        <c:crosses val="autoZero"/>
        <c:crossBetween val="midCat"/>
      </c:valAx>
    </c:plotArea>
    <c:legend>
      <c:legendPos val="r"/>
      <c:txPr>
        <a:bodyPr/>
        <a:lstStyle/>
        <a:p>
          <a:pPr>
            <a:defRPr sz="1200"/>
          </a:pPr>
          <a:endParaRPr lang="en-US"/>
        </a:p>
      </c:txPr>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Sheet1!$B$1</c:f>
              <c:strCache>
                <c:ptCount val="1"/>
                <c:pt idx="0">
                  <c:v>GBI</c:v>
                </c:pt>
              </c:strCache>
            </c:strRef>
          </c:tx>
          <c:dLbls>
            <c:numFmt formatCode="&quot;$&quot;#,##0.0" sourceLinked="0"/>
            <c:spPr>
              <a:solidFill>
                <a:schemeClr val="bg1"/>
              </a:solidFill>
            </c:spPr>
            <c:txPr>
              <a:bodyPr/>
              <a:lstStyle/>
              <a:p>
                <a:pPr>
                  <a:defRPr sz="1200"/>
                </a:pPr>
                <a:endParaRPr lang="en-US"/>
              </a:p>
            </c:txPr>
            <c:showVal val="1"/>
          </c:dLbls>
          <c:cat>
            <c:strRef>
              <c:f>Sheet1!$A$2:$A$16</c:f>
              <c:strCache>
                <c:ptCount val="15"/>
                <c:pt idx="0">
                  <c:v>2004</c:v>
                </c:pt>
                <c:pt idx="1">
                  <c:v>2005</c:v>
                </c:pt>
                <c:pt idx="2">
                  <c:v>2006</c:v>
                </c:pt>
                <c:pt idx="3">
                  <c:v>2007</c:v>
                </c:pt>
                <c:pt idx="4">
                  <c:v>2008</c:v>
                </c:pt>
                <c:pt idx="5">
                  <c:v>2009</c:v>
                </c:pt>
                <c:pt idx="6">
                  <c:v>2010</c:v>
                </c:pt>
                <c:pt idx="7">
                  <c:v>2011</c:v>
                </c:pt>
                <c:pt idx="9">
                  <c:v>2007Q1</c:v>
                </c:pt>
                <c:pt idx="10">
                  <c:v>2008Q1</c:v>
                </c:pt>
                <c:pt idx="11">
                  <c:v>2009Q1</c:v>
                </c:pt>
                <c:pt idx="12">
                  <c:v>2010Q1</c:v>
                </c:pt>
                <c:pt idx="13">
                  <c:v>2011Q1</c:v>
                </c:pt>
                <c:pt idx="14">
                  <c:v>2012Q1</c:v>
                </c:pt>
              </c:strCache>
            </c:strRef>
          </c:cat>
          <c:val>
            <c:numRef>
              <c:f>Sheet1!$B$2:$B$16</c:f>
              <c:numCache>
                <c:formatCode>_(* #,##0.0_);_(* \(#,##0.0\);_(* "-"??_);_(@_)</c:formatCode>
                <c:ptCount val="15"/>
                <c:pt idx="0">
                  <c:v>48.379196</c:v>
                </c:pt>
                <c:pt idx="1">
                  <c:v>57.603667999999999</c:v>
                </c:pt>
                <c:pt idx="2">
                  <c:v>62.554200999999999</c:v>
                </c:pt>
                <c:pt idx="3">
                  <c:v>61.583077000000003</c:v>
                </c:pt>
                <c:pt idx="4">
                  <c:v>42.853274999999996</c:v>
                </c:pt>
                <c:pt idx="5">
                  <c:v>35.285002000000013</c:v>
                </c:pt>
                <c:pt idx="6">
                  <c:v>35.213452000000011</c:v>
                </c:pt>
                <c:pt idx="7">
                  <c:v>41.158701000000001</c:v>
                </c:pt>
                <c:pt idx="9">
                  <c:v>15.228491</c:v>
                </c:pt>
                <c:pt idx="10">
                  <c:v>8.7490319999999997</c:v>
                </c:pt>
                <c:pt idx="11">
                  <c:v>5.1344989999999955</c:v>
                </c:pt>
                <c:pt idx="12">
                  <c:v>5.2516930000000341</c:v>
                </c:pt>
                <c:pt idx="13">
                  <c:v>5.6110620000000004</c:v>
                </c:pt>
                <c:pt idx="14">
                  <c:v>6.6658149999999505</c:v>
                </c:pt>
              </c:numCache>
            </c:numRef>
          </c:val>
        </c:ser>
        <c:axId val="85004288"/>
        <c:axId val="85215872"/>
      </c:barChart>
      <c:catAx>
        <c:axId val="85004288"/>
        <c:scaling>
          <c:orientation val="minMax"/>
        </c:scaling>
        <c:axPos val="b"/>
        <c:numFmt formatCode="General" sourceLinked="1"/>
        <c:tickLblPos val="nextTo"/>
        <c:txPr>
          <a:bodyPr/>
          <a:lstStyle/>
          <a:p>
            <a:pPr>
              <a:defRPr sz="1400"/>
            </a:pPr>
            <a:endParaRPr lang="en-US"/>
          </a:p>
        </c:txPr>
        <c:crossAx val="85215872"/>
        <c:crosses val="autoZero"/>
        <c:auto val="1"/>
        <c:lblAlgn val="ctr"/>
        <c:lblOffset val="100"/>
      </c:catAx>
      <c:valAx>
        <c:axId val="85215872"/>
        <c:scaling>
          <c:orientation val="minMax"/>
          <c:min val="0"/>
        </c:scaling>
        <c:axPos val="l"/>
        <c:majorGridlines/>
        <c:title>
          <c:tx>
            <c:rich>
              <a:bodyPr rot="-5400000" vert="horz"/>
              <a:lstStyle/>
              <a:p>
                <a:pPr>
                  <a:defRPr/>
                </a:pPr>
                <a:r>
                  <a:rPr lang="en-US" sz="1400" dirty="0" smtClean="0"/>
                  <a:t>Gross Business Income ($mils)</a:t>
                </a:r>
                <a:endParaRPr lang="en-US" sz="1400" dirty="0"/>
              </a:p>
            </c:rich>
          </c:tx>
        </c:title>
        <c:numFmt formatCode="&quot;$&quot;#,##0" sourceLinked="0"/>
        <c:tickLblPos val="nextTo"/>
        <c:txPr>
          <a:bodyPr/>
          <a:lstStyle/>
          <a:p>
            <a:pPr>
              <a:defRPr sz="1400"/>
            </a:pPr>
            <a:endParaRPr lang="en-US"/>
          </a:p>
        </c:txPr>
        <c:crossAx val="85004288"/>
        <c:crosses val="autoZero"/>
        <c:crossBetween val="between"/>
      </c:valAx>
    </c:plotArea>
    <c:plotVisOnly val="1"/>
    <c:dispBlanksAs val="gap"/>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2006</c:v>
                </c:pt>
              </c:strCache>
            </c:strRef>
          </c:tx>
          <c:cat>
            <c:strRef>
              <c:f>Sheet1!$A$2:$A$4</c:f>
              <c:strCache>
                <c:ptCount val="3"/>
                <c:pt idx="0">
                  <c:v>Birdwatching (More Than 1/4 Mile of Home/Vehicle) </c:v>
                </c:pt>
                <c:pt idx="1">
                  <c:v>Canoeing </c:v>
                </c:pt>
                <c:pt idx="2">
                  <c:v>Kayaking (Recreational) </c:v>
                </c:pt>
              </c:strCache>
            </c:strRef>
          </c:cat>
          <c:val>
            <c:numRef>
              <c:f>Sheet1!$B$2:$B$4</c:f>
              <c:numCache>
                <c:formatCode>#,##0</c:formatCode>
                <c:ptCount val="3"/>
                <c:pt idx="0">
                  <c:v>11070</c:v>
                </c:pt>
                <c:pt idx="1">
                  <c:v>9154</c:v>
                </c:pt>
                <c:pt idx="2">
                  <c:v>4134</c:v>
                </c:pt>
              </c:numCache>
            </c:numRef>
          </c:val>
        </c:ser>
        <c:ser>
          <c:idx val="1"/>
          <c:order val="1"/>
          <c:tx>
            <c:strRef>
              <c:f>Sheet1!$C$1</c:f>
              <c:strCache>
                <c:ptCount val="1"/>
                <c:pt idx="0">
                  <c:v>2007</c:v>
                </c:pt>
              </c:strCache>
            </c:strRef>
          </c:tx>
          <c:cat>
            <c:strRef>
              <c:f>Sheet1!$A$2:$A$4</c:f>
              <c:strCache>
                <c:ptCount val="3"/>
                <c:pt idx="0">
                  <c:v>Birdwatching (More Than 1/4 Mile of Home/Vehicle) </c:v>
                </c:pt>
                <c:pt idx="1">
                  <c:v>Canoeing </c:v>
                </c:pt>
                <c:pt idx="2">
                  <c:v>Kayaking (Recreational) </c:v>
                </c:pt>
              </c:strCache>
            </c:strRef>
          </c:cat>
          <c:val>
            <c:numRef>
              <c:f>Sheet1!$C$2:$C$4</c:f>
              <c:numCache>
                <c:formatCode>#,##0</c:formatCode>
                <c:ptCount val="3"/>
                <c:pt idx="0">
                  <c:v>13476</c:v>
                </c:pt>
                <c:pt idx="1">
                  <c:v>9797</c:v>
                </c:pt>
                <c:pt idx="2">
                  <c:v>5070</c:v>
                </c:pt>
              </c:numCache>
            </c:numRef>
          </c:val>
        </c:ser>
        <c:ser>
          <c:idx val="2"/>
          <c:order val="2"/>
          <c:tx>
            <c:strRef>
              <c:f>Sheet1!$D$1</c:f>
              <c:strCache>
                <c:ptCount val="1"/>
                <c:pt idx="0">
                  <c:v>2008</c:v>
                </c:pt>
              </c:strCache>
            </c:strRef>
          </c:tx>
          <c:cat>
            <c:strRef>
              <c:f>Sheet1!$A$2:$A$4</c:f>
              <c:strCache>
                <c:ptCount val="3"/>
                <c:pt idx="0">
                  <c:v>Birdwatching (More Than 1/4 Mile of Home/Vehicle) </c:v>
                </c:pt>
                <c:pt idx="1">
                  <c:v>Canoeing </c:v>
                </c:pt>
                <c:pt idx="2">
                  <c:v>Kayaking (Recreational) </c:v>
                </c:pt>
              </c:strCache>
            </c:strRef>
          </c:cat>
          <c:val>
            <c:numRef>
              <c:f>Sheet1!$D$2:$D$4</c:f>
              <c:numCache>
                <c:formatCode>#,##0</c:formatCode>
                <c:ptCount val="3"/>
                <c:pt idx="0">
                  <c:v>14399</c:v>
                </c:pt>
                <c:pt idx="1">
                  <c:v>9935</c:v>
                </c:pt>
                <c:pt idx="2">
                  <c:v>6240</c:v>
                </c:pt>
              </c:numCache>
            </c:numRef>
          </c:val>
        </c:ser>
        <c:ser>
          <c:idx val="3"/>
          <c:order val="3"/>
          <c:tx>
            <c:strRef>
              <c:f>Sheet1!$E$1</c:f>
              <c:strCache>
                <c:ptCount val="1"/>
                <c:pt idx="0">
                  <c:v>2009</c:v>
                </c:pt>
              </c:strCache>
            </c:strRef>
          </c:tx>
          <c:cat>
            <c:strRef>
              <c:f>Sheet1!$A$2:$A$4</c:f>
              <c:strCache>
                <c:ptCount val="3"/>
                <c:pt idx="0">
                  <c:v>Birdwatching (More Than 1/4 Mile of Home/Vehicle) </c:v>
                </c:pt>
                <c:pt idx="1">
                  <c:v>Canoeing </c:v>
                </c:pt>
                <c:pt idx="2">
                  <c:v>Kayaking (Recreational) </c:v>
                </c:pt>
              </c:strCache>
            </c:strRef>
          </c:cat>
          <c:val>
            <c:numRef>
              <c:f>Sheet1!$E$2:$E$4</c:f>
              <c:numCache>
                <c:formatCode>#,##0</c:formatCode>
                <c:ptCount val="3"/>
                <c:pt idx="0">
                  <c:v>13294</c:v>
                </c:pt>
                <c:pt idx="1">
                  <c:v>10058</c:v>
                </c:pt>
                <c:pt idx="2">
                  <c:v>6212</c:v>
                </c:pt>
              </c:numCache>
            </c:numRef>
          </c:val>
        </c:ser>
        <c:ser>
          <c:idx val="4"/>
          <c:order val="4"/>
          <c:tx>
            <c:strRef>
              <c:f>Sheet1!$F$1</c:f>
              <c:strCache>
                <c:ptCount val="1"/>
                <c:pt idx="0">
                  <c:v>2010</c:v>
                </c:pt>
              </c:strCache>
            </c:strRef>
          </c:tx>
          <c:cat>
            <c:strRef>
              <c:f>Sheet1!$A$2:$A$4</c:f>
              <c:strCache>
                <c:ptCount val="3"/>
                <c:pt idx="0">
                  <c:v>Birdwatching (More Than 1/4 Mile of Home/Vehicle) </c:v>
                </c:pt>
                <c:pt idx="1">
                  <c:v>Canoeing </c:v>
                </c:pt>
                <c:pt idx="2">
                  <c:v>Kayaking (Recreational) </c:v>
                </c:pt>
              </c:strCache>
            </c:strRef>
          </c:cat>
          <c:val>
            <c:numRef>
              <c:f>Sheet1!$F$2:$F$4</c:f>
              <c:numCache>
                <c:formatCode>#,##0</c:formatCode>
                <c:ptCount val="3"/>
                <c:pt idx="0">
                  <c:v>13339</c:v>
                </c:pt>
                <c:pt idx="1">
                  <c:v>10553</c:v>
                </c:pt>
                <c:pt idx="2">
                  <c:v>6465</c:v>
                </c:pt>
              </c:numCache>
            </c:numRef>
          </c:val>
        </c:ser>
        <c:ser>
          <c:idx val="5"/>
          <c:order val="5"/>
          <c:tx>
            <c:strRef>
              <c:f>Sheet1!$G$1</c:f>
              <c:strCache>
                <c:ptCount val="1"/>
                <c:pt idx="0">
                  <c:v>2011</c:v>
                </c:pt>
              </c:strCache>
            </c:strRef>
          </c:tx>
          <c:cat>
            <c:strRef>
              <c:f>Sheet1!$A$2:$A$4</c:f>
              <c:strCache>
                <c:ptCount val="3"/>
                <c:pt idx="0">
                  <c:v>Birdwatching (More Than 1/4 Mile of Home/Vehicle) </c:v>
                </c:pt>
                <c:pt idx="1">
                  <c:v>Canoeing </c:v>
                </c:pt>
                <c:pt idx="2">
                  <c:v>Kayaking (Recreational) </c:v>
                </c:pt>
              </c:strCache>
            </c:strRef>
          </c:cat>
          <c:val>
            <c:numRef>
              <c:f>Sheet1!$G$2:$G$4</c:f>
              <c:numCache>
                <c:formatCode>#,##0</c:formatCode>
                <c:ptCount val="3"/>
                <c:pt idx="0">
                  <c:v>12794</c:v>
                </c:pt>
                <c:pt idx="1">
                  <c:v>9787</c:v>
                </c:pt>
                <c:pt idx="2">
                  <c:v>8229</c:v>
                </c:pt>
              </c:numCache>
            </c:numRef>
          </c:val>
        </c:ser>
        <c:axId val="90163456"/>
        <c:axId val="90312704"/>
      </c:barChart>
      <c:catAx>
        <c:axId val="90163456"/>
        <c:scaling>
          <c:orientation val="minMax"/>
        </c:scaling>
        <c:axPos val="b"/>
        <c:tickLblPos val="nextTo"/>
        <c:crossAx val="90312704"/>
        <c:crosses val="autoZero"/>
        <c:auto val="1"/>
        <c:lblAlgn val="ctr"/>
        <c:lblOffset val="100"/>
      </c:catAx>
      <c:valAx>
        <c:axId val="90312704"/>
        <c:scaling>
          <c:orientation val="minMax"/>
        </c:scaling>
        <c:axPos val="l"/>
        <c:majorGridlines/>
        <c:numFmt formatCode="#,##0" sourceLinked="1"/>
        <c:tickLblPos val="nextTo"/>
        <c:crossAx val="90163456"/>
        <c:crosses val="autoZero"/>
        <c:crossBetween val="between"/>
      </c:valAx>
    </c:plotArea>
    <c:legend>
      <c:legendPos val="r"/>
    </c:legend>
    <c:plotVisOnly val="1"/>
  </c:chart>
  <c:txPr>
    <a:bodyPr/>
    <a:lstStyle/>
    <a:p>
      <a:pPr>
        <a:defRPr sz="14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stacked"/>
        <c:ser>
          <c:idx val="0"/>
          <c:order val="0"/>
          <c:tx>
            <c:strRef>
              <c:f>Sheet1!$B$1</c:f>
              <c:strCache>
                <c:ptCount val="1"/>
                <c:pt idx="0">
                  <c:v>Marinas</c:v>
                </c:pt>
              </c:strCache>
            </c:strRef>
          </c:tx>
          <c:spPr>
            <a:solidFill>
              <a:srgbClr val="FF0000"/>
            </a:solidFill>
          </c:spPr>
          <c:cat>
            <c:numRef>
              <c:f>Sheet1!$A$2:$A$19</c:f>
              <c:numCache>
                <c:formatCode>General</c:formatCode>
                <c:ptCount val="18"/>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numCache>
            </c:numRef>
          </c:cat>
          <c:val>
            <c:numRef>
              <c:f>Sheet1!$B$2:$B$19</c:f>
              <c:numCache>
                <c:formatCode>General</c:formatCode>
                <c:ptCount val="18"/>
                <c:pt idx="0">
                  <c:v>40.745729000000011</c:v>
                </c:pt>
                <c:pt idx="1">
                  <c:v>42.719204000000005</c:v>
                </c:pt>
                <c:pt idx="2">
                  <c:v>37.723991000000012</c:v>
                </c:pt>
                <c:pt idx="3">
                  <c:v>36.872949000000006</c:v>
                </c:pt>
                <c:pt idx="4">
                  <c:v>36.647286999999999</c:v>
                </c:pt>
                <c:pt idx="5">
                  <c:v>38.346425000000004</c:v>
                </c:pt>
                <c:pt idx="6">
                  <c:v>39.064032000000012</c:v>
                </c:pt>
                <c:pt idx="7">
                  <c:v>36.734556000000012</c:v>
                </c:pt>
                <c:pt idx="8">
                  <c:v>42.261941</c:v>
                </c:pt>
                <c:pt idx="9">
                  <c:v>51.791601</c:v>
                </c:pt>
                <c:pt idx="10">
                  <c:v>48.379196</c:v>
                </c:pt>
                <c:pt idx="11">
                  <c:v>57.603667999999999</c:v>
                </c:pt>
                <c:pt idx="12">
                  <c:v>62.554200999999999</c:v>
                </c:pt>
                <c:pt idx="13">
                  <c:v>61.583076999999996</c:v>
                </c:pt>
                <c:pt idx="14">
                  <c:v>42.853274999999996</c:v>
                </c:pt>
                <c:pt idx="15">
                  <c:v>35.285002000000013</c:v>
                </c:pt>
                <c:pt idx="16">
                  <c:v>35.213452000000011</c:v>
                </c:pt>
                <c:pt idx="17">
                  <c:v>41.158701000000001</c:v>
                </c:pt>
              </c:numCache>
            </c:numRef>
          </c:val>
        </c:ser>
        <c:ser>
          <c:idx val="1"/>
          <c:order val="1"/>
          <c:tx>
            <c:strRef>
              <c:f>Sheet1!$C$1</c:f>
              <c:strCache>
                <c:ptCount val="1"/>
                <c:pt idx="0">
                  <c:v>Fitness and Recreational Sports Centers </c:v>
                </c:pt>
              </c:strCache>
            </c:strRef>
          </c:tx>
          <c:spPr>
            <a:solidFill>
              <a:srgbClr val="FFC000"/>
            </a:solidFill>
          </c:spPr>
          <c:cat>
            <c:numRef>
              <c:f>Sheet1!$A$2:$A$19</c:f>
              <c:numCache>
                <c:formatCode>General</c:formatCode>
                <c:ptCount val="18"/>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numCache>
            </c:numRef>
          </c:cat>
          <c:val>
            <c:numRef>
              <c:f>Sheet1!$C$2:$C$19</c:f>
              <c:numCache>
                <c:formatCode>General</c:formatCode>
                <c:ptCount val="18"/>
                <c:pt idx="0">
                  <c:v>170.61496099999928</c:v>
                </c:pt>
                <c:pt idx="1">
                  <c:v>182.77511299999998</c:v>
                </c:pt>
                <c:pt idx="2">
                  <c:v>192.144406</c:v>
                </c:pt>
                <c:pt idx="3">
                  <c:v>219.77574299999998</c:v>
                </c:pt>
                <c:pt idx="4">
                  <c:v>247.60668999999999</c:v>
                </c:pt>
                <c:pt idx="5">
                  <c:v>270.16132199999993</c:v>
                </c:pt>
                <c:pt idx="6">
                  <c:v>298.03958999999969</c:v>
                </c:pt>
                <c:pt idx="7">
                  <c:v>313.02118999999863</c:v>
                </c:pt>
                <c:pt idx="8">
                  <c:v>330.50161599999899</c:v>
                </c:pt>
                <c:pt idx="9">
                  <c:v>366.78131199999763</c:v>
                </c:pt>
                <c:pt idx="10">
                  <c:v>401.87912599999999</c:v>
                </c:pt>
                <c:pt idx="11">
                  <c:v>431.17229200000008</c:v>
                </c:pt>
                <c:pt idx="12">
                  <c:v>449.07693499999863</c:v>
                </c:pt>
                <c:pt idx="13">
                  <c:v>479.64022500000038</c:v>
                </c:pt>
                <c:pt idx="14">
                  <c:v>523.87693899999999</c:v>
                </c:pt>
                <c:pt idx="15">
                  <c:v>520.58977900000355</c:v>
                </c:pt>
                <c:pt idx="16">
                  <c:v>560.25224699999796</c:v>
                </c:pt>
                <c:pt idx="17">
                  <c:v>582.65486499999997</c:v>
                </c:pt>
              </c:numCache>
            </c:numRef>
          </c:val>
        </c:ser>
        <c:ser>
          <c:idx val="2"/>
          <c:order val="2"/>
          <c:tx>
            <c:strRef>
              <c:f>Sheet1!$D$1</c:f>
              <c:strCache>
                <c:ptCount val="1"/>
                <c:pt idx="0">
                  <c:v>Casinos (except Casino Hotels)</c:v>
                </c:pt>
              </c:strCache>
            </c:strRef>
          </c:tx>
          <c:spPr>
            <a:solidFill>
              <a:srgbClr val="0070C0"/>
            </a:solidFill>
          </c:spPr>
          <c:cat>
            <c:numRef>
              <c:f>Sheet1!$A$2:$A$19</c:f>
              <c:numCache>
                <c:formatCode>General</c:formatCode>
                <c:ptCount val="18"/>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numCache>
            </c:numRef>
          </c:cat>
          <c:val>
            <c:numRef>
              <c:f>Sheet1!$D$2:$D$19</c:f>
              <c:numCache>
                <c:formatCode>General</c:formatCode>
                <c:ptCount val="18"/>
                <c:pt idx="0">
                  <c:v>10.208576000000001</c:v>
                </c:pt>
                <c:pt idx="1">
                  <c:v>13.622810000000001</c:v>
                </c:pt>
                <c:pt idx="2">
                  <c:v>19.630293000000005</c:v>
                </c:pt>
                <c:pt idx="3">
                  <c:v>22.932081</c:v>
                </c:pt>
                <c:pt idx="4">
                  <c:v>46.681774000000004</c:v>
                </c:pt>
                <c:pt idx="5">
                  <c:v>66.821136999999979</c:v>
                </c:pt>
                <c:pt idx="6">
                  <c:v>79.442581000000004</c:v>
                </c:pt>
                <c:pt idx="7">
                  <c:v>92.985755999999981</c:v>
                </c:pt>
                <c:pt idx="8">
                  <c:v>108.59911300000037</c:v>
                </c:pt>
                <c:pt idx="9">
                  <c:v>117.39055999999999</c:v>
                </c:pt>
                <c:pt idx="10">
                  <c:v>132.47793100000001</c:v>
                </c:pt>
                <c:pt idx="11">
                  <c:v>140.22442800000007</c:v>
                </c:pt>
                <c:pt idx="12">
                  <c:v>132.17839700000007</c:v>
                </c:pt>
                <c:pt idx="13">
                  <c:v>139.14138399999999</c:v>
                </c:pt>
                <c:pt idx="14">
                  <c:v>159.56267600000001</c:v>
                </c:pt>
                <c:pt idx="15">
                  <c:v>155.63135199999999</c:v>
                </c:pt>
                <c:pt idx="16">
                  <c:v>162.37763800000027</c:v>
                </c:pt>
                <c:pt idx="17">
                  <c:v>175.31126</c:v>
                </c:pt>
              </c:numCache>
            </c:numRef>
          </c:val>
        </c:ser>
        <c:ser>
          <c:idx val="3"/>
          <c:order val="3"/>
          <c:tx>
            <c:strRef>
              <c:f>Sheet1!$E$1</c:f>
              <c:strCache>
                <c:ptCount val="1"/>
                <c:pt idx="0">
                  <c:v>Golf Courses and Country Clubs</c:v>
                </c:pt>
              </c:strCache>
            </c:strRef>
          </c:tx>
          <c:spPr>
            <a:solidFill>
              <a:srgbClr val="02D8EE"/>
            </a:solidFill>
          </c:spPr>
          <c:cat>
            <c:numRef>
              <c:f>Sheet1!$A$2:$A$19</c:f>
              <c:numCache>
                <c:formatCode>General</c:formatCode>
                <c:ptCount val="18"/>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numCache>
            </c:numRef>
          </c:cat>
          <c:val>
            <c:numRef>
              <c:f>Sheet1!$E$2:$E$19</c:f>
              <c:numCache>
                <c:formatCode>General</c:formatCode>
                <c:ptCount val="18"/>
                <c:pt idx="0">
                  <c:v>160.24424299999998</c:v>
                </c:pt>
                <c:pt idx="1">
                  <c:v>177.64836</c:v>
                </c:pt>
                <c:pt idx="2">
                  <c:v>188.92137300000007</c:v>
                </c:pt>
                <c:pt idx="3">
                  <c:v>205.34457499999928</c:v>
                </c:pt>
                <c:pt idx="4">
                  <c:v>214.11143800000067</c:v>
                </c:pt>
                <c:pt idx="5">
                  <c:v>218.21654999999996</c:v>
                </c:pt>
                <c:pt idx="6">
                  <c:v>227.63830800000071</c:v>
                </c:pt>
                <c:pt idx="7">
                  <c:v>237.071471</c:v>
                </c:pt>
                <c:pt idx="8">
                  <c:v>248.40942000000001</c:v>
                </c:pt>
                <c:pt idx="9">
                  <c:v>253.11996099999928</c:v>
                </c:pt>
                <c:pt idx="10">
                  <c:v>262.81537199999963</c:v>
                </c:pt>
                <c:pt idx="11">
                  <c:v>257.21157099999863</c:v>
                </c:pt>
                <c:pt idx="12">
                  <c:v>265.62293</c:v>
                </c:pt>
                <c:pt idx="13">
                  <c:v>276.07729599999999</c:v>
                </c:pt>
                <c:pt idx="14">
                  <c:v>282.47950799999899</c:v>
                </c:pt>
                <c:pt idx="15">
                  <c:v>260.36006200000008</c:v>
                </c:pt>
                <c:pt idx="16">
                  <c:v>253.21847099999999</c:v>
                </c:pt>
                <c:pt idx="17">
                  <c:v>269.9211779999971</c:v>
                </c:pt>
              </c:numCache>
            </c:numRef>
          </c:val>
        </c:ser>
        <c:ser>
          <c:idx val="4"/>
          <c:order val="4"/>
          <c:tx>
            <c:strRef>
              <c:f>Sheet1!$F$1</c:f>
              <c:strCache>
                <c:ptCount val="1"/>
                <c:pt idx="0">
                  <c:v>Skiing Facilities</c:v>
                </c:pt>
              </c:strCache>
            </c:strRef>
          </c:tx>
          <c:spPr>
            <a:solidFill>
              <a:srgbClr val="92D050"/>
            </a:solidFill>
          </c:spPr>
          <c:cat>
            <c:numRef>
              <c:f>Sheet1!$A$2:$A$19</c:f>
              <c:numCache>
                <c:formatCode>General</c:formatCode>
                <c:ptCount val="18"/>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numCache>
            </c:numRef>
          </c:cat>
          <c:val>
            <c:numRef>
              <c:f>Sheet1!$F$2:$F$19</c:f>
              <c:numCache>
                <c:formatCode>General</c:formatCode>
                <c:ptCount val="18"/>
                <c:pt idx="0">
                  <c:v>37.160803000000001</c:v>
                </c:pt>
                <c:pt idx="1">
                  <c:v>26.993310999999895</c:v>
                </c:pt>
                <c:pt idx="2">
                  <c:v>31.121276999999999</c:v>
                </c:pt>
                <c:pt idx="3">
                  <c:v>33.453236000000004</c:v>
                </c:pt>
                <c:pt idx="4">
                  <c:v>48.269261</c:v>
                </c:pt>
                <c:pt idx="5">
                  <c:v>52.823936000000003</c:v>
                </c:pt>
                <c:pt idx="6">
                  <c:v>59.595488000000003</c:v>
                </c:pt>
                <c:pt idx="7">
                  <c:v>61.055632000000003</c:v>
                </c:pt>
                <c:pt idx="8">
                  <c:v>59.767368000000012</c:v>
                </c:pt>
                <c:pt idx="9">
                  <c:v>63.936506000000001</c:v>
                </c:pt>
                <c:pt idx="10">
                  <c:v>59.265069000000011</c:v>
                </c:pt>
                <c:pt idx="11">
                  <c:v>42.579101000000001</c:v>
                </c:pt>
                <c:pt idx="12">
                  <c:v>84.385209000000003</c:v>
                </c:pt>
                <c:pt idx="13">
                  <c:v>75.900891000000001</c:v>
                </c:pt>
                <c:pt idx="14">
                  <c:v>84.078675999999959</c:v>
                </c:pt>
                <c:pt idx="15">
                  <c:v>83.753562000000002</c:v>
                </c:pt>
                <c:pt idx="16">
                  <c:v>81.556246000000002</c:v>
                </c:pt>
                <c:pt idx="17">
                  <c:v>87.984345000000005</c:v>
                </c:pt>
              </c:numCache>
            </c:numRef>
          </c:val>
        </c:ser>
        <c:ser>
          <c:idx val="5"/>
          <c:order val="5"/>
          <c:tx>
            <c:strRef>
              <c:f>Sheet1!$G$1</c:f>
              <c:strCache>
                <c:ptCount val="1"/>
                <c:pt idx="0">
                  <c:v>Bowling Centers</c:v>
                </c:pt>
              </c:strCache>
            </c:strRef>
          </c:tx>
          <c:cat>
            <c:numRef>
              <c:f>Sheet1!$A$2:$A$19</c:f>
              <c:numCache>
                <c:formatCode>General</c:formatCode>
                <c:ptCount val="18"/>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numCache>
            </c:numRef>
          </c:cat>
          <c:val>
            <c:numRef>
              <c:f>Sheet1!$G$2:$G$19</c:f>
              <c:numCache>
                <c:formatCode>General</c:formatCode>
                <c:ptCount val="18"/>
                <c:pt idx="0">
                  <c:v>107.161091</c:v>
                </c:pt>
                <c:pt idx="1">
                  <c:v>100.390833</c:v>
                </c:pt>
                <c:pt idx="2">
                  <c:v>95.078801999999541</c:v>
                </c:pt>
                <c:pt idx="3">
                  <c:v>101.06428000000002</c:v>
                </c:pt>
                <c:pt idx="4">
                  <c:v>108.342935</c:v>
                </c:pt>
                <c:pt idx="5">
                  <c:v>124.97081799999998</c:v>
                </c:pt>
                <c:pt idx="6">
                  <c:v>122.39738199999998</c:v>
                </c:pt>
                <c:pt idx="7">
                  <c:v>121.282715</c:v>
                </c:pt>
                <c:pt idx="8">
                  <c:v>123.587312</c:v>
                </c:pt>
                <c:pt idx="9">
                  <c:v>124.932886</c:v>
                </c:pt>
                <c:pt idx="10">
                  <c:v>127.50247699999964</c:v>
                </c:pt>
                <c:pt idx="11">
                  <c:v>125.06720000000035</c:v>
                </c:pt>
                <c:pt idx="12">
                  <c:v>111.62753199999995</c:v>
                </c:pt>
                <c:pt idx="13">
                  <c:v>116.36250099999998</c:v>
                </c:pt>
                <c:pt idx="14">
                  <c:v>114.117835</c:v>
                </c:pt>
                <c:pt idx="15">
                  <c:v>100.36652900000036</c:v>
                </c:pt>
                <c:pt idx="16">
                  <c:v>102.24914500000035</c:v>
                </c:pt>
                <c:pt idx="17">
                  <c:v>95.042737999999858</c:v>
                </c:pt>
              </c:numCache>
            </c:numRef>
          </c:val>
        </c:ser>
        <c:ser>
          <c:idx val="6"/>
          <c:order val="6"/>
          <c:tx>
            <c:strRef>
              <c:f>Sheet1!$H$1</c:f>
              <c:strCache>
                <c:ptCount val="1"/>
                <c:pt idx="0">
                  <c:v>Other</c:v>
                </c:pt>
              </c:strCache>
            </c:strRef>
          </c:tx>
          <c:cat>
            <c:numRef>
              <c:f>Sheet1!$A$2:$A$19</c:f>
              <c:numCache>
                <c:formatCode>General</c:formatCode>
                <c:ptCount val="18"/>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numCache>
            </c:numRef>
          </c:cat>
          <c:val>
            <c:numRef>
              <c:f>Sheet1!$H$2:$H$19</c:f>
              <c:numCache>
                <c:formatCode>General</c:formatCode>
                <c:ptCount val="18"/>
                <c:pt idx="0">
                  <c:v>265.66103099999964</c:v>
                </c:pt>
                <c:pt idx="1">
                  <c:v>269.370994</c:v>
                </c:pt>
                <c:pt idx="2">
                  <c:v>317.03439299999923</c:v>
                </c:pt>
                <c:pt idx="3">
                  <c:v>313.49318099999869</c:v>
                </c:pt>
                <c:pt idx="4">
                  <c:v>280.92431999999786</c:v>
                </c:pt>
                <c:pt idx="5">
                  <c:v>286.6037869999999</c:v>
                </c:pt>
                <c:pt idx="6">
                  <c:v>334.65875299999993</c:v>
                </c:pt>
                <c:pt idx="7">
                  <c:v>315.22441799999899</c:v>
                </c:pt>
                <c:pt idx="8">
                  <c:v>329.41864899999899</c:v>
                </c:pt>
                <c:pt idx="9">
                  <c:v>353.03121799999803</c:v>
                </c:pt>
                <c:pt idx="10">
                  <c:v>329.56968899999998</c:v>
                </c:pt>
                <c:pt idx="11">
                  <c:v>303.08736999999923</c:v>
                </c:pt>
                <c:pt idx="12">
                  <c:v>308.02935399999899</c:v>
                </c:pt>
                <c:pt idx="13">
                  <c:v>304.53425499999969</c:v>
                </c:pt>
                <c:pt idx="14">
                  <c:v>315.37757000000011</c:v>
                </c:pt>
                <c:pt idx="15">
                  <c:v>286.81185600000003</c:v>
                </c:pt>
                <c:pt idx="16">
                  <c:v>291.18071299999963</c:v>
                </c:pt>
                <c:pt idx="17">
                  <c:v>293.21138199999899</c:v>
                </c:pt>
              </c:numCache>
            </c:numRef>
          </c:val>
        </c:ser>
        <c:overlap val="100"/>
        <c:axId val="90507136"/>
        <c:axId val="90508672"/>
      </c:barChart>
      <c:catAx>
        <c:axId val="90507136"/>
        <c:scaling>
          <c:orientation val="minMax"/>
        </c:scaling>
        <c:axPos val="b"/>
        <c:numFmt formatCode="General" sourceLinked="1"/>
        <c:tickLblPos val="nextTo"/>
        <c:txPr>
          <a:bodyPr/>
          <a:lstStyle/>
          <a:p>
            <a:pPr>
              <a:defRPr sz="1400"/>
            </a:pPr>
            <a:endParaRPr lang="en-US"/>
          </a:p>
        </c:txPr>
        <c:crossAx val="90508672"/>
        <c:crosses val="autoZero"/>
        <c:auto val="1"/>
        <c:lblAlgn val="ctr"/>
        <c:lblOffset val="100"/>
      </c:catAx>
      <c:valAx>
        <c:axId val="90508672"/>
        <c:scaling>
          <c:orientation val="minMax"/>
        </c:scaling>
        <c:axPos val="l"/>
        <c:majorGridlines/>
        <c:title>
          <c:tx>
            <c:rich>
              <a:bodyPr rot="-5400000" vert="horz"/>
              <a:lstStyle/>
              <a:p>
                <a:pPr>
                  <a:defRPr/>
                </a:pPr>
                <a:r>
                  <a:rPr lang="en-US" sz="1200" dirty="0" smtClean="0"/>
                  <a:t>$ Millions</a:t>
                </a:r>
                <a:endParaRPr lang="en-US" sz="1200" dirty="0"/>
              </a:p>
            </c:rich>
          </c:tx>
          <c:layout>
            <c:manualLayout>
              <c:xMode val="edge"/>
              <c:yMode val="edge"/>
              <c:x val="7.8585461689587421E-3"/>
              <c:y val="0.33205068120339165"/>
            </c:manualLayout>
          </c:layout>
        </c:title>
        <c:numFmt formatCode="&quot;$&quot;#,##0" sourceLinked="0"/>
        <c:tickLblPos val="nextTo"/>
        <c:txPr>
          <a:bodyPr/>
          <a:lstStyle/>
          <a:p>
            <a:pPr>
              <a:defRPr sz="1400"/>
            </a:pPr>
            <a:endParaRPr lang="en-US"/>
          </a:p>
        </c:txPr>
        <c:crossAx val="90507136"/>
        <c:crosses val="autoZero"/>
        <c:crossBetween val="between"/>
      </c:valAx>
    </c:plotArea>
    <c:legend>
      <c:legendPos val="r"/>
      <c:txPr>
        <a:bodyPr/>
        <a:lstStyle/>
        <a:p>
          <a:pPr>
            <a:defRPr sz="1200"/>
          </a:pPr>
          <a:endParaRPr lang="en-US"/>
        </a:p>
      </c:txPr>
    </c:legend>
    <c:plotVisOnly val="1"/>
  </c:chart>
  <c:txPr>
    <a:bodyPr/>
    <a:lstStyle/>
    <a:p>
      <a:pPr>
        <a:defRPr sz="1800"/>
      </a:pPr>
      <a:endParaRPr lang="en-US"/>
    </a:p>
  </c:txPr>
  <c:externalData r:id="rId1"/>
</c:chartSpace>
</file>

<file path=ppt/diagrams/_rels/data1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jpeg"/></Relationships>
</file>

<file path=ppt/diagrams/_rels/data1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image" Target="../media/image56.png"/><Relationship Id="rId4" Type="http://schemas.openxmlformats.org/officeDocument/2006/relationships/image" Target="../media/image59.png"/></Relationships>
</file>

<file path=ppt/diagrams/_rels/data1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image" Target="../media/image62.png"/><Relationship Id="rId4" Type="http://schemas.openxmlformats.org/officeDocument/2006/relationships/image" Target="../media/image65.png"/></Relationships>
</file>

<file path=ppt/diagrams/_rels/data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 Id="rId5" Type="http://schemas.openxmlformats.org/officeDocument/2006/relationships/image" Target="../media/image42.png"/><Relationship Id="rId4" Type="http://schemas.openxmlformats.org/officeDocument/2006/relationships/image" Target="../media/image41.png"/></Relationships>
</file>

<file path=ppt/diagrams/_rels/data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B733B8-2B28-4FE5-B8F0-D0E84E4602E4}" type="doc">
      <dgm:prSet loTypeId="urn:microsoft.com/office/officeart/2005/8/layout/process2" loCatId="process" qsTypeId="urn:microsoft.com/office/officeart/2005/8/quickstyle/simple1" qsCatId="simple" csTypeId="urn:microsoft.com/office/officeart/2005/8/colors/accent1_1" csCatId="accent1" phldr="1"/>
      <dgm:spPr/>
    </dgm:pt>
    <dgm:pt modelId="{64AA6048-9031-4AEA-BAB2-AFFF6F1639A2}">
      <dgm:prSet phldrT="[Text]" custT="1"/>
      <dgm:spPr>
        <a:solidFill>
          <a:schemeClr val="bg1"/>
        </a:solidFill>
        <a:ln>
          <a:solidFill>
            <a:schemeClr val="tx1">
              <a:lumMod val="20000"/>
              <a:lumOff val="80000"/>
            </a:schemeClr>
          </a:solidFill>
        </a:ln>
      </dgm:spPr>
      <dgm:t>
        <a:bodyPr/>
        <a:lstStyle/>
        <a:p>
          <a:r>
            <a:rPr lang="en-US" sz="2000" dirty="0" smtClean="0">
              <a:latin typeface="Arial Narrow" pitchFamily="34" charset="0"/>
            </a:rPr>
            <a:t>Document Review</a:t>
          </a:r>
          <a:endParaRPr lang="en-US" sz="2000" dirty="0">
            <a:latin typeface="Arial Narrow" pitchFamily="34" charset="0"/>
          </a:endParaRPr>
        </a:p>
      </dgm:t>
    </dgm:pt>
    <dgm:pt modelId="{8450960E-90CE-4B9A-8C8C-7B52935DFEC7}" type="parTrans" cxnId="{204E3785-55B6-4E21-A9F1-623DC6E8C6EA}">
      <dgm:prSet/>
      <dgm:spPr/>
      <dgm:t>
        <a:bodyPr/>
        <a:lstStyle/>
        <a:p>
          <a:endParaRPr lang="en-US"/>
        </a:p>
      </dgm:t>
    </dgm:pt>
    <dgm:pt modelId="{EBC6367A-D671-40CD-A6D0-8B82BBB007F9}" type="sibTrans" cxnId="{204E3785-55B6-4E21-A9F1-623DC6E8C6EA}">
      <dgm:prSet/>
      <dgm:spPr>
        <a:solidFill>
          <a:schemeClr val="accent2">
            <a:lumMod val="40000"/>
            <a:lumOff val="60000"/>
          </a:schemeClr>
        </a:solidFill>
      </dgm:spPr>
      <dgm:t>
        <a:bodyPr/>
        <a:lstStyle/>
        <a:p>
          <a:endParaRPr lang="en-US"/>
        </a:p>
      </dgm:t>
    </dgm:pt>
    <dgm:pt modelId="{952A8DFB-184C-413D-8773-317D54791E47}">
      <dgm:prSet custT="1"/>
      <dgm:spPr>
        <a:solidFill>
          <a:schemeClr val="bg1"/>
        </a:solidFill>
        <a:ln>
          <a:solidFill>
            <a:schemeClr val="accent2"/>
          </a:solidFill>
        </a:ln>
      </dgm:spPr>
      <dgm:t>
        <a:bodyPr/>
        <a:lstStyle/>
        <a:p>
          <a:r>
            <a:rPr lang="en-US" sz="2000" dirty="0" smtClean="0">
              <a:latin typeface="Arial Narrow" pitchFamily="34" charset="0"/>
            </a:rPr>
            <a:t>Site Tour</a:t>
          </a:r>
          <a:endParaRPr lang="en-US" sz="2000" dirty="0">
            <a:latin typeface="Arial Narrow" pitchFamily="34" charset="0"/>
          </a:endParaRPr>
        </a:p>
      </dgm:t>
    </dgm:pt>
    <dgm:pt modelId="{BB06D997-394E-4C2C-811F-D1D01F8FEAE3}" type="parTrans" cxnId="{8E068FE7-F6FB-457F-8175-C20C44719B5C}">
      <dgm:prSet/>
      <dgm:spPr/>
      <dgm:t>
        <a:bodyPr/>
        <a:lstStyle/>
        <a:p>
          <a:endParaRPr lang="en-US"/>
        </a:p>
      </dgm:t>
    </dgm:pt>
    <dgm:pt modelId="{C78220C9-42A5-45E4-AF7F-32550E7523C7}" type="sibTrans" cxnId="{8E068FE7-F6FB-457F-8175-C20C44719B5C}">
      <dgm:prSet/>
      <dgm:spPr>
        <a:solidFill>
          <a:schemeClr val="accent2">
            <a:lumMod val="40000"/>
            <a:lumOff val="60000"/>
          </a:schemeClr>
        </a:solidFill>
      </dgm:spPr>
      <dgm:t>
        <a:bodyPr/>
        <a:lstStyle/>
        <a:p>
          <a:endParaRPr lang="en-US"/>
        </a:p>
      </dgm:t>
    </dgm:pt>
    <dgm:pt modelId="{29F29B4B-343F-493B-90C5-AFC4EFCA73BB}">
      <dgm:prSet custT="1"/>
      <dgm:spPr>
        <a:solidFill>
          <a:schemeClr val="bg1"/>
        </a:solidFill>
        <a:ln>
          <a:solidFill>
            <a:schemeClr val="accent2"/>
          </a:solidFill>
        </a:ln>
      </dgm:spPr>
      <dgm:t>
        <a:bodyPr/>
        <a:lstStyle/>
        <a:p>
          <a:r>
            <a:rPr lang="en-US" sz="2000" dirty="0" smtClean="0">
              <a:latin typeface="Arial Narrow" pitchFamily="34" charset="0"/>
            </a:rPr>
            <a:t>Kickoff Meeting</a:t>
          </a:r>
          <a:endParaRPr lang="en-US" sz="2000" dirty="0">
            <a:latin typeface="Arial Narrow" pitchFamily="34" charset="0"/>
          </a:endParaRPr>
        </a:p>
      </dgm:t>
    </dgm:pt>
    <dgm:pt modelId="{5AB8CB88-25CF-4CEA-950B-AF3F2A2B4E18}" type="parTrans" cxnId="{FDC06738-E53D-4B2B-B43F-C935660C29A9}">
      <dgm:prSet/>
      <dgm:spPr/>
      <dgm:t>
        <a:bodyPr/>
        <a:lstStyle/>
        <a:p>
          <a:endParaRPr lang="en-US"/>
        </a:p>
      </dgm:t>
    </dgm:pt>
    <dgm:pt modelId="{76CE840A-0834-4BD1-B989-D7310F6677A3}" type="sibTrans" cxnId="{FDC06738-E53D-4B2B-B43F-C935660C29A9}">
      <dgm:prSet/>
      <dgm:spPr>
        <a:solidFill>
          <a:schemeClr val="accent2">
            <a:lumMod val="40000"/>
            <a:lumOff val="60000"/>
          </a:schemeClr>
        </a:solidFill>
      </dgm:spPr>
      <dgm:t>
        <a:bodyPr/>
        <a:lstStyle/>
        <a:p>
          <a:endParaRPr lang="en-US"/>
        </a:p>
      </dgm:t>
    </dgm:pt>
    <dgm:pt modelId="{DF48B0E0-DC0F-463C-AECD-E8639A091F61}">
      <dgm:prSet custT="1"/>
      <dgm:spPr>
        <a:solidFill>
          <a:schemeClr val="bg1"/>
        </a:solidFill>
        <a:ln>
          <a:solidFill>
            <a:schemeClr val="accent2"/>
          </a:solidFill>
        </a:ln>
      </dgm:spPr>
      <dgm:t>
        <a:bodyPr/>
        <a:lstStyle/>
        <a:p>
          <a:r>
            <a:rPr lang="en-US" sz="2000" dirty="0" smtClean="0">
              <a:latin typeface="Arial Narrow" pitchFamily="34" charset="0"/>
            </a:rPr>
            <a:t>City Council Workshop</a:t>
          </a:r>
          <a:endParaRPr lang="en-US" sz="2000" dirty="0">
            <a:latin typeface="Arial Narrow" pitchFamily="34" charset="0"/>
          </a:endParaRPr>
        </a:p>
      </dgm:t>
    </dgm:pt>
    <dgm:pt modelId="{07B51EAC-EE0F-4BC1-838C-17CB4BC96BC6}" type="parTrans" cxnId="{42580B00-D1A0-491A-B672-116E11969B7B}">
      <dgm:prSet/>
      <dgm:spPr/>
      <dgm:t>
        <a:bodyPr/>
        <a:lstStyle/>
        <a:p>
          <a:endParaRPr lang="en-US"/>
        </a:p>
      </dgm:t>
    </dgm:pt>
    <dgm:pt modelId="{E9F606ED-E856-4704-9310-C3C81C4911E4}" type="sibTrans" cxnId="{42580B00-D1A0-491A-B672-116E11969B7B}">
      <dgm:prSet/>
      <dgm:spPr>
        <a:solidFill>
          <a:schemeClr val="accent2">
            <a:lumMod val="40000"/>
            <a:lumOff val="60000"/>
          </a:schemeClr>
        </a:solidFill>
      </dgm:spPr>
      <dgm:t>
        <a:bodyPr/>
        <a:lstStyle/>
        <a:p>
          <a:endParaRPr lang="en-US"/>
        </a:p>
      </dgm:t>
    </dgm:pt>
    <dgm:pt modelId="{4475BFD8-8AF4-416C-AF41-7EE7EE2433B4}">
      <dgm:prSet custT="1"/>
      <dgm:spPr/>
      <dgm:t>
        <a:bodyPr/>
        <a:lstStyle/>
        <a:p>
          <a:r>
            <a:rPr lang="en-US" sz="2000" dirty="0" smtClean="0">
              <a:latin typeface="Arial Narrow" pitchFamily="34" charset="0"/>
            </a:rPr>
            <a:t>Team Workshop</a:t>
          </a:r>
          <a:endParaRPr lang="en-US" sz="2000" dirty="0">
            <a:latin typeface="Arial Narrow" pitchFamily="34" charset="0"/>
          </a:endParaRPr>
        </a:p>
      </dgm:t>
    </dgm:pt>
    <dgm:pt modelId="{09AE9B7D-B79B-4B38-9217-2051A784D0F9}" type="parTrans" cxnId="{71DECFBF-0CF1-4936-8787-3308CFB95E2F}">
      <dgm:prSet/>
      <dgm:spPr/>
      <dgm:t>
        <a:bodyPr/>
        <a:lstStyle/>
        <a:p>
          <a:endParaRPr lang="en-US"/>
        </a:p>
      </dgm:t>
    </dgm:pt>
    <dgm:pt modelId="{156BAFD5-66EF-4867-BB68-5272D876CF22}" type="sibTrans" cxnId="{71DECFBF-0CF1-4936-8787-3308CFB95E2F}">
      <dgm:prSet/>
      <dgm:spPr/>
      <dgm:t>
        <a:bodyPr/>
        <a:lstStyle/>
        <a:p>
          <a:endParaRPr lang="en-US"/>
        </a:p>
      </dgm:t>
    </dgm:pt>
    <dgm:pt modelId="{4BBB7208-C92E-417B-B87B-3128EDCCDFC2}">
      <dgm:prSet custT="1"/>
      <dgm:spPr/>
      <dgm:t>
        <a:bodyPr/>
        <a:lstStyle/>
        <a:p>
          <a:r>
            <a:rPr lang="en-US" sz="2000" dirty="0" smtClean="0">
              <a:latin typeface="Arial Narrow" pitchFamily="34" charset="0"/>
            </a:rPr>
            <a:t>Discuss Observations</a:t>
          </a:r>
          <a:endParaRPr lang="en-US" sz="2000" dirty="0">
            <a:latin typeface="Arial Narrow" pitchFamily="34" charset="0"/>
          </a:endParaRPr>
        </a:p>
      </dgm:t>
    </dgm:pt>
    <dgm:pt modelId="{2BD6999B-D137-4C68-9076-11A4EF509889}" type="parTrans" cxnId="{D5271199-83EE-43CE-90EB-1D3A0C117618}">
      <dgm:prSet/>
      <dgm:spPr/>
      <dgm:t>
        <a:bodyPr/>
        <a:lstStyle/>
        <a:p>
          <a:endParaRPr lang="en-US"/>
        </a:p>
      </dgm:t>
    </dgm:pt>
    <dgm:pt modelId="{A43267B7-F3C2-411A-B4A3-3E9ACA431CFB}" type="sibTrans" cxnId="{D5271199-83EE-43CE-90EB-1D3A0C117618}">
      <dgm:prSet/>
      <dgm:spPr/>
      <dgm:t>
        <a:bodyPr/>
        <a:lstStyle/>
        <a:p>
          <a:endParaRPr lang="en-US"/>
        </a:p>
      </dgm:t>
    </dgm:pt>
    <dgm:pt modelId="{620A9123-9302-4E06-8F05-77A5C0BD660F}">
      <dgm:prSet custT="1"/>
      <dgm:spPr/>
      <dgm:t>
        <a:bodyPr/>
        <a:lstStyle/>
        <a:p>
          <a:r>
            <a:rPr lang="en-US" sz="2000" dirty="0" smtClean="0">
              <a:latin typeface="Arial Narrow" pitchFamily="34" charset="0"/>
            </a:rPr>
            <a:t>Define Alternative Strategies</a:t>
          </a:r>
          <a:endParaRPr lang="en-US" sz="2000" dirty="0">
            <a:latin typeface="Arial Narrow" pitchFamily="34" charset="0"/>
          </a:endParaRPr>
        </a:p>
      </dgm:t>
    </dgm:pt>
    <dgm:pt modelId="{2E9BEBB9-17FF-484C-A7D1-928507D43B64}" type="parTrans" cxnId="{EE22FC3D-CBFF-4563-82C9-99DAA8D11311}">
      <dgm:prSet/>
      <dgm:spPr/>
      <dgm:t>
        <a:bodyPr/>
        <a:lstStyle/>
        <a:p>
          <a:endParaRPr lang="en-US"/>
        </a:p>
      </dgm:t>
    </dgm:pt>
    <dgm:pt modelId="{39440B3E-70B2-40F9-AD0B-6714B139AA33}" type="sibTrans" cxnId="{EE22FC3D-CBFF-4563-82C9-99DAA8D11311}">
      <dgm:prSet/>
      <dgm:spPr/>
      <dgm:t>
        <a:bodyPr/>
        <a:lstStyle/>
        <a:p>
          <a:endParaRPr lang="en-US"/>
        </a:p>
      </dgm:t>
    </dgm:pt>
    <dgm:pt modelId="{50A721C3-B810-4AD3-8C00-B4B5C6E2FD4B}">
      <dgm:prSet custT="1"/>
      <dgm:spPr/>
      <dgm:t>
        <a:bodyPr/>
        <a:lstStyle/>
        <a:p>
          <a:r>
            <a:rPr lang="en-US" sz="2000" dirty="0" smtClean="0">
              <a:latin typeface="Arial Narrow" pitchFamily="34" charset="0"/>
            </a:rPr>
            <a:t>Determine Preferred Strategy</a:t>
          </a:r>
          <a:endParaRPr lang="en-US" sz="2000" dirty="0">
            <a:latin typeface="Arial Narrow" pitchFamily="34" charset="0"/>
          </a:endParaRPr>
        </a:p>
      </dgm:t>
    </dgm:pt>
    <dgm:pt modelId="{DE4EEDDE-C290-4CF2-9B2A-8C0E16DDAD5F}" type="parTrans" cxnId="{AF2401E1-AF72-4ECB-AA50-D2C16984EA6A}">
      <dgm:prSet/>
      <dgm:spPr/>
      <dgm:t>
        <a:bodyPr/>
        <a:lstStyle/>
        <a:p>
          <a:endParaRPr lang="en-US"/>
        </a:p>
      </dgm:t>
    </dgm:pt>
    <dgm:pt modelId="{C29CE1EE-4D2F-4482-9A1D-F2C67BE905D2}" type="sibTrans" cxnId="{AF2401E1-AF72-4ECB-AA50-D2C16984EA6A}">
      <dgm:prSet/>
      <dgm:spPr/>
      <dgm:t>
        <a:bodyPr/>
        <a:lstStyle/>
        <a:p>
          <a:endParaRPr lang="en-US"/>
        </a:p>
      </dgm:t>
    </dgm:pt>
    <dgm:pt modelId="{6FD6AE63-AB6B-44BA-AB5E-57EFD03793CB}">
      <dgm:prSet custT="1"/>
      <dgm:spPr>
        <a:ln>
          <a:solidFill>
            <a:schemeClr val="accent4"/>
          </a:solidFill>
        </a:ln>
      </dgm:spPr>
      <dgm:t>
        <a:bodyPr/>
        <a:lstStyle/>
        <a:p>
          <a:r>
            <a:rPr lang="en-US" sz="2000" dirty="0" smtClean="0">
              <a:latin typeface="Arial Narrow" pitchFamily="34" charset="0"/>
            </a:rPr>
            <a:t>Refine Strategy</a:t>
          </a:r>
          <a:endParaRPr lang="en-US" sz="2000" dirty="0">
            <a:latin typeface="Arial Narrow" pitchFamily="34" charset="0"/>
          </a:endParaRPr>
        </a:p>
      </dgm:t>
    </dgm:pt>
    <dgm:pt modelId="{F11B1BFB-44EC-4DFA-A023-E321103EBF46}" type="parTrans" cxnId="{276ECDB2-8E25-40AE-91FB-BE6C9A397C47}">
      <dgm:prSet/>
      <dgm:spPr/>
      <dgm:t>
        <a:bodyPr/>
        <a:lstStyle/>
        <a:p>
          <a:endParaRPr lang="en-US"/>
        </a:p>
      </dgm:t>
    </dgm:pt>
    <dgm:pt modelId="{33C6C4B7-F862-4083-968B-815ED9A4584C}" type="sibTrans" cxnId="{276ECDB2-8E25-40AE-91FB-BE6C9A397C47}">
      <dgm:prSet/>
      <dgm:spPr>
        <a:solidFill>
          <a:schemeClr val="accent4">
            <a:lumMod val="40000"/>
            <a:lumOff val="60000"/>
          </a:schemeClr>
        </a:solidFill>
      </dgm:spPr>
      <dgm:t>
        <a:bodyPr/>
        <a:lstStyle/>
        <a:p>
          <a:endParaRPr lang="en-US"/>
        </a:p>
      </dgm:t>
    </dgm:pt>
    <dgm:pt modelId="{5C8346E1-CB20-43B9-AACF-69072CA6D5A0}">
      <dgm:prSet custT="1"/>
      <dgm:spPr>
        <a:solidFill>
          <a:schemeClr val="accent4"/>
        </a:solidFill>
        <a:ln>
          <a:solidFill>
            <a:schemeClr val="accent4"/>
          </a:solidFill>
        </a:ln>
      </dgm:spPr>
      <dgm:t>
        <a:bodyPr/>
        <a:lstStyle/>
        <a:p>
          <a:r>
            <a:rPr lang="en-US" sz="2000" dirty="0" smtClean="0">
              <a:solidFill>
                <a:schemeClr val="bg1"/>
              </a:solidFill>
              <a:latin typeface="Arial Narrow" pitchFamily="34" charset="0"/>
            </a:rPr>
            <a:t>Present Recommendations</a:t>
          </a:r>
          <a:endParaRPr lang="en-US" sz="2000" dirty="0">
            <a:solidFill>
              <a:schemeClr val="bg1"/>
            </a:solidFill>
            <a:latin typeface="Arial Narrow" pitchFamily="34" charset="0"/>
          </a:endParaRPr>
        </a:p>
      </dgm:t>
    </dgm:pt>
    <dgm:pt modelId="{58382CEC-4205-4437-8751-B751D9302F81}" type="parTrans" cxnId="{697BDF87-570E-47FA-A0FF-C1A7F57B2115}">
      <dgm:prSet/>
      <dgm:spPr/>
      <dgm:t>
        <a:bodyPr/>
        <a:lstStyle/>
        <a:p>
          <a:endParaRPr lang="en-US"/>
        </a:p>
      </dgm:t>
    </dgm:pt>
    <dgm:pt modelId="{A88E6DF0-E6D5-4F7B-8AE0-C5A091E90D9F}" type="sibTrans" cxnId="{697BDF87-570E-47FA-A0FF-C1A7F57B2115}">
      <dgm:prSet/>
      <dgm:spPr/>
      <dgm:t>
        <a:bodyPr/>
        <a:lstStyle/>
        <a:p>
          <a:endParaRPr lang="en-US"/>
        </a:p>
      </dgm:t>
    </dgm:pt>
    <dgm:pt modelId="{4FB70040-8C27-49B9-A7C6-6265239031B4}" type="pres">
      <dgm:prSet presAssocID="{CCB733B8-2B28-4FE5-B8F0-D0E84E4602E4}" presName="linearFlow" presStyleCnt="0">
        <dgm:presLayoutVars>
          <dgm:resizeHandles val="exact"/>
        </dgm:presLayoutVars>
      </dgm:prSet>
      <dgm:spPr/>
    </dgm:pt>
    <dgm:pt modelId="{6D96B70F-B2FB-43AD-912C-2D5A9C9AB98E}" type="pres">
      <dgm:prSet presAssocID="{64AA6048-9031-4AEA-BAB2-AFFF6F1639A2}" presName="node" presStyleLbl="node1" presStyleIdx="0" presStyleCnt="10" custScaleX="190942">
        <dgm:presLayoutVars>
          <dgm:bulletEnabled val="1"/>
        </dgm:presLayoutVars>
      </dgm:prSet>
      <dgm:spPr/>
      <dgm:t>
        <a:bodyPr/>
        <a:lstStyle/>
        <a:p>
          <a:endParaRPr lang="en-US"/>
        </a:p>
      </dgm:t>
    </dgm:pt>
    <dgm:pt modelId="{9885ACED-8340-4594-9357-4887FE1CA049}" type="pres">
      <dgm:prSet presAssocID="{EBC6367A-D671-40CD-A6D0-8B82BBB007F9}" presName="sibTrans" presStyleLbl="sibTrans2D1" presStyleIdx="0" presStyleCnt="9"/>
      <dgm:spPr/>
      <dgm:t>
        <a:bodyPr/>
        <a:lstStyle/>
        <a:p>
          <a:endParaRPr lang="en-US"/>
        </a:p>
      </dgm:t>
    </dgm:pt>
    <dgm:pt modelId="{F5C6CAA9-FCD3-455A-A653-DA1E7E47C99A}" type="pres">
      <dgm:prSet presAssocID="{EBC6367A-D671-40CD-A6D0-8B82BBB007F9}" presName="connectorText" presStyleLbl="sibTrans2D1" presStyleIdx="0" presStyleCnt="9"/>
      <dgm:spPr/>
      <dgm:t>
        <a:bodyPr/>
        <a:lstStyle/>
        <a:p>
          <a:endParaRPr lang="en-US"/>
        </a:p>
      </dgm:t>
    </dgm:pt>
    <dgm:pt modelId="{4BCB3513-BB47-488C-9AF1-1D9640C10E77}" type="pres">
      <dgm:prSet presAssocID="{952A8DFB-184C-413D-8773-317D54791E47}" presName="node" presStyleLbl="node1" presStyleIdx="1" presStyleCnt="10" custScaleX="190942">
        <dgm:presLayoutVars>
          <dgm:bulletEnabled val="1"/>
        </dgm:presLayoutVars>
      </dgm:prSet>
      <dgm:spPr/>
      <dgm:t>
        <a:bodyPr/>
        <a:lstStyle/>
        <a:p>
          <a:endParaRPr lang="en-US"/>
        </a:p>
      </dgm:t>
    </dgm:pt>
    <dgm:pt modelId="{418B894A-C4CF-4888-AF4B-358FD5C4670A}" type="pres">
      <dgm:prSet presAssocID="{C78220C9-42A5-45E4-AF7F-32550E7523C7}" presName="sibTrans" presStyleLbl="sibTrans2D1" presStyleIdx="1" presStyleCnt="9"/>
      <dgm:spPr/>
      <dgm:t>
        <a:bodyPr/>
        <a:lstStyle/>
        <a:p>
          <a:endParaRPr lang="en-US"/>
        </a:p>
      </dgm:t>
    </dgm:pt>
    <dgm:pt modelId="{60ED7170-72B5-4922-AFA1-A4170033389A}" type="pres">
      <dgm:prSet presAssocID="{C78220C9-42A5-45E4-AF7F-32550E7523C7}" presName="connectorText" presStyleLbl="sibTrans2D1" presStyleIdx="1" presStyleCnt="9"/>
      <dgm:spPr/>
      <dgm:t>
        <a:bodyPr/>
        <a:lstStyle/>
        <a:p>
          <a:endParaRPr lang="en-US"/>
        </a:p>
      </dgm:t>
    </dgm:pt>
    <dgm:pt modelId="{4C611DF6-C776-4A5B-A3D0-6228F5CF41FA}" type="pres">
      <dgm:prSet presAssocID="{29F29B4B-343F-493B-90C5-AFC4EFCA73BB}" presName="node" presStyleLbl="node1" presStyleIdx="2" presStyleCnt="10" custScaleX="190942">
        <dgm:presLayoutVars>
          <dgm:bulletEnabled val="1"/>
        </dgm:presLayoutVars>
      </dgm:prSet>
      <dgm:spPr/>
      <dgm:t>
        <a:bodyPr/>
        <a:lstStyle/>
        <a:p>
          <a:endParaRPr lang="en-US"/>
        </a:p>
      </dgm:t>
    </dgm:pt>
    <dgm:pt modelId="{CF659E87-823D-4E44-9816-BD623B49C749}" type="pres">
      <dgm:prSet presAssocID="{76CE840A-0834-4BD1-B989-D7310F6677A3}" presName="sibTrans" presStyleLbl="sibTrans2D1" presStyleIdx="2" presStyleCnt="9"/>
      <dgm:spPr/>
      <dgm:t>
        <a:bodyPr/>
        <a:lstStyle/>
        <a:p>
          <a:endParaRPr lang="en-US"/>
        </a:p>
      </dgm:t>
    </dgm:pt>
    <dgm:pt modelId="{6914CD64-E6D8-4A0D-ABEA-58D9B521AB93}" type="pres">
      <dgm:prSet presAssocID="{76CE840A-0834-4BD1-B989-D7310F6677A3}" presName="connectorText" presStyleLbl="sibTrans2D1" presStyleIdx="2" presStyleCnt="9"/>
      <dgm:spPr/>
      <dgm:t>
        <a:bodyPr/>
        <a:lstStyle/>
        <a:p>
          <a:endParaRPr lang="en-US"/>
        </a:p>
      </dgm:t>
    </dgm:pt>
    <dgm:pt modelId="{3C0CCAB5-AF5A-41D9-8E4D-E57E0A8FA795}" type="pres">
      <dgm:prSet presAssocID="{DF48B0E0-DC0F-463C-AECD-E8639A091F61}" presName="node" presStyleLbl="node1" presStyleIdx="3" presStyleCnt="10" custScaleX="190942">
        <dgm:presLayoutVars>
          <dgm:bulletEnabled val="1"/>
        </dgm:presLayoutVars>
      </dgm:prSet>
      <dgm:spPr/>
      <dgm:t>
        <a:bodyPr/>
        <a:lstStyle/>
        <a:p>
          <a:endParaRPr lang="en-US"/>
        </a:p>
      </dgm:t>
    </dgm:pt>
    <dgm:pt modelId="{33B4C634-CA16-4A75-940A-6CCFEAC6F0C4}" type="pres">
      <dgm:prSet presAssocID="{E9F606ED-E856-4704-9310-C3C81C4911E4}" presName="sibTrans" presStyleLbl="sibTrans2D1" presStyleIdx="3" presStyleCnt="9"/>
      <dgm:spPr/>
      <dgm:t>
        <a:bodyPr/>
        <a:lstStyle/>
        <a:p>
          <a:endParaRPr lang="en-US"/>
        </a:p>
      </dgm:t>
    </dgm:pt>
    <dgm:pt modelId="{CCDB6A30-B1CF-4586-BF92-9673AA9D595C}" type="pres">
      <dgm:prSet presAssocID="{E9F606ED-E856-4704-9310-C3C81C4911E4}" presName="connectorText" presStyleLbl="sibTrans2D1" presStyleIdx="3" presStyleCnt="9"/>
      <dgm:spPr/>
      <dgm:t>
        <a:bodyPr/>
        <a:lstStyle/>
        <a:p>
          <a:endParaRPr lang="en-US"/>
        </a:p>
      </dgm:t>
    </dgm:pt>
    <dgm:pt modelId="{AD15833F-7FDB-493E-89B4-2FEA353B51C5}" type="pres">
      <dgm:prSet presAssocID="{4475BFD8-8AF4-416C-AF41-7EE7EE2433B4}" presName="node" presStyleLbl="node1" presStyleIdx="4" presStyleCnt="10" custScaleX="190942">
        <dgm:presLayoutVars>
          <dgm:bulletEnabled val="1"/>
        </dgm:presLayoutVars>
      </dgm:prSet>
      <dgm:spPr/>
      <dgm:t>
        <a:bodyPr/>
        <a:lstStyle/>
        <a:p>
          <a:endParaRPr lang="en-US"/>
        </a:p>
      </dgm:t>
    </dgm:pt>
    <dgm:pt modelId="{12B3DFA0-8759-45E2-BC52-AE4F8694BC02}" type="pres">
      <dgm:prSet presAssocID="{156BAFD5-66EF-4867-BB68-5272D876CF22}" presName="sibTrans" presStyleLbl="sibTrans2D1" presStyleIdx="4" presStyleCnt="9"/>
      <dgm:spPr/>
      <dgm:t>
        <a:bodyPr/>
        <a:lstStyle/>
        <a:p>
          <a:endParaRPr lang="en-US"/>
        </a:p>
      </dgm:t>
    </dgm:pt>
    <dgm:pt modelId="{A3D24AEB-AC1A-41EE-8B21-D5C3AB32990A}" type="pres">
      <dgm:prSet presAssocID="{156BAFD5-66EF-4867-BB68-5272D876CF22}" presName="connectorText" presStyleLbl="sibTrans2D1" presStyleIdx="4" presStyleCnt="9"/>
      <dgm:spPr/>
      <dgm:t>
        <a:bodyPr/>
        <a:lstStyle/>
        <a:p>
          <a:endParaRPr lang="en-US"/>
        </a:p>
      </dgm:t>
    </dgm:pt>
    <dgm:pt modelId="{57F039A9-A904-4F8E-B48B-F5C483820D98}" type="pres">
      <dgm:prSet presAssocID="{4BBB7208-C92E-417B-B87B-3128EDCCDFC2}" presName="node" presStyleLbl="node1" presStyleIdx="5" presStyleCnt="10" custScaleX="190942">
        <dgm:presLayoutVars>
          <dgm:bulletEnabled val="1"/>
        </dgm:presLayoutVars>
      </dgm:prSet>
      <dgm:spPr/>
      <dgm:t>
        <a:bodyPr/>
        <a:lstStyle/>
        <a:p>
          <a:endParaRPr lang="en-US"/>
        </a:p>
      </dgm:t>
    </dgm:pt>
    <dgm:pt modelId="{14035673-6B60-47DA-837D-D29C1E692B50}" type="pres">
      <dgm:prSet presAssocID="{A43267B7-F3C2-411A-B4A3-3E9ACA431CFB}" presName="sibTrans" presStyleLbl="sibTrans2D1" presStyleIdx="5" presStyleCnt="9"/>
      <dgm:spPr/>
      <dgm:t>
        <a:bodyPr/>
        <a:lstStyle/>
        <a:p>
          <a:endParaRPr lang="en-US"/>
        </a:p>
      </dgm:t>
    </dgm:pt>
    <dgm:pt modelId="{5D1C1718-3FD2-4E4E-BE6A-1AE815B37FCD}" type="pres">
      <dgm:prSet presAssocID="{A43267B7-F3C2-411A-B4A3-3E9ACA431CFB}" presName="connectorText" presStyleLbl="sibTrans2D1" presStyleIdx="5" presStyleCnt="9"/>
      <dgm:spPr/>
      <dgm:t>
        <a:bodyPr/>
        <a:lstStyle/>
        <a:p>
          <a:endParaRPr lang="en-US"/>
        </a:p>
      </dgm:t>
    </dgm:pt>
    <dgm:pt modelId="{3FEF3B71-2F38-465D-BF33-FD88099F5C12}" type="pres">
      <dgm:prSet presAssocID="{620A9123-9302-4E06-8F05-77A5C0BD660F}" presName="node" presStyleLbl="node1" presStyleIdx="6" presStyleCnt="10" custScaleX="190942">
        <dgm:presLayoutVars>
          <dgm:bulletEnabled val="1"/>
        </dgm:presLayoutVars>
      </dgm:prSet>
      <dgm:spPr/>
      <dgm:t>
        <a:bodyPr/>
        <a:lstStyle/>
        <a:p>
          <a:endParaRPr lang="en-US"/>
        </a:p>
      </dgm:t>
    </dgm:pt>
    <dgm:pt modelId="{41290FC7-B2B4-4D03-93F3-F2322D04FB13}" type="pres">
      <dgm:prSet presAssocID="{39440B3E-70B2-40F9-AD0B-6714B139AA33}" presName="sibTrans" presStyleLbl="sibTrans2D1" presStyleIdx="6" presStyleCnt="9"/>
      <dgm:spPr/>
      <dgm:t>
        <a:bodyPr/>
        <a:lstStyle/>
        <a:p>
          <a:endParaRPr lang="en-US"/>
        </a:p>
      </dgm:t>
    </dgm:pt>
    <dgm:pt modelId="{829C83B3-8801-4E23-8CFE-AFF6CCEB4A74}" type="pres">
      <dgm:prSet presAssocID="{39440B3E-70B2-40F9-AD0B-6714B139AA33}" presName="connectorText" presStyleLbl="sibTrans2D1" presStyleIdx="6" presStyleCnt="9"/>
      <dgm:spPr/>
      <dgm:t>
        <a:bodyPr/>
        <a:lstStyle/>
        <a:p>
          <a:endParaRPr lang="en-US"/>
        </a:p>
      </dgm:t>
    </dgm:pt>
    <dgm:pt modelId="{38F2DCBF-0C22-49B7-8E64-EECD2B2468E4}" type="pres">
      <dgm:prSet presAssocID="{50A721C3-B810-4AD3-8C00-B4B5C6E2FD4B}" presName="node" presStyleLbl="node1" presStyleIdx="7" presStyleCnt="10" custScaleX="190942">
        <dgm:presLayoutVars>
          <dgm:bulletEnabled val="1"/>
        </dgm:presLayoutVars>
      </dgm:prSet>
      <dgm:spPr/>
      <dgm:t>
        <a:bodyPr/>
        <a:lstStyle/>
        <a:p>
          <a:endParaRPr lang="en-US"/>
        </a:p>
      </dgm:t>
    </dgm:pt>
    <dgm:pt modelId="{02ACA570-1E20-4BEE-823D-31ECD414FB20}" type="pres">
      <dgm:prSet presAssocID="{C29CE1EE-4D2F-4482-9A1D-F2C67BE905D2}" presName="sibTrans" presStyleLbl="sibTrans2D1" presStyleIdx="7" presStyleCnt="9"/>
      <dgm:spPr/>
      <dgm:t>
        <a:bodyPr/>
        <a:lstStyle/>
        <a:p>
          <a:endParaRPr lang="en-US"/>
        </a:p>
      </dgm:t>
    </dgm:pt>
    <dgm:pt modelId="{D6D272C2-EE1F-4111-B767-43C90B9EBC28}" type="pres">
      <dgm:prSet presAssocID="{C29CE1EE-4D2F-4482-9A1D-F2C67BE905D2}" presName="connectorText" presStyleLbl="sibTrans2D1" presStyleIdx="7" presStyleCnt="9"/>
      <dgm:spPr/>
      <dgm:t>
        <a:bodyPr/>
        <a:lstStyle/>
        <a:p>
          <a:endParaRPr lang="en-US"/>
        </a:p>
      </dgm:t>
    </dgm:pt>
    <dgm:pt modelId="{B65152D6-990A-428D-BC4A-697F52E4A8A0}" type="pres">
      <dgm:prSet presAssocID="{6FD6AE63-AB6B-44BA-AB5E-57EFD03793CB}" presName="node" presStyleLbl="node1" presStyleIdx="8" presStyleCnt="10" custScaleX="190942">
        <dgm:presLayoutVars>
          <dgm:bulletEnabled val="1"/>
        </dgm:presLayoutVars>
      </dgm:prSet>
      <dgm:spPr/>
      <dgm:t>
        <a:bodyPr/>
        <a:lstStyle/>
        <a:p>
          <a:endParaRPr lang="en-US"/>
        </a:p>
      </dgm:t>
    </dgm:pt>
    <dgm:pt modelId="{A2AC9567-3863-4F45-B1C1-27FB9B2963EF}" type="pres">
      <dgm:prSet presAssocID="{33C6C4B7-F862-4083-968B-815ED9A4584C}" presName="sibTrans" presStyleLbl="sibTrans2D1" presStyleIdx="8" presStyleCnt="9"/>
      <dgm:spPr/>
      <dgm:t>
        <a:bodyPr/>
        <a:lstStyle/>
        <a:p>
          <a:endParaRPr lang="en-US"/>
        </a:p>
      </dgm:t>
    </dgm:pt>
    <dgm:pt modelId="{E47AA4B9-C744-4377-8DCE-8DBA64074343}" type="pres">
      <dgm:prSet presAssocID="{33C6C4B7-F862-4083-968B-815ED9A4584C}" presName="connectorText" presStyleLbl="sibTrans2D1" presStyleIdx="8" presStyleCnt="9"/>
      <dgm:spPr/>
      <dgm:t>
        <a:bodyPr/>
        <a:lstStyle/>
        <a:p>
          <a:endParaRPr lang="en-US"/>
        </a:p>
      </dgm:t>
    </dgm:pt>
    <dgm:pt modelId="{101C3DFF-DDC5-4F93-83F0-63CF1FCF203E}" type="pres">
      <dgm:prSet presAssocID="{5C8346E1-CB20-43B9-AACF-69072CA6D5A0}" presName="node" presStyleLbl="node1" presStyleIdx="9" presStyleCnt="10" custScaleX="190942">
        <dgm:presLayoutVars>
          <dgm:bulletEnabled val="1"/>
        </dgm:presLayoutVars>
      </dgm:prSet>
      <dgm:spPr/>
      <dgm:t>
        <a:bodyPr/>
        <a:lstStyle/>
        <a:p>
          <a:endParaRPr lang="en-US"/>
        </a:p>
      </dgm:t>
    </dgm:pt>
  </dgm:ptLst>
  <dgm:cxnLst>
    <dgm:cxn modelId="{FDC06738-E53D-4B2B-B43F-C935660C29A9}" srcId="{CCB733B8-2B28-4FE5-B8F0-D0E84E4602E4}" destId="{29F29B4B-343F-493B-90C5-AFC4EFCA73BB}" srcOrd="2" destOrd="0" parTransId="{5AB8CB88-25CF-4CEA-950B-AF3F2A2B4E18}" sibTransId="{76CE840A-0834-4BD1-B989-D7310F6677A3}"/>
    <dgm:cxn modelId="{72F98AFC-BCFE-404F-8976-51144DE1E166}" type="presOf" srcId="{E9F606ED-E856-4704-9310-C3C81C4911E4}" destId="{33B4C634-CA16-4A75-940A-6CCFEAC6F0C4}" srcOrd="0" destOrd="0" presId="urn:microsoft.com/office/officeart/2005/8/layout/process2"/>
    <dgm:cxn modelId="{5422C10C-FEB5-4B2D-BC4F-B705C2EEFDBD}" type="presOf" srcId="{C29CE1EE-4D2F-4482-9A1D-F2C67BE905D2}" destId="{D6D272C2-EE1F-4111-B767-43C90B9EBC28}" srcOrd="1" destOrd="0" presId="urn:microsoft.com/office/officeart/2005/8/layout/process2"/>
    <dgm:cxn modelId="{42580B00-D1A0-491A-B672-116E11969B7B}" srcId="{CCB733B8-2B28-4FE5-B8F0-D0E84E4602E4}" destId="{DF48B0E0-DC0F-463C-AECD-E8639A091F61}" srcOrd="3" destOrd="0" parTransId="{07B51EAC-EE0F-4BC1-838C-17CB4BC96BC6}" sibTransId="{E9F606ED-E856-4704-9310-C3C81C4911E4}"/>
    <dgm:cxn modelId="{B42D48A0-51FB-421F-BDF6-BC8DB480C1C8}" type="presOf" srcId="{33C6C4B7-F862-4083-968B-815ED9A4584C}" destId="{E47AA4B9-C744-4377-8DCE-8DBA64074343}" srcOrd="1" destOrd="0" presId="urn:microsoft.com/office/officeart/2005/8/layout/process2"/>
    <dgm:cxn modelId="{C5839040-E11C-4649-8C2C-F50A1FCF5297}" type="presOf" srcId="{A43267B7-F3C2-411A-B4A3-3E9ACA431CFB}" destId="{5D1C1718-3FD2-4E4E-BE6A-1AE815B37FCD}" srcOrd="1" destOrd="0" presId="urn:microsoft.com/office/officeart/2005/8/layout/process2"/>
    <dgm:cxn modelId="{B7216D31-C666-4088-AD0B-84DDBDD48BF8}" type="presOf" srcId="{76CE840A-0834-4BD1-B989-D7310F6677A3}" destId="{CF659E87-823D-4E44-9816-BD623B49C749}" srcOrd="0" destOrd="0" presId="urn:microsoft.com/office/officeart/2005/8/layout/process2"/>
    <dgm:cxn modelId="{AA520E14-0FA0-4C36-B55B-1530F1D32F69}" type="presOf" srcId="{C78220C9-42A5-45E4-AF7F-32550E7523C7}" destId="{418B894A-C4CF-4888-AF4B-358FD5C4670A}" srcOrd="0" destOrd="0" presId="urn:microsoft.com/office/officeart/2005/8/layout/process2"/>
    <dgm:cxn modelId="{276ECDB2-8E25-40AE-91FB-BE6C9A397C47}" srcId="{CCB733B8-2B28-4FE5-B8F0-D0E84E4602E4}" destId="{6FD6AE63-AB6B-44BA-AB5E-57EFD03793CB}" srcOrd="8" destOrd="0" parTransId="{F11B1BFB-44EC-4DFA-A023-E321103EBF46}" sibTransId="{33C6C4B7-F862-4083-968B-815ED9A4584C}"/>
    <dgm:cxn modelId="{FBFFD4CA-6399-4283-9C68-80B3B1212C19}" type="presOf" srcId="{4475BFD8-8AF4-416C-AF41-7EE7EE2433B4}" destId="{AD15833F-7FDB-493E-89B4-2FEA353B51C5}" srcOrd="0" destOrd="0" presId="urn:microsoft.com/office/officeart/2005/8/layout/process2"/>
    <dgm:cxn modelId="{D89B34DE-D618-46FB-A265-9A7FD6EACD4B}" type="presOf" srcId="{156BAFD5-66EF-4867-BB68-5272D876CF22}" destId="{A3D24AEB-AC1A-41EE-8B21-D5C3AB32990A}" srcOrd="1" destOrd="0" presId="urn:microsoft.com/office/officeart/2005/8/layout/process2"/>
    <dgm:cxn modelId="{1A3AC039-6389-4634-B5F4-6DA66D15447A}" type="presOf" srcId="{76CE840A-0834-4BD1-B989-D7310F6677A3}" destId="{6914CD64-E6D8-4A0D-ABEA-58D9B521AB93}" srcOrd="1" destOrd="0" presId="urn:microsoft.com/office/officeart/2005/8/layout/process2"/>
    <dgm:cxn modelId="{DAADDC78-FEB1-431F-8467-13429917EAB1}" type="presOf" srcId="{6FD6AE63-AB6B-44BA-AB5E-57EFD03793CB}" destId="{B65152D6-990A-428D-BC4A-697F52E4A8A0}" srcOrd="0" destOrd="0" presId="urn:microsoft.com/office/officeart/2005/8/layout/process2"/>
    <dgm:cxn modelId="{736CEAED-3820-4BD7-A6E9-DCE2AC0FAB76}" type="presOf" srcId="{EBC6367A-D671-40CD-A6D0-8B82BBB007F9}" destId="{9885ACED-8340-4594-9357-4887FE1CA049}" srcOrd="0" destOrd="0" presId="urn:microsoft.com/office/officeart/2005/8/layout/process2"/>
    <dgm:cxn modelId="{D9666AB5-9411-4372-94DA-9A66C6ACEDC6}" type="presOf" srcId="{A43267B7-F3C2-411A-B4A3-3E9ACA431CFB}" destId="{14035673-6B60-47DA-837D-D29C1E692B50}" srcOrd="0" destOrd="0" presId="urn:microsoft.com/office/officeart/2005/8/layout/process2"/>
    <dgm:cxn modelId="{B8CB6820-6560-4A96-8970-519B9C63CB7A}" type="presOf" srcId="{33C6C4B7-F862-4083-968B-815ED9A4584C}" destId="{A2AC9567-3863-4F45-B1C1-27FB9B2963EF}" srcOrd="0" destOrd="0" presId="urn:microsoft.com/office/officeart/2005/8/layout/process2"/>
    <dgm:cxn modelId="{633F42B3-9DCA-45F2-84A6-239325ACDEF1}" type="presOf" srcId="{39440B3E-70B2-40F9-AD0B-6714B139AA33}" destId="{829C83B3-8801-4E23-8CFE-AFF6CCEB4A74}" srcOrd="1" destOrd="0" presId="urn:microsoft.com/office/officeart/2005/8/layout/process2"/>
    <dgm:cxn modelId="{D5271199-83EE-43CE-90EB-1D3A0C117618}" srcId="{CCB733B8-2B28-4FE5-B8F0-D0E84E4602E4}" destId="{4BBB7208-C92E-417B-B87B-3128EDCCDFC2}" srcOrd="5" destOrd="0" parTransId="{2BD6999B-D137-4C68-9076-11A4EF509889}" sibTransId="{A43267B7-F3C2-411A-B4A3-3E9ACA431CFB}"/>
    <dgm:cxn modelId="{3C871070-21A3-49D7-88D8-ED15A9FA3A56}" type="presOf" srcId="{29F29B4B-343F-493B-90C5-AFC4EFCA73BB}" destId="{4C611DF6-C776-4A5B-A3D0-6228F5CF41FA}" srcOrd="0" destOrd="0" presId="urn:microsoft.com/office/officeart/2005/8/layout/process2"/>
    <dgm:cxn modelId="{38CECB19-22BB-4DFA-8906-5CD03BAC83FD}" type="presOf" srcId="{C29CE1EE-4D2F-4482-9A1D-F2C67BE905D2}" destId="{02ACA570-1E20-4BEE-823D-31ECD414FB20}" srcOrd="0" destOrd="0" presId="urn:microsoft.com/office/officeart/2005/8/layout/process2"/>
    <dgm:cxn modelId="{68ADA53C-69EC-49FB-8B2F-233916B50E1A}" type="presOf" srcId="{CCB733B8-2B28-4FE5-B8F0-D0E84E4602E4}" destId="{4FB70040-8C27-49B9-A7C6-6265239031B4}" srcOrd="0" destOrd="0" presId="urn:microsoft.com/office/officeart/2005/8/layout/process2"/>
    <dgm:cxn modelId="{EE22FC3D-CBFF-4563-82C9-99DAA8D11311}" srcId="{CCB733B8-2B28-4FE5-B8F0-D0E84E4602E4}" destId="{620A9123-9302-4E06-8F05-77A5C0BD660F}" srcOrd="6" destOrd="0" parTransId="{2E9BEBB9-17FF-484C-A7D1-928507D43B64}" sibTransId="{39440B3E-70B2-40F9-AD0B-6714B139AA33}"/>
    <dgm:cxn modelId="{8E068FE7-F6FB-457F-8175-C20C44719B5C}" srcId="{CCB733B8-2B28-4FE5-B8F0-D0E84E4602E4}" destId="{952A8DFB-184C-413D-8773-317D54791E47}" srcOrd="1" destOrd="0" parTransId="{BB06D997-394E-4C2C-811F-D1D01F8FEAE3}" sibTransId="{C78220C9-42A5-45E4-AF7F-32550E7523C7}"/>
    <dgm:cxn modelId="{AF2401E1-AF72-4ECB-AA50-D2C16984EA6A}" srcId="{CCB733B8-2B28-4FE5-B8F0-D0E84E4602E4}" destId="{50A721C3-B810-4AD3-8C00-B4B5C6E2FD4B}" srcOrd="7" destOrd="0" parTransId="{DE4EEDDE-C290-4CF2-9B2A-8C0E16DDAD5F}" sibTransId="{C29CE1EE-4D2F-4482-9A1D-F2C67BE905D2}"/>
    <dgm:cxn modelId="{179C9EDF-AEA4-44DF-91BC-7797AD0CC5AF}" type="presOf" srcId="{156BAFD5-66EF-4867-BB68-5272D876CF22}" destId="{12B3DFA0-8759-45E2-BC52-AE4F8694BC02}" srcOrd="0" destOrd="0" presId="urn:microsoft.com/office/officeart/2005/8/layout/process2"/>
    <dgm:cxn modelId="{94AF9DBE-833B-4B54-81D9-C422D5A14647}" type="presOf" srcId="{E9F606ED-E856-4704-9310-C3C81C4911E4}" destId="{CCDB6A30-B1CF-4586-BF92-9673AA9D595C}" srcOrd="1" destOrd="0" presId="urn:microsoft.com/office/officeart/2005/8/layout/process2"/>
    <dgm:cxn modelId="{71DECFBF-0CF1-4936-8787-3308CFB95E2F}" srcId="{CCB733B8-2B28-4FE5-B8F0-D0E84E4602E4}" destId="{4475BFD8-8AF4-416C-AF41-7EE7EE2433B4}" srcOrd="4" destOrd="0" parTransId="{09AE9B7D-B79B-4B38-9217-2051A784D0F9}" sibTransId="{156BAFD5-66EF-4867-BB68-5272D876CF22}"/>
    <dgm:cxn modelId="{631FCA4C-685E-46C4-ABB2-A6CE435B5F58}" type="presOf" srcId="{5C8346E1-CB20-43B9-AACF-69072CA6D5A0}" destId="{101C3DFF-DDC5-4F93-83F0-63CF1FCF203E}" srcOrd="0" destOrd="0" presId="urn:microsoft.com/office/officeart/2005/8/layout/process2"/>
    <dgm:cxn modelId="{AE41655D-D174-49E8-89B4-75150A4E6EAC}" type="presOf" srcId="{50A721C3-B810-4AD3-8C00-B4B5C6E2FD4B}" destId="{38F2DCBF-0C22-49B7-8E64-EECD2B2468E4}" srcOrd="0" destOrd="0" presId="urn:microsoft.com/office/officeart/2005/8/layout/process2"/>
    <dgm:cxn modelId="{204E3785-55B6-4E21-A9F1-623DC6E8C6EA}" srcId="{CCB733B8-2B28-4FE5-B8F0-D0E84E4602E4}" destId="{64AA6048-9031-4AEA-BAB2-AFFF6F1639A2}" srcOrd="0" destOrd="0" parTransId="{8450960E-90CE-4B9A-8C8C-7B52935DFEC7}" sibTransId="{EBC6367A-D671-40CD-A6D0-8B82BBB007F9}"/>
    <dgm:cxn modelId="{85F7944B-3F11-427E-80C4-815EC4F89CE3}" type="presOf" srcId="{952A8DFB-184C-413D-8773-317D54791E47}" destId="{4BCB3513-BB47-488C-9AF1-1D9640C10E77}" srcOrd="0" destOrd="0" presId="urn:microsoft.com/office/officeart/2005/8/layout/process2"/>
    <dgm:cxn modelId="{E1B9A7F2-5740-482F-BA70-0D726FCCC806}" type="presOf" srcId="{39440B3E-70B2-40F9-AD0B-6714B139AA33}" destId="{41290FC7-B2B4-4D03-93F3-F2322D04FB13}" srcOrd="0" destOrd="0" presId="urn:microsoft.com/office/officeart/2005/8/layout/process2"/>
    <dgm:cxn modelId="{98C40F24-EC52-48FA-B12A-C827241C56B4}" type="presOf" srcId="{4BBB7208-C92E-417B-B87B-3128EDCCDFC2}" destId="{57F039A9-A904-4F8E-B48B-F5C483820D98}" srcOrd="0" destOrd="0" presId="urn:microsoft.com/office/officeart/2005/8/layout/process2"/>
    <dgm:cxn modelId="{697BDF87-570E-47FA-A0FF-C1A7F57B2115}" srcId="{CCB733B8-2B28-4FE5-B8F0-D0E84E4602E4}" destId="{5C8346E1-CB20-43B9-AACF-69072CA6D5A0}" srcOrd="9" destOrd="0" parTransId="{58382CEC-4205-4437-8751-B751D9302F81}" sibTransId="{A88E6DF0-E6D5-4F7B-8AE0-C5A091E90D9F}"/>
    <dgm:cxn modelId="{E56C840B-A10D-4AFF-916F-6948E78DF342}" type="presOf" srcId="{64AA6048-9031-4AEA-BAB2-AFFF6F1639A2}" destId="{6D96B70F-B2FB-43AD-912C-2D5A9C9AB98E}" srcOrd="0" destOrd="0" presId="urn:microsoft.com/office/officeart/2005/8/layout/process2"/>
    <dgm:cxn modelId="{DA7F7D0B-38DF-4DD8-A50F-41E22E328BB6}" type="presOf" srcId="{DF48B0E0-DC0F-463C-AECD-E8639A091F61}" destId="{3C0CCAB5-AF5A-41D9-8E4D-E57E0A8FA795}" srcOrd="0" destOrd="0" presId="urn:microsoft.com/office/officeart/2005/8/layout/process2"/>
    <dgm:cxn modelId="{3E6AFEC2-4A94-43F2-A5B1-1EF2C8166881}" type="presOf" srcId="{620A9123-9302-4E06-8F05-77A5C0BD660F}" destId="{3FEF3B71-2F38-465D-BF33-FD88099F5C12}" srcOrd="0" destOrd="0" presId="urn:microsoft.com/office/officeart/2005/8/layout/process2"/>
    <dgm:cxn modelId="{F71D47F8-357D-46A0-9875-00D6BEC75195}" type="presOf" srcId="{EBC6367A-D671-40CD-A6D0-8B82BBB007F9}" destId="{F5C6CAA9-FCD3-455A-A653-DA1E7E47C99A}" srcOrd="1" destOrd="0" presId="urn:microsoft.com/office/officeart/2005/8/layout/process2"/>
    <dgm:cxn modelId="{B2894AD4-6118-4A9B-8074-ED2FC0B5894B}" type="presOf" srcId="{C78220C9-42A5-45E4-AF7F-32550E7523C7}" destId="{60ED7170-72B5-4922-AFA1-A4170033389A}" srcOrd="1" destOrd="0" presId="urn:microsoft.com/office/officeart/2005/8/layout/process2"/>
    <dgm:cxn modelId="{F40BCA5C-B770-48E2-82C5-1351D57E9099}" type="presParOf" srcId="{4FB70040-8C27-49B9-A7C6-6265239031B4}" destId="{6D96B70F-B2FB-43AD-912C-2D5A9C9AB98E}" srcOrd="0" destOrd="0" presId="urn:microsoft.com/office/officeart/2005/8/layout/process2"/>
    <dgm:cxn modelId="{F4B79125-76BE-464D-B800-D488FEC6854A}" type="presParOf" srcId="{4FB70040-8C27-49B9-A7C6-6265239031B4}" destId="{9885ACED-8340-4594-9357-4887FE1CA049}" srcOrd="1" destOrd="0" presId="urn:microsoft.com/office/officeart/2005/8/layout/process2"/>
    <dgm:cxn modelId="{27AAB33A-9515-46F8-AE70-9881ED98DF7D}" type="presParOf" srcId="{9885ACED-8340-4594-9357-4887FE1CA049}" destId="{F5C6CAA9-FCD3-455A-A653-DA1E7E47C99A}" srcOrd="0" destOrd="0" presId="urn:microsoft.com/office/officeart/2005/8/layout/process2"/>
    <dgm:cxn modelId="{2113502F-FAAF-4349-8A0C-46499C36368B}" type="presParOf" srcId="{4FB70040-8C27-49B9-A7C6-6265239031B4}" destId="{4BCB3513-BB47-488C-9AF1-1D9640C10E77}" srcOrd="2" destOrd="0" presId="urn:microsoft.com/office/officeart/2005/8/layout/process2"/>
    <dgm:cxn modelId="{180C5046-2134-440D-B400-E88668A836D0}" type="presParOf" srcId="{4FB70040-8C27-49B9-A7C6-6265239031B4}" destId="{418B894A-C4CF-4888-AF4B-358FD5C4670A}" srcOrd="3" destOrd="0" presId="urn:microsoft.com/office/officeart/2005/8/layout/process2"/>
    <dgm:cxn modelId="{77F608CC-C0FF-470B-B828-1428E6CFBA30}" type="presParOf" srcId="{418B894A-C4CF-4888-AF4B-358FD5C4670A}" destId="{60ED7170-72B5-4922-AFA1-A4170033389A}" srcOrd="0" destOrd="0" presId="urn:microsoft.com/office/officeart/2005/8/layout/process2"/>
    <dgm:cxn modelId="{5E8C5CAE-D8AC-407E-B96B-2598B806FEB8}" type="presParOf" srcId="{4FB70040-8C27-49B9-A7C6-6265239031B4}" destId="{4C611DF6-C776-4A5B-A3D0-6228F5CF41FA}" srcOrd="4" destOrd="0" presId="urn:microsoft.com/office/officeart/2005/8/layout/process2"/>
    <dgm:cxn modelId="{A19F9DB0-3BCA-49E8-B2D7-A630825F357F}" type="presParOf" srcId="{4FB70040-8C27-49B9-A7C6-6265239031B4}" destId="{CF659E87-823D-4E44-9816-BD623B49C749}" srcOrd="5" destOrd="0" presId="urn:microsoft.com/office/officeart/2005/8/layout/process2"/>
    <dgm:cxn modelId="{ED41085E-4F13-4247-8328-9C97E9439FD9}" type="presParOf" srcId="{CF659E87-823D-4E44-9816-BD623B49C749}" destId="{6914CD64-E6D8-4A0D-ABEA-58D9B521AB93}" srcOrd="0" destOrd="0" presId="urn:microsoft.com/office/officeart/2005/8/layout/process2"/>
    <dgm:cxn modelId="{B44C5705-C8C8-433D-AB7D-3046FD1658F7}" type="presParOf" srcId="{4FB70040-8C27-49B9-A7C6-6265239031B4}" destId="{3C0CCAB5-AF5A-41D9-8E4D-E57E0A8FA795}" srcOrd="6" destOrd="0" presId="urn:microsoft.com/office/officeart/2005/8/layout/process2"/>
    <dgm:cxn modelId="{C6E61D89-6865-4EB0-A0E2-1D0F5C3CE770}" type="presParOf" srcId="{4FB70040-8C27-49B9-A7C6-6265239031B4}" destId="{33B4C634-CA16-4A75-940A-6CCFEAC6F0C4}" srcOrd="7" destOrd="0" presId="urn:microsoft.com/office/officeart/2005/8/layout/process2"/>
    <dgm:cxn modelId="{D3BB1257-E9A4-47DD-92B0-B1037A1FA333}" type="presParOf" srcId="{33B4C634-CA16-4A75-940A-6CCFEAC6F0C4}" destId="{CCDB6A30-B1CF-4586-BF92-9673AA9D595C}" srcOrd="0" destOrd="0" presId="urn:microsoft.com/office/officeart/2005/8/layout/process2"/>
    <dgm:cxn modelId="{B01F8133-3AE8-442B-A209-F7B3107C6F83}" type="presParOf" srcId="{4FB70040-8C27-49B9-A7C6-6265239031B4}" destId="{AD15833F-7FDB-493E-89B4-2FEA353B51C5}" srcOrd="8" destOrd="0" presId="urn:microsoft.com/office/officeart/2005/8/layout/process2"/>
    <dgm:cxn modelId="{2A32DDD8-69AA-4AF4-B6BE-7E447F95AD52}" type="presParOf" srcId="{4FB70040-8C27-49B9-A7C6-6265239031B4}" destId="{12B3DFA0-8759-45E2-BC52-AE4F8694BC02}" srcOrd="9" destOrd="0" presId="urn:microsoft.com/office/officeart/2005/8/layout/process2"/>
    <dgm:cxn modelId="{1392E958-50D1-4FCD-8744-F88ACCD97FAE}" type="presParOf" srcId="{12B3DFA0-8759-45E2-BC52-AE4F8694BC02}" destId="{A3D24AEB-AC1A-41EE-8B21-D5C3AB32990A}" srcOrd="0" destOrd="0" presId="urn:microsoft.com/office/officeart/2005/8/layout/process2"/>
    <dgm:cxn modelId="{FF14E7CF-1E14-46EE-8121-EC375EEF6325}" type="presParOf" srcId="{4FB70040-8C27-49B9-A7C6-6265239031B4}" destId="{57F039A9-A904-4F8E-B48B-F5C483820D98}" srcOrd="10" destOrd="0" presId="urn:microsoft.com/office/officeart/2005/8/layout/process2"/>
    <dgm:cxn modelId="{4F70D6C5-5825-44B9-A8B4-0927BEBAF7FA}" type="presParOf" srcId="{4FB70040-8C27-49B9-A7C6-6265239031B4}" destId="{14035673-6B60-47DA-837D-D29C1E692B50}" srcOrd="11" destOrd="0" presId="urn:microsoft.com/office/officeart/2005/8/layout/process2"/>
    <dgm:cxn modelId="{C2058F77-5548-4930-945F-3864B925B6F5}" type="presParOf" srcId="{14035673-6B60-47DA-837D-D29C1E692B50}" destId="{5D1C1718-3FD2-4E4E-BE6A-1AE815B37FCD}" srcOrd="0" destOrd="0" presId="urn:microsoft.com/office/officeart/2005/8/layout/process2"/>
    <dgm:cxn modelId="{1B093387-ABD9-4E2A-B809-7416FEC9A334}" type="presParOf" srcId="{4FB70040-8C27-49B9-A7C6-6265239031B4}" destId="{3FEF3B71-2F38-465D-BF33-FD88099F5C12}" srcOrd="12" destOrd="0" presId="urn:microsoft.com/office/officeart/2005/8/layout/process2"/>
    <dgm:cxn modelId="{DDF5C64E-C13C-4B75-BFF2-671937E06437}" type="presParOf" srcId="{4FB70040-8C27-49B9-A7C6-6265239031B4}" destId="{41290FC7-B2B4-4D03-93F3-F2322D04FB13}" srcOrd="13" destOrd="0" presId="urn:microsoft.com/office/officeart/2005/8/layout/process2"/>
    <dgm:cxn modelId="{FF2E4980-E7B2-4F39-9248-3368EF53075C}" type="presParOf" srcId="{41290FC7-B2B4-4D03-93F3-F2322D04FB13}" destId="{829C83B3-8801-4E23-8CFE-AFF6CCEB4A74}" srcOrd="0" destOrd="0" presId="urn:microsoft.com/office/officeart/2005/8/layout/process2"/>
    <dgm:cxn modelId="{EE0AA1AE-6C03-40A5-AA71-489A8A142D18}" type="presParOf" srcId="{4FB70040-8C27-49B9-A7C6-6265239031B4}" destId="{38F2DCBF-0C22-49B7-8E64-EECD2B2468E4}" srcOrd="14" destOrd="0" presId="urn:microsoft.com/office/officeart/2005/8/layout/process2"/>
    <dgm:cxn modelId="{6D8192CF-9C53-4292-80F2-B6E377D1BB40}" type="presParOf" srcId="{4FB70040-8C27-49B9-A7C6-6265239031B4}" destId="{02ACA570-1E20-4BEE-823D-31ECD414FB20}" srcOrd="15" destOrd="0" presId="urn:microsoft.com/office/officeart/2005/8/layout/process2"/>
    <dgm:cxn modelId="{9D094066-6616-4132-82A9-8653A6DE5E3E}" type="presParOf" srcId="{02ACA570-1E20-4BEE-823D-31ECD414FB20}" destId="{D6D272C2-EE1F-4111-B767-43C90B9EBC28}" srcOrd="0" destOrd="0" presId="urn:microsoft.com/office/officeart/2005/8/layout/process2"/>
    <dgm:cxn modelId="{4996E704-3E69-4FAB-A119-DFB1FBA00EF8}" type="presParOf" srcId="{4FB70040-8C27-49B9-A7C6-6265239031B4}" destId="{B65152D6-990A-428D-BC4A-697F52E4A8A0}" srcOrd="16" destOrd="0" presId="urn:microsoft.com/office/officeart/2005/8/layout/process2"/>
    <dgm:cxn modelId="{BD4171A8-DF49-45EC-B535-7EE68F7700DF}" type="presParOf" srcId="{4FB70040-8C27-49B9-A7C6-6265239031B4}" destId="{A2AC9567-3863-4F45-B1C1-27FB9B2963EF}" srcOrd="17" destOrd="0" presId="urn:microsoft.com/office/officeart/2005/8/layout/process2"/>
    <dgm:cxn modelId="{4D15BEB0-9DA8-43AF-8B81-CAA9ECFCB69B}" type="presParOf" srcId="{A2AC9567-3863-4F45-B1C1-27FB9B2963EF}" destId="{E47AA4B9-C744-4377-8DCE-8DBA64074343}" srcOrd="0" destOrd="0" presId="urn:microsoft.com/office/officeart/2005/8/layout/process2"/>
    <dgm:cxn modelId="{A4109648-8306-48A1-BFE1-96F35BEF7931}" type="presParOf" srcId="{4FB70040-8C27-49B9-A7C6-6265239031B4}" destId="{101C3DFF-DDC5-4F93-83F0-63CF1FCF203E}" srcOrd="18"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CD0995E-8766-4127-BA9C-D12B3F44161C}" type="doc">
      <dgm:prSet loTypeId="urn:microsoft.com/office/officeart/2005/8/layout/pList2" loCatId="list" qsTypeId="urn:microsoft.com/office/officeart/2005/8/quickstyle/simple1" qsCatId="simple" csTypeId="urn:microsoft.com/office/officeart/2005/8/colors/accent2_1" csCatId="accent2" phldr="1"/>
      <dgm:spPr/>
      <dgm:t>
        <a:bodyPr/>
        <a:lstStyle/>
        <a:p>
          <a:endParaRPr lang="en-US"/>
        </a:p>
      </dgm:t>
    </dgm:pt>
    <dgm:pt modelId="{B6E5E1FD-3DFC-4251-8293-2E22294E53ED}">
      <dgm:prSet phldrT="[Text]" custT="1"/>
      <dgm:spPr/>
      <dgm:t>
        <a:bodyPr/>
        <a:lstStyle/>
        <a:p>
          <a:r>
            <a:rPr lang="en-US" sz="2800" dirty="0" smtClean="0"/>
            <a:t>Retail</a:t>
          </a:r>
          <a:endParaRPr lang="en-US" sz="2800" dirty="0"/>
        </a:p>
      </dgm:t>
    </dgm:pt>
    <dgm:pt modelId="{EA41EB29-92BB-46C6-82E1-A30FCC76E3A4}" type="parTrans" cxnId="{55F8C0BF-4DE2-4152-BD05-93802DC4980C}">
      <dgm:prSet/>
      <dgm:spPr/>
      <dgm:t>
        <a:bodyPr/>
        <a:lstStyle/>
        <a:p>
          <a:endParaRPr lang="en-US" sz="1400"/>
        </a:p>
      </dgm:t>
    </dgm:pt>
    <dgm:pt modelId="{9F406B21-86B0-4564-9063-BDF3A7B54967}" type="sibTrans" cxnId="{55F8C0BF-4DE2-4152-BD05-93802DC4980C}">
      <dgm:prSet/>
      <dgm:spPr/>
      <dgm:t>
        <a:bodyPr/>
        <a:lstStyle/>
        <a:p>
          <a:endParaRPr lang="en-US" sz="1400"/>
        </a:p>
      </dgm:t>
    </dgm:pt>
    <dgm:pt modelId="{E9960898-2791-4495-82A3-064C91A3D1F3}">
      <dgm:prSet phldrT="[Text]" custT="1"/>
      <dgm:spPr/>
      <dgm:t>
        <a:bodyPr/>
        <a:lstStyle/>
        <a:p>
          <a:r>
            <a:rPr lang="en-US" sz="1200" dirty="0" smtClean="0"/>
            <a:t>High visibility </a:t>
          </a:r>
          <a:endParaRPr lang="en-US" sz="1200" dirty="0"/>
        </a:p>
      </dgm:t>
    </dgm:pt>
    <dgm:pt modelId="{5F7BDD8B-FFF3-4D3E-A62F-130F61173D7E}" type="parTrans" cxnId="{B95FFC5E-680D-4EAA-9115-06EDE849A7BB}">
      <dgm:prSet/>
      <dgm:spPr/>
      <dgm:t>
        <a:bodyPr/>
        <a:lstStyle/>
        <a:p>
          <a:endParaRPr lang="en-US" sz="1400"/>
        </a:p>
      </dgm:t>
    </dgm:pt>
    <dgm:pt modelId="{D16CF717-ECBA-4C4F-81D1-BD348402F76C}" type="sibTrans" cxnId="{B95FFC5E-680D-4EAA-9115-06EDE849A7BB}">
      <dgm:prSet/>
      <dgm:spPr/>
      <dgm:t>
        <a:bodyPr/>
        <a:lstStyle/>
        <a:p>
          <a:endParaRPr lang="en-US" sz="1400"/>
        </a:p>
      </dgm:t>
    </dgm:pt>
    <dgm:pt modelId="{709BD459-986B-4B08-887F-55F9778EBE9C}">
      <dgm:prSet phldrT="[Text]" custT="1"/>
      <dgm:spPr/>
      <dgm:t>
        <a:bodyPr/>
        <a:lstStyle/>
        <a:p>
          <a:r>
            <a:rPr lang="en-US" sz="2800" dirty="0" smtClean="0"/>
            <a:t>Office</a:t>
          </a:r>
          <a:endParaRPr lang="en-US" sz="2800" dirty="0"/>
        </a:p>
      </dgm:t>
    </dgm:pt>
    <dgm:pt modelId="{6C034ADB-B047-481B-83FA-EF9950083829}" type="parTrans" cxnId="{650A11BB-0C9F-429E-B444-B9D274E5AA2B}">
      <dgm:prSet/>
      <dgm:spPr/>
      <dgm:t>
        <a:bodyPr/>
        <a:lstStyle/>
        <a:p>
          <a:endParaRPr lang="en-US" sz="1400"/>
        </a:p>
      </dgm:t>
    </dgm:pt>
    <dgm:pt modelId="{61B3E5E4-80D0-4E29-AD74-2D28F99772D9}" type="sibTrans" cxnId="{650A11BB-0C9F-429E-B444-B9D274E5AA2B}">
      <dgm:prSet/>
      <dgm:spPr/>
      <dgm:t>
        <a:bodyPr/>
        <a:lstStyle/>
        <a:p>
          <a:endParaRPr lang="en-US" sz="1400"/>
        </a:p>
      </dgm:t>
    </dgm:pt>
    <dgm:pt modelId="{69B1F23C-BAD2-4958-A305-CC43F240E4AF}">
      <dgm:prSet phldrT="[Text]" custT="1"/>
      <dgm:spPr/>
      <dgm:t>
        <a:bodyPr/>
        <a:lstStyle/>
        <a:p>
          <a:r>
            <a:rPr lang="en-US" sz="1200" dirty="0" smtClean="0"/>
            <a:t>Easily accessible</a:t>
          </a:r>
          <a:endParaRPr lang="en-US" sz="1200" dirty="0"/>
        </a:p>
      </dgm:t>
    </dgm:pt>
    <dgm:pt modelId="{910FE14D-AAD0-448A-A519-A7AF0CA8A8DF}" type="parTrans" cxnId="{8E20D037-97E9-4EDA-9A7F-CA4958FEA69D}">
      <dgm:prSet/>
      <dgm:spPr/>
      <dgm:t>
        <a:bodyPr/>
        <a:lstStyle/>
        <a:p>
          <a:endParaRPr lang="en-US" sz="1400"/>
        </a:p>
      </dgm:t>
    </dgm:pt>
    <dgm:pt modelId="{712EDE79-2F9F-4FD8-A8C1-A36545D04A3E}" type="sibTrans" cxnId="{8E20D037-97E9-4EDA-9A7F-CA4958FEA69D}">
      <dgm:prSet/>
      <dgm:spPr/>
      <dgm:t>
        <a:bodyPr/>
        <a:lstStyle/>
        <a:p>
          <a:endParaRPr lang="en-US" sz="1400"/>
        </a:p>
      </dgm:t>
    </dgm:pt>
    <dgm:pt modelId="{BDFDF0F3-780D-4969-A7A7-F7942150D79B}">
      <dgm:prSet custT="1"/>
      <dgm:spPr/>
      <dgm:t>
        <a:bodyPr/>
        <a:lstStyle/>
        <a:p>
          <a:r>
            <a:rPr lang="en-US" sz="1200" dirty="0" smtClean="0"/>
            <a:t>Easily accessible </a:t>
          </a:r>
          <a:endParaRPr lang="en-US" sz="1200" dirty="0"/>
        </a:p>
      </dgm:t>
    </dgm:pt>
    <dgm:pt modelId="{5301BA10-E694-4284-A366-3E074D043361}" type="parTrans" cxnId="{1EC5972D-4AC8-49A3-B7EE-95853785463D}">
      <dgm:prSet/>
      <dgm:spPr/>
      <dgm:t>
        <a:bodyPr/>
        <a:lstStyle/>
        <a:p>
          <a:endParaRPr lang="en-US" sz="1400"/>
        </a:p>
      </dgm:t>
    </dgm:pt>
    <dgm:pt modelId="{8E3CA89A-D3BA-4EC7-BA95-3102532933D5}" type="sibTrans" cxnId="{1EC5972D-4AC8-49A3-B7EE-95853785463D}">
      <dgm:prSet/>
      <dgm:spPr/>
      <dgm:t>
        <a:bodyPr/>
        <a:lstStyle/>
        <a:p>
          <a:endParaRPr lang="en-US" sz="1400"/>
        </a:p>
      </dgm:t>
    </dgm:pt>
    <dgm:pt modelId="{9ADD259B-BA0C-4AEE-A0DC-469DC8E9F50E}">
      <dgm:prSet custT="1"/>
      <dgm:spPr/>
      <dgm:t>
        <a:bodyPr/>
        <a:lstStyle/>
        <a:p>
          <a:r>
            <a:rPr lang="en-US" sz="1200" dirty="0" smtClean="0"/>
            <a:t>Central location</a:t>
          </a:r>
          <a:endParaRPr lang="en-US" sz="1200" dirty="0"/>
        </a:p>
      </dgm:t>
    </dgm:pt>
    <dgm:pt modelId="{0280CC18-BD28-4240-9C31-DEEB428792EA}" type="parTrans" cxnId="{5B149F70-5B44-4A3C-B565-7BD3816925AB}">
      <dgm:prSet/>
      <dgm:spPr/>
      <dgm:t>
        <a:bodyPr/>
        <a:lstStyle/>
        <a:p>
          <a:endParaRPr lang="en-US" sz="1400"/>
        </a:p>
      </dgm:t>
    </dgm:pt>
    <dgm:pt modelId="{9BA861A8-9A09-4FB9-9741-54A7AFDB3351}" type="sibTrans" cxnId="{5B149F70-5B44-4A3C-B565-7BD3816925AB}">
      <dgm:prSet/>
      <dgm:spPr/>
      <dgm:t>
        <a:bodyPr/>
        <a:lstStyle/>
        <a:p>
          <a:endParaRPr lang="en-US" sz="1400"/>
        </a:p>
      </dgm:t>
    </dgm:pt>
    <dgm:pt modelId="{123E8564-299F-4A32-A5F6-D545A9BCBAB0}">
      <dgm:prSet custT="1"/>
      <dgm:spPr/>
      <dgm:t>
        <a:bodyPr/>
        <a:lstStyle/>
        <a:p>
          <a:r>
            <a:rPr lang="en-US" sz="1200" dirty="0" smtClean="0"/>
            <a:t>Manageable competitive environment</a:t>
          </a:r>
          <a:endParaRPr lang="en-US" sz="1200" dirty="0"/>
        </a:p>
      </dgm:t>
    </dgm:pt>
    <dgm:pt modelId="{B6B53CA8-5FB3-4562-8AE3-766B9099FECA}" type="parTrans" cxnId="{62F47003-D8AB-43DB-A94B-6CF7D2724813}">
      <dgm:prSet/>
      <dgm:spPr/>
      <dgm:t>
        <a:bodyPr/>
        <a:lstStyle/>
        <a:p>
          <a:endParaRPr lang="en-US" sz="1400"/>
        </a:p>
      </dgm:t>
    </dgm:pt>
    <dgm:pt modelId="{FED7C1DB-E68D-41C5-91B6-95050F0782C3}" type="sibTrans" cxnId="{62F47003-D8AB-43DB-A94B-6CF7D2724813}">
      <dgm:prSet/>
      <dgm:spPr/>
      <dgm:t>
        <a:bodyPr/>
        <a:lstStyle/>
        <a:p>
          <a:endParaRPr lang="en-US" sz="1400"/>
        </a:p>
      </dgm:t>
    </dgm:pt>
    <dgm:pt modelId="{9FC962ED-D45E-4D1A-87E3-DE97AC7F7722}">
      <dgm:prSet custT="1"/>
      <dgm:spPr/>
      <dgm:t>
        <a:bodyPr/>
        <a:lstStyle/>
        <a:p>
          <a:r>
            <a:rPr lang="en-US" sz="1200" dirty="0" smtClean="0"/>
            <a:t>Demographic match </a:t>
          </a:r>
          <a:endParaRPr lang="en-US" sz="1200" dirty="0"/>
        </a:p>
      </dgm:t>
    </dgm:pt>
    <dgm:pt modelId="{1C9C8AF0-777F-4D16-94BB-0529C02620B8}" type="parTrans" cxnId="{C5AB2B07-1CD3-4955-826F-641233C41305}">
      <dgm:prSet/>
      <dgm:spPr/>
      <dgm:t>
        <a:bodyPr/>
        <a:lstStyle/>
        <a:p>
          <a:endParaRPr lang="en-US" sz="1400"/>
        </a:p>
      </dgm:t>
    </dgm:pt>
    <dgm:pt modelId="{6837E465-3D27-47FA-8665-E309E65ECBCE}" type="sibTrans" cxnId="{C5AB2B07-1CD3-4955-826F-641233C41305}">
      <dgm:prSet/>
      <dgm:spPr/>
      <dgm:t>
        <a:bodyPr/>
        <a:lstStyle/>
        <a:p>
          <a:endParaRPr lang="en-US" sz="1400"/>
        </a:p>
      </dgm:t>
    </dgm:pt>
    <dgm:pt modelId="{20E05402-F249-4CF6-AB67-210AD2C73339}">
      <dgm:prSet custT="1"/>
      <dgm:spPr/>
      <dgm:t>
        <a:bodyPr/>
        <a:lstStyle/>
        <a:p>
          <a:r>
            <a:rPr lang="en-US" sz="1200" dirty="0" smtClean="0"/>
            <a:t>Anchor tenants </a:t>
          </a:r>
          <a:endParaRPr lang="en-US" sz="1200" dirty="0"/>
        </a:p>
      </dgm:t>
    </dgm:pt>
    <dgm:pt modelId="{40CC8553-EEB4-4EB3-9E17-4B920E1D4D1D}" type="parTrans" cxnId="{53BB75FB-EABA-467E-B57F-2AEE1241EAED}">
      <dgm:prSet/>
      <dgm:spPr/>
      <dgm:t>
        <a:bodyPr/>
        <a:lstStyle/>
        <a:p>
          <a:endParaRPr lang="en-US" sz="1400"/>
        </a:p>
      </dgm:t>
    </dgm:pt>
    <dgm:pt modelId="{2762BC07-C6D7-4E5F-8FE1-464DA85E00C3}" type="sibTrans" cxnId="{53BB75FB-EABA-467E-B57F-2AEE1241EAED}">
      <dgm:prSet/>
      <dgm:spPr/>
      <dgm:t>
        <a:bodyPr/>
        <a:lstStyle/>
        <a:p>
          <a:endParaRPr lang="en-US" sz="1400"/>
        </a:p>
      </dgm:t>
    </dgm:pt>
    <dgm:pt modelId="{D7CF5545-8F68-4DCA-8769-888B490986FB}">
      <dgm:prSet custT="1"/>
      <dgm:spPr/>
      <dgm:t>
        <a:bodyPr/>
        <a:lstStyle/>
        <a:p>
          <a:r>
            <a:rPr lang="en-US" sz="1200" dirty="0" smtClean="0"/>
            <a:t>Sense of place, safety, cleanliness</a:t>
          </a:r>
          <a:endParaRPr lang="en-US" sz="1200" dirty="0"/>
        </a:p>
      </dgm:t>
    </dgm:pt>
    <dgm:pt modelId="{EA806D16-EAC8-4004-8081-9C757DC9ECF6}" type="parTrans" cxnId="{CB948334-DEA7-458E-98C1-63F7A7A836E5}">
      <dgm:prSet/>
      <dgm:spPr/>
      <dgm:t>
        <a:bodyPr/>
        <a:lstStyle/>
        <a:p>
          <a:endParaRPr lang="en-US" sz="1400"/>
        </a:p>
      </dgm:t>
    </dgm:pt>
    <dgm:pt modelId="{D36CC664-BE3D-47A1-A094-2FD2B31140BA}" type="sibTrans" cxnId="{CB948334-DEA7-458E-98C1-63F7A7A836E5}">
      <dgm:prSet/>
      <dgm:spPr/>
      <dgm:t>
        <a:bodyPr/>
        <a:lstStyle/>
        <a:p>
          <a:endParaRPr lang="en-US" sz="1400"/>
        </a:p>
      </dgm:t>
    </dgm:pt>
    <dgm:pt modelId="{FE605134-DB08-4B48-A89D-9560C4962563}">
      <dgm:prSet custT="1"/>
      <dgm:spPr/>
      <dgm:t>
        <a:bodyPr/>
        <a:lstStyle/>
        <a:p>
          <a:r>
            <a:rPr lang="en-US" sz="1200" dirty="0" smtClean="0"/>
            <a:t>Contiguity  </a:t>
          </a:r>
          <a:endParaRPr lang="en-US" sz="1200" dirty="0"/>
        </a:p>
      </dgm:t>
    </dgm:pt>
    <dgm:pt modelId="{AF96B738-383F-47B8-BC9B-6396CCB50434}" type="parTrans" cxnId="{D8FC3EA5-A487-4BC9-A812-82D2E88D6779}">
      <dgm:prSet/>
      <dgm:spPr/>
      <dgm:t>
        <a:bodyPr/>
        <a:lstStyle/>
        <a:p>
          <a:endParaRPr lang="en-US" sz="1400"/>
        </a:p>
      </dgm:t>
    </dgm:pt>
    <dgm:pt modelId="{3A2D4942-9AE0-4C38-813B-F568DADAAE75}" type="sibTrans" cxnId="{D8FC3EA5-A487-4BC9-A812-82D2E88D6779}">
      <dgm:prSet/>
      <dgm:spPr/>
      <dgm:t>
        <a:bodyPr/>
        <a:lstStyle/>
        <a:p>
          <a:endParaRPr lang="en-US" sz="1400"/>
        </a:p>
      </dgm:t>
    </dgm:pt>
    <dgm:pt modelId="{EB684E83-D1B7-4059-AEF7-DB622BFD03D6}">
      <dgm:prSet custT="1"/>
      <dgm:spPr/>
      <dgm:t>
        <a:bodyPr/>
        <a:lstStyle/>
        <a:p>
          <a:r>
            <a:rPr lang="en-US" sz="1200" dirty="0" smtClean="0"/>
            <a:t>Parking capacity</a:t>
          </a:r>
          <a:endParaRPr lang="en-US" sz="1200" dirty="0"/>
        </a:p>
      </dgm:t>
    </dgm:pt>
    <dgm:pt modelId="{6338B2CA-BCFA-40A6-9D9E-27485738CA48}" type="parTrans" cxnId="{4EEAB44A-361F-4049-9B9E-4BE62C6282C6}">
      <dgm:prSet/>
      <dgm:spPr/>
      <dgm:t>
        <a:bodyPr/>
        <a:lstStyle/>
        <a:p>
          <a:endParaRPr lang="en-US" sz="1400"/>
        </a:p>
      </dgm:t>
    </dgm:pt>
    <dgm:pt modelId="{11BE72C9-FB73-4881-BAFC-C367B678C202}" type="sibTrans" cxnId="{4EEAB44A-361F-4049-9B9E-4BE62C6282C6}">
      <dgm:prSet/>
      <dgm:spPr/>
      <dgm:t>
        <a:bodyPr/>
        <a:lstStyle/>
        <a:p>
          <a:endParaRPr lang="en-US" sz="1400"/>
        </a:p>
      </dgm:t>
    </dgm:pt>
    <dgm:pt modelId="{02B20382-9580-4E91-9050-5B999A516A98}">
      <dgm:prSet custT="1"/>
      <dgm:spPr/>
      <dgm:t>
        <a:bodyPr/>
        <a:lstStyle/>
        <a:p>
          <a:r>
            <a:rPr lang="en-US" sz="1200" dirty="0" smtClean="0"/>
            <a:t>“Address status”</a:t>
          </a:r>
          <a:endParaRPr lang="en-US" sz="1200" dirty="0"/>
        </a:p>
      </dgm:t>
    </dgm:pt>
    <dgm:pt modelId="{52404ACE-C651-4587-B534-DF80749581E4}" type="parTrans" cxnId="{4B88B89E-B692-4F1C-9D7F-5AE82E96F1D2}">
      <dgm:prSet/>
      <dgm:spPr/>
      <dgm:t>
        <a:bodyPr/>
        <a:lstStyle/>
        <a:p>
          <a:endParaRPr lang="en-US" sz="1400"/>
        </a:p>
      </dgm:t>
    </dgm:pt>
    <dgm:pt modelId="{3B5E22F4-6CFF-4532-A252-A1F12A46B9CA}" type="sibTrans" cxnId="{4B88B89E-B692-4F1C-9D7F-5AE82E96F1D2}">
      <dgm:prSet/>
      <dgm:spPr/>
      <dgm:t>
        <a:bodyPr/>
        <a:lstStyle/>
        <a:p>
          <a:endParaRPr lang="en-US" sz="1400"/>
        </a:p>
      </dgm:t>
    </dgm:pt>
    <dgm:pt modelId="{29BAE9BD-4871-4787-8D9D-C819C6DB4EA2}">
      <dgm:prSet custT="1"/>
      <dgm:spPr/>
      <dgm:t>
        <a:bodyPr/>
        <a:lstStyle/>
        <a:p>
          <a:r>
            <a:rPr lang="en-US" sz="1200" dirty="0" smtClean="0"/>
            <a:t>Proximity to suppliers and</a:t>
          </a:r>
          <a:br>
            <a:rPr lang="en-US" sz="1200" dirty="0" smtClean="0"/>
          </a:br>
          <a:r>
            <a:rPr lang="en-US" sz="1200" dirty="0" smtClean="0"/>
            <a:t>collaborator firms</a:t>
          </a:r>
          <a:endParaRPr lang="en-US" sz="1200" dirty="0"/>
        </a:p>
      </dgm:t>
    </dgm:pt>
    <dgm:pt modelId="{10CB0107-BC68-44A3-92A8-B6F3881B6F5C}" type="parTrans" cxnId="{63040AC1-137C-4E46-824C-CD9122005512}">
      <dgm:prSet/>
      <dgm:spPr/>
      <dgm:t>
        <a:bodyPr/>
        <a:lstStyle/>
        <a:p>
          <a:endParaRPr lang="en-US" sz="1400"/>
        </a:p>
      </dgm:t>
    </dgm:pt>
    <dgm:pt modelId="{3D458F4B-933A-4F19-8EFE-334B9C026ED3}" type="sibTrans" cxnId="{63040AC1-137C-4E46-824C-CD9122005512}">
      <dgm:prSet/>
      <dgm:spPr/>
      <dgm:t>
        <a:bodyPr/>
        <a:lstStyle/>
        <a:p>
          <a:endParaRPr lang="en-US" sz="1400"/>
        </a:p>
      </dgm:t>
    </dgm:pt>
    <dgm:pt modelId="{B81C7812-9DE3-467C-A98D-34CAB170E5D7}">
      <dgm:prSet custT="1"/>
      <dgm:spPr/>
      <dgm:t>
        <a:bodyPr/>
        <a:lstStyle/>
        <a:p>
          <a:r>
            <a:rPr lang="en-US" sz="1200" dirty="0" smtClean="0"/>
            <a:t>Parking capacity </a:t>
          </a:r>
          <a:endParaRPr lang="en-US" sz="1200" dirty="0"/>
        </a:p>
      </dgm:t>
    </dgm:pt>
    <dgm:pt modelId="{162240A6-2CCE-4491-9161-EF9200D964A8}" type="parTrans" cxnId="{D8322FB1-FBD3-4FB5-A9DC-EE47183171D5}">
      <dgm:prSet/>
      <dgm:spPr/>
      <dgm:t>
        <a:bodyPr/>
        <a:lstStyle/>
        <a:p>
          <a:endParaRPr lang="en-US" sz="1400"/>
        </a:p>
      </dgm:t>
    </dgm:pt>
    <dgm:pt modelId="{291AD878-F01D-4D85-BC00-07C977878D22}" type="sibTrans" cxnId="{D8322FB1-FBD3-4FB5-A9DC-EE47183171D5}">
      <dgm:prSet/>
      <dgm:spPr/>
      <dgm:t>
        <a:bodyPr/>
        <a:lstStyle/>
        <a:p>
          <a:endParaRPr lang="en-US" sz="1400"/>
        </a:p>
      </dgm:t>
    </dgm:pt>
    <dgm:pt modelId="{6F73451F-3F4F-40EF-92E2-411A1B29F7FF}">
      <dgm:prSet custT="1"/>
      <dgm:spPr/>
      <dgm:t>
        <a:bodyPr/>
        <a:lstStyle/>
        <a:p>
          <a:r>
            <a:rPr lang="en-US" sz="1200" dirty="0" smtClean="0"/>
            <a:t>Proximity to support services</a:t>
          </a:r>
          <a:endParaRPr lang="en-US" sz="1200" dirty="0"/>
        </a:p>
      </dgm:t>
    </dgm:pt>
    <dgm:pt modelId="{7CCA4159-24EE-4F8E-B91C-E8D18714C602}" type="parTrans" cxnId="{E000D262-699F-4858-8DE7-ABCE35F9DFBA}">
      <dgm:prSet/>
      <dgm:spPr/>
      <dgm:t>
        <a:bodyPr/>
        <a:lstStyle/>
        <a:p>
          <a:endParaRPr lang="en-US" sz="1400"/>
        </a:p>
      </dgm:t>
    </dgm:pt>
    <dgm:pt modelId="{FE1371E5-4371-4310-950F-94A0F51F4CED}" type="sibTrans" cxnId="{E000D262-699F-4858-8DE7-ABCE35F9DFBA}">
      <dgm:prSet/>
      <dgm:spPr/>
      <dgm:t>
        <a:bodyPr/>
        <a:lstStyle/>
        <a:p>
          <a:endParaRPr lang="en-US" sz="1400"/>
        </a:p>
      </dgm:t>
    </dgm:pt>
    <dgm:pt modelId="{8AD623ED-F733-4D81-B820-BA3BD0594278}">
      <dgm:prSet custT="1"/>
      <dgm:spPr/>
      <dgm:t>
        <a:bodyPr/>
        <a:lstStyle/>
        <a:p>
          <a:r>
            <a:rPr lang="en-US" sz="1200" dirty="0" smtClean="0"/>
            <a:t>Access to intra- and inter-regional transportation connections</a:t>
          </a:r>
          <a:endParaRPr lang="en-US" sz="1200" dirty="0"/>
        </a:p>
      </dgm:t>
    </dgm:pt>
    <dgm:pt modelId="{B72878D7-790B-4266-B167-D180F008D834}" type="parTrans" cxnId="{877E8584-BDD9-40EC-9015-A07AFE79051F}">
      <dgm:prSet/>
      <dgm:spPr/>
      <dgm:t>
        <a:bodyPr/>
        <a:lstStyle/>
        <a:p>
          <a:endParaRPr lang="en-US" sz="1400"/>
        </a:p>
      </dgm:t>
    </dgm:pt>
    <dgm:pt modelId="{47B91A4D-4B1D-4C9D-A822-9F85B2E5267F}" type="sibTrans" cxnId="{877E8584-BDD9-40EC-9015-A07AFE79051F}">
      <dgm:prSet/>
      <dgm:spPr/>
      <dgm:t>
        <a:bodyPr/>
        <a:lstStyle/>
        <a:p>
          <a:endParaRPr lang="en-US" sz="1400"/>
        </a:p>
      </dgm:t>
    </dgm:pt>
    <dgm:pt modelId="{1765DE26-EABD-460C-AE26-B5A414575430}">
      <dgm:prSet phldrT="[Text]" custT="1"/>
      <dgm:spPr/>
      <dgm:t>
        <a:bodyPr/>
        <a:lstStyle/>
        <a:p>
          <a:r>
            <a:rPr lang="en-US" sz="1200" dirty="0" smtClean="0"/>
            <a:t>Center of a metro region  </a:t>
          </a:r>
          <a:endParaRPr lang="en-US" sz="1200" dirty="0"/>
        </a:p>
      </dgm:t>
    </dgm:pt>
    <dgm:pt modelId="{BFB7E1B1-DB06-4CFD-98D5-473FC0336FC9}" type="parTrans" cxnId="{A1CB05EA-0031-4D23-88A3-3977DB6635F3}">
      <dgm:prSet/>
      <dgm:spPr/>
      <dgm:t>
        <a:bodyPr/>
        <a:lstStyle/>
        <a:p>
          <a:endParaRPr lang="en-US" sz="1400"/>
        </a:p>
      </dgm:t>
    </dgm:pt>
    <dgm:pt modelId="{EC5A7491-85AD-4584-9B65-D88C33F5348C}" type="sibTrans" cxnId="{A1CB05EA-0031-4D23-88A3-3977DB6635F3}">
      <dgm:prSet/>
      <dgm:spPr/>
      <dgm:t>
        <a:bodyPr/>
        <a:lstStyle/>
        <a:p>
          <a:endParaRPr lang="en-US" sz="1400"/>
        </a:p>
      </dgm:t>
    </dgm:pt>
    <dgm:pt modelId="{F0F89560-1D82-4D26-9758-871EBF2C746C}">
      <dgm:prSet phldrT="[Text]" custT="1"/>
      <dgm:spPr/>
      <dgm:t>
        <a:bodyPr/>
        <a:lstStyle/>
        <a:p>
          <a:r>
            <a:rPr lang="en-US" sz="2800" dirty="0" smtClean="0"/>
            <a:t>Industrial</a:t>
          </a:r>
          <a:endParaRPr lang="en-US" sz="2800" dirty="0"/>
        </a:p>
      </dgm:t>
    </dgm:pt>
    <dgm:pt modelId="{7B0416CD-E82F-4D97-A02A-3FE65F2440C8}" type="parTrans" cxnId="{72D03AC8-5061-4C05-8AE9-656187E802F0}">
      <dgm:prSet/>
      <dgm:spPr/>
      <dgm:t>
        <a:bodyPr/>
        <a:lstStyle/>
        <a:p>
          <a:endParaRPr lang="en-US"/>
        </a:p>
      </dgm:t>
    </dgm:pt>
    <dgm:pt modelId="{531335B6-C8C3-4F63-8013-68D4BB236406}" type="sibTrans" cxnId="{72D03AC8-5061-4C05-8AE9-656187E802F0}">
      <dgm:prSet/>
      <dgm:spPr/>
      <dgm:t>
        <a:bodyPr/>
        <a:lstStyle/>
        <a:p>
          <a:endParaRPr lang="en-US"/>
        </a:p>
      </dgm:t>
    </dgm:pt>
    <dgm:pt modelId="{F15A796E-00A0-4467-87B4-8AFE07B80D17}">
      <dgm:prSet/>
      <dgm:spPr/>
      <dgm:t>
        <a:bodyPr/>
        <a:lstStyle/>
        <a:p>
          <a:r>
            <a:rPr lang="en-US" sz="1200" dirty="0" smtClean="0"/>
            <a:t>Access to intra- and inter-regional transportation connections including rail, water and air freight capacity</a:t>
          </a:r>
          <a:endParaRPr lang="en-US" sz="1200" dirty="0"/>
        </a:p>
      </dgm:t>
    </dgm:pt>
    <dgm:pt modelId="{DC9BC860-8711-4E3E-AD38-4FBD491A5D7C}" type="parTrans" cxnId="{63D9C7E3-B0AF-478C-A409-67A1F50A1401}">
      <dgm:prSet/>
      <dgm:spPr/>
      <dgm:t>
        <a:bodyPr/>
        <a:lstStyle/>
        <a:p>
          <a:endParaRPr lang="en-US"/>
        </a:p>
      </dgm:t>
    </dgm:pt>
    <dgm:pt modelId="{C454A4D9-F1A6-4FF2-A4EB-DB270BC76E0C}" type="sibTrans" cxnId="{63D9C7E3-B0AF-478C-A409-67A1F50A1401}">
      <dgm:prSet/>
      <dgm:spPr/>
      <dgm:t>
        <a:bodyPr/>
        <a:lstStyle/>
        <a:p>
          <a:endParaRPr lang="en-US"/>
        </a:p>
      </dgm:t>
    </dgm:pt>
    <dgm:pt modelId="{AC9A371D-7A69-45B8-B704-B9CC1B29044C}">
      <dgm:prSet/>
      <dgm:spPr/>
      <dgm:t>
        <a:bodyPr/>
        <a:lstStyle/>
        <a:p>
          <a:r>
            <a:rPr lang="en-US" sz="1200" dirty="0" smtClean="0"/>
            <a:t>Large parcels</a:t>
          </a:r>
          <a:endParaRPr lang="en-US" sz="1200" dirty="0"/>
        </a:p>
      </dgm:t>
    </dgm:pt>
    <dgm:pt modelId="{F3233B7F-DA33-4BDD-A895-8158879A0792}" type="parTrans" cxnId="{ECC2FA79-0EF4-495F-A95D-46179E18C12D}">
      <dgm:prSet/>
      <dgm:spPr/>
      <dgm:t>
        <a:bodyPr/>
        <a:lstStyle/>
        <a:p>
          <a:endParaRPr lang="en-US"/>
        </a:p>
      </dgm:t>
    </dgm:pt>
    <dgm:pt modelId="{1FA4F946-0B43-4666-80C5-51D3906FEE47}" type="sibTrans" cxnId="{ECC2FA79-0EF4-495F-A95D-46179E18C12D}">
      <dgm:prSet/>
      <dgm:spPr/>
      <dgm:t>
        <a:bodyPr/>
        <a:lstStyle/>
        <a:p>
          <a:endParaRPr lang="en-US"/>
        </a:p>
      </dgm:t>
    </dgm:pt>
    <dgm:pt modelId="{5E059D2D-9353-4D61-851C-79E8E394865C}">
      <dgm:prSet/>
      <dgm:spPr/>
      <dgm:t>
        <a:bodyPr/>
        <a:lstStyle/>
        <a:p>
          <a:r>
            <a:rPr lang="en-US" sz="1200" dirty="0" smtClean="0"/>
            <a:t>Parking capacity</a:t>
          </a:r>
          <a:endParaRPr lang="en-US" sz="1200" dirty="0"/>
        </a:p>
      </dgm:t>
    </dgm:pt>
    <dgm:pt modelId="{AC9C091B-B9AB-44DD-B284-36E954D31C46}" type="parTrans" cxnId="{5B681DD1-D486-4A54-90FE-C67818A3B456}">
      <dgm:prSet/>
      <dgm:spPr/>
      <dgm:t>
        <a:bodyPr/>
        <a:lstStyle/>
        <a:p>
          <a:endParaRPr lang="en-US"/>
        </a:p>
      </dgm:t>
    </dgm:pt>
    <dgm:pt modelId="{68B93C69-8BC3-45C0-9343-68779744A151}" type="sibTrans" cxnId="{5B681DD1-D486-4A54-90FE-C67818A3B456}">
      <dgm:prSet/>
      <dgm:spPr/>
      <dgm:t>
        <a:bodyPr/>
        <a:lstStyle/>
        <a:p>
          <a:endParaRPr lang="en-US"/>
        </a:p>
      </dgm:t>
    </dgm:pt>
    <dgm:pt modelId="{0465397A-1875-4DE4-B2DB-48FF61D0BFB5}">
      <dgm:prSet/>
      <dgm:spPr/>
      <dgm:t>
        <a:bodyPr/>
        <a:lstStyle/>
        <a:p>
          <a:r>
            <a:rPr lang="en-US" sz="1200" dirty="0" smtClean="0"/>
            <a:t>Trained workforce</a:t>
          </a:r>
          <a:endParaRPr lang="en-US" sz="1200" dirty="0"/>
        </a:p>
      </dgm:t>
    </dgm:pt>
    <dgm:pt modelId="{739D5B00-7A80-4C60-9F9F-46B5F700608C}" type="parTrans" cxnId="{8C913293-2826-4358-835C-FEF75D71760D}">
      <dgm:prSet/>
      <dgm:spPr/>
      <dgm:t>
        <a:bodyPr/>
        <a:lstStyle/>
        <a:p>
          <a:endParaRPr lang="en-US"/>
        </a:p>
      </dgm:t>
    </dgm:pt>
    <dgm:pt modelId="{E24405E8-B844-4673-8826-325C77EB802C}" type="sibTrans" cxnId="{8C913293-2826-4358-835C-FEF75D71760D}">
      <dgm:prSet/>
      <dgm:spPr/>
      <dgm:t>
        <a:bodyPr/>
        <a:lstStyle/>
        <a:p>
          <a:endParaRPr lang="en-US"/>
        </a:p>
      </dgm:t>
    </dgm:pt>
    <dgm:pt modelId="{94D95230-1C68-4515-8470-3016F262D347}">
      <dgm:prSet/>
      <dgm:spPr/>
      <dgm:t>
        <a:bodyPr/>
        <a:lstStyle/>
        <a:p>
          <a:endParaRPr lang="en-US" sz="1200" dirty="0"/>
        </a:p>
      </dgm:t>
    </dgm:pt>
    <dgm:pt modelId="{159C6EBF-C6F4-47AB-99F4-476674C2F0D2}" type="parTrans" cxnId="{7319F058-20CA-43F1-ADF1-4F276B164827}">
      <dgm:prSet/>
      <dgm:spPr/>
      <dgm:t>
        <a:bodyPr/>
        <a:lstStyle/>
        <a:p>
          <a:endParaRPr lang="en-US"/>
        </a:p>
      </dgm:t>
    </dgm:pt>
    <dgm:pt modelId="{BDC6E16B-931E-47AA-97B8-14C8A2F1F367}" type="sibTrans" cxnId="{7319F058-20CA-43F1-ADF1-4F276B164827}">
      <dgm:prSet/>
      <dgm:spPr/>
      <dgm:t>
        <a:bodyPr/>
        <a:lstStyle/>
        <a:p>
          <a:endParaRPr lang="en-US"/>
        </a:p>
      </dgm:t>
    </dgm:pt>
    <dgm:pt modelId="{50031979-F6D7-4074-80E7-F975699EEDFB}">
      <dgm:prSet/>
      <dgm:spPr/>
      <dgm:t>
        <a:bodyPr/>
        <a:lstStyle/>
        <a:p>
          <a:r>
            <a:rPr lang="en-US" sz="1200" dirty="0" smtClean="0"/>
            <a:t>Access to suppliers</a:t>
          </a:r>
          <a:endParaRPr lang="en-US" sz="1200" dirty="0"/>
        </a:p>
      </dgm:t>
    </dgm:pt>
    <dgm:pt modelId="{C87E7BA7-4FEE-4FF4-9994-C694452F57CA}" type="parTrans" cxnId="{5183FA25-D7C0-433E-A5FD-C07D2A6F47D8}">
      <dgm:prSet/>
      <dgm:spPr/>
      <dgm:t>
        <a:bodyPr/>
        <a:lstStyle/>
        <a:p>
          <a:endParaRPr lang="en-US"/>
        </a:p>
      </dgm:t>
    </dgm:pt>
    <dgm:pt modelId="{F10442C9-2134-45E5-AB31-BEF9D6B3381A}" type="sibTrans" cxnId="{5183FA25-D7C0-433E-A5FD-C07D2A6F47D8}">
      <dgm:prSet/>
      <dgm:spPr/>
      <dgm:t>
        <a:bodyPr/>
        <a:lstStyle/>
        <a:p>
          <a:endParaRPr lang="en-US"/>
        </a:p>
      </dgm:t>
    </dgm:pt>
    <dgm:pt modelId="{8BD5A286-F18F-4BAF-A105-B7672C9C6D4F}">
      <dgm:prSet/>
      <dgm:spPr/>
      <dgm:t>
        <a:bodyPr/>
        <a:lstStyle/>
        <a:p>
          <a:r>
            <a:rPr lang="en-US" sz="1200" dirty="0" smtClean="0"/>
            <a:t>Not adjacent to non-compatible uses</a:t>
          </a:r>
          <a:endParaRPr lang="en-US" sz="1200" dirty="0"/>
        </a:p>
      </dgm:t>
    </dgm:pt>
    <dgm:pt modelId="{1D946DF0-53D0-4763-B55D-63540494A4E7}" type="parTrans" cxnId="{9D61AB38-341E-4D6F-8331-FEB81D695C35}">
      <dgm:prSet/>
      <dgm:spPr/>
      <dgm:t>
        <a:bodyPr/>
        <a:lstStyle/>
        <a:p>
          <a:endParaRPr lang="en-US"/>
        </a:p>
      </dgm:t>
    </dgm:pt>
    <dgm:pt modelId="{8C1E857F-3210-4B0E-9159-92603BF57B2E}" type="sibTrans" cxnId="{9D61AB38-341E-4D6F-8331-FEB81D695C35}">
      <dgm:prSet/>
      <dgm:spPr/>
      <dgm:t>
        <a:bodyPr/>
        <a:lstStyle/>
        <a:p>
          <a:endParaRPr lang="en-US"/>
        </a:p>
      </dgm:t>
    </dgm:pt>
    <dgm:pt modelId="{98D2AD7F-DF4C-4341-9833-060C568D457F}">
      <dgm:prSet/>
      <dgm:spPr/>
      <dgm:t>
        <a:bodyPr/>
        <a:lstStyle/>
        <a:p>
          <a:endParaRPr lang="en-US" sz="1200" dirty="0"/>
        </a:p>
      </dgm:t>
    </dgm:pt>
    <dgm:pt modelId="{2F97FF6E-50D2-4EA7-B34D-D7C5974CF162}" type="parTrans" cxnId="{873973FE-0892-4E2C-ACCC-F27B6CAA4E69}">
      <dgm:prSet/>
      <dgm:spPr/>
      <dgm:t>
        <a:bodyPr/>
        <a:lstStyle/>
        <a:p>
          <a:endParaRPr lang="en-US"/>
        </a:p>
      </dgm:t>
    </dgm:pt>
    <dgm:pt modelId="{CCE9E9AC-8E78-42A0-8DE2-B260BCA915AF}" type="sibTrans" cxnId="{873973FE-0892-4E2C-ACCC-F27B6CAA4E69}">
      <dgm:prSet/>
      <dgm:spPr/>
      <dgm:t>
        <a:bodyPr/>
        <a:lstStyle/>
        <a:p>
          <a:endParaRPr lang="en-US"/>
        </a:p>
      </dgm:t>
    </dgm:pt>
    <dgm:pt modelId="{2A01B83C-CB54-42D5-8A7E-1AAA3B886F4A}" type="pres">
      <dgm:prSet presAssocID="{DCD0995E-8766-4127-BA9C-D12B3F44161C}" presName="Name0" presStyleCnt="0">
        <dgm:presLayoutVars>
          <dgm:dir/>
          <dgm:resizeHandles val="exact"/>
        </dgm:presLayoutVars>
      </dgm:prSet>
      <dgm:spPr/>
      <dgm:t>
        <a:bodyPr/>
        <a:lstStyle/>
        <a:p>
          <a:endParaRPr lang="en-US"/>
        </a:p>
      </dgm:t>
    </dgm:pt>
    <dgm:pt modelId="{A9899EDD-954C-4411-94B0-2128C41E8461}" type="pres">
      <dgm:prSet presAssocID="{DCD0995E-8766-4127-BA9C-D12B3F44161C}" presName="bkgdShp" presStyleLbl="alignAccFollowNode1" presStyleIdx="0" presStyleCnt="1" custScaleY="101679" custLinFactNeighborY="-2427"/>
      <dgm:spPr/>
      <dgm:t>
        <a:bodyPr/>
        <a:lstStyle/>
        <a:p>
          <a:endParaRPr lang="en-US"/>
        </a:p>
      </dgm:t>
    </dgm:pt>
    <dgm:pt modelId="{36F686F5-5818-4B63-B9D3-62918D2ED5B7}" type="pres">
      <dgm:prSet presAssocID="{DCD0995E-8766-4127-BA9C-D12B3F44161C}" presName="linComp" presStyleCnt="0"/>
      <dgm:spPr/>
      <dgm:t>
        <a:bodyPr/>
        <a:lstStyle/>
        <a:p>
          <a:endParaRPr lang="en-US"/>
        </a:p>
      </dgm:t>
    </dgm:pt>
    <dgm:pt modelId="{53899550-0109-4D51-AEC3-4CBC5CDC01EE}" type="pres">
      <dgm:prSet presAssocID="{B6E5E1FD-3DFC-4251-8293-2E22294E53ED}" presName="compNode" presStyleCnt="0"/>
      <dgm:spPr/>
      <dgm:t>
        <a:bodyPr/>
        <a:lstStyle/>
        <a:p>
          <a:endParaRPr lang="en-US"/>
        </a:p>
      </dgm:t>
    </dgm:pt>
    <dgm:pt modelId="{27BDB541-91DA-4568-A61D-35AE970AAAF2}" type="pres">
      <dgm:prSet presAssocID="{B6E5E1FD-3DFC-4251-8293-2E22294E53ED}" presName="node" presStyleLbl="node1" presStyleIdx="0" presStyleCnt="3" custLinFactNeighborY="-4121">
        <dgm:presLayoutVars>
          <dgm:bulletEnabled val="1"/>
        </dgm:presLayoutVars>
      </dgm:prSet>
      <dgm:spPr>
        <a:prstGeom prst="roundRect">
          <a:avLst/>
        </a:prstGeom>
      </dgm:spPr>
      <dgm:t>
        <a:bodyPr/>
        <a:lstStyle/>
        <a:p>
          <a:endParaRPr lang="en-US"/>
        </a:p>
      </dgm:t>
    </dgm:pt>
    <dgm:pt modelId="{2ACAB9C0-FE48-4079-AD4E-B1D448F9DE63}" type="pres">
      <dgm:prSet presAssocID="{B6E5E1FD-3DFC-4251-8293-2E22294E53ED}" presName="invisiNode" presStyleLbl="node1" presStyleIdx="0" presStyleCnt="3"/>
      <dgm:spPr/>
      <dgm:t>
        <a:bodyPr/>
        <a:lstStyle/>
        <a:p>
          <a:endParaRPr lang="en-US"/>
        </a:p>
      </dgm:t>
    </dgm:pt>
    <dgm:pt modelId="{05343F84-334D-4123-A0ED-C997BECBD728}" type="pres">
      <dgm:prSet presAssocID="{B6E5E1FD-3DFC-4251-8293-2E22294E53ED}" presName="imagNode" presStyleLbl="fgImgPlace1" presStyleIdx="0" presStyleCnt="3" custScaleY="122347"/>
      <dgm:spPr>
        <a:blipFill rotWithShape="0">
          <a:blip xmlns:r="http://schemas.openxmlformats.org/officeDocument/2006/relationships" r:embed="rId1"/>
          <a:stretch>
            <a:fillRect/>
          </a:stretch>
        </a:blipFill>
      </dgm:spPr>
      <dgm:t>
        <a:bodyPr/>
        <a:lstStyle/>
        <a:p>
          <a:endParaRPr lang="en-US"/>
        </a:p>
      </dgm:t>
    </dgm:pt>
    <dgm:pt modelId="{4D31BC40-80AD-46D6-B0F8-AAE25464CE98}" type="pres">
      <dgm:prSet presAssocID="{9F406B21-86B0-4564-9063-BDF3A7B54967}" presName="sibTrans" presStyleLbl="sibTrans2D1" presStyleIdx="0" presStyleCnt="0"/>
      <dgm:spPr/>
      <dgm:t>
        <a:bodyPr/>
        <a:lstStyle/>
        <a:p>
          <a:endParaRPr lang="en-US"/>
        </a:p>
      </dgm:t>
    </dgm:pt>
    <dgm:pt modelId="{1CBB2F1C-A293-4B08-98B2-067802B8E9B3}" type="pres">
      <dgm:prSet presAssocID="{709BD459-986B-4B08-887F-55F9778EBE9C}" presName="compNode" presStyleCnt="0"/>
      <dgm:spPr/>
      <dgm:t>
        <a:bodyPr/>
        <a:lstStyle/>
        <a:p>
          <a:endParaRPr lang="en-US"/>
        </a:p>
      </dgm:t>
    </dgm:pt>
    <dgm:pt modelId="{734C3EFF-8A87-40E4-952A-AB15F9D14C9D}" type="pres">
      <dgm:prSet presAssocID="{709BD459-986B-4B08-887F-55F9778EBE9C}" presName="node" presStyleLbl="node1" presStyleIdx="1" presStyleCnt="3" custLinFactNeighborY="-4121">
        <dgm:presLayoutVars>
          <dgm:bulletEnabled val="1"/>
        </dgm:presLayoutVars>
      </dgm:prSet>
      <dgm:spPr>
        <a:prstGeom prst="roundRect">
          <a:avLst/>
        </a:prstGeom>
      </dgm:spPr>
      <dgm:t>
        <a:bodyPr/>
        <a:lstStyle/>
        <a:p>
          <a:endParaRPr lang="en-US"/>
        </a:p>
      </dgm:t>
    </dgm:pt>
    <dgm:pt modelId="{A30852B2-46DC-47EA-BBED-1BE91A2025AA}" type="pres">
      <dgm:prSet presAssocID="{709BD459-986B-4B08-887F-55F9778EBE9C}" presName="invisiNode" presStyleLbl="node1" presStyleIdx="1" presStyleCnt="3"/>
      <dgm:spPr/>
      <dgm:t>
        <a:bodyPr/>
        <a:lstStyle/>
        <a:p>
          <a:endParaRPr lang="en-US"/>
        </a:p>
      </dgm:t>
    </dgm:pt>
    <dgm:pt modelId="{06FB0CA2-9AA3-4E29-A5DA-917E6204A37F}" type="pres">
      <dgm:prSet presAssocID="{709BD459-986B-4B08-887F-55F9778EBE9C}" presName="imagNode" presStyleLbl="fgImgPlace1" presStyleIdx="1" presStyleCnt="3" custScaleY="122347"/>
      <dgm:spPr>
        <a:blipFill rotWithShape="0">
          <a:blip xmlns:r="http://schemas.openxmlformats.org/officeDocument/2006/relationships" r:embed="rId2"/>
          <a:stretch>
            <a:fillRect/>
          </a:stretch>
        </a:blipFill>
      </dgm:spPr>
      <dgm:t>
        <a:bodyPr/>
        <a:lstStyle/>
        <a:p>
          <a:endParaRPr lang="en-US"/>
        </a:p>
      </dgm:t>
    </dgm:pt>
    <dgm:pt modelId="{2C6D66A2-198B-4B7A-A6E8-11CEF7C07CBF}" type="pres">
      <dgm:prSet presAssocID="{61B3E5E4-80D0-4E29-AD74-2D28F99772D9}" presName="sibTrans" presStyleLbl="sibTrans2D1" presStyleIdx="0" presStyleCnt="0"/>
      <dgm:spPr/>
      <dgm:t>
        <a:bodyPr/>
        <a:lstStyle/>
        <a:p>
          <a:endParaRPr lang="en-US"/>
        </a:p>
      </dgm:t>
    </dgm:pt>
    <dgm:pt modelId="{BB9F98CD-2C34-4D56-AA47-BF574451AE2D}" type="pres">
      <dgm:prSet presAssocID="{F0F89560-1D82-4D26-9758-871EBF2C746C}" presName="compNode" presStyleCnt="0"/>
      <dgm:spPr/>
      <dgm:t>
        <a:bodyPr/>
        <a:lstStyle/>
        <a:p>
          <a:endParaRPr lang="en-US"/>
        </a:p>
      </dgm:t>
    </dgm:pt>
    <dgm:pt modelId="{80983911-2FE8-4896-BCF1-B46CC6DCB2FE}" type="pres">
      <dgm:prSet presAssocID="{F0F89560-1D82-4D26-9758-871EBF2C746C}" presName="node" presStyleLbl="node1" presStyleIdx="2" presStyleCnt="3" custLinFactNeighborY="-4121">
        <dgm:presLayoutVars>
          <dgm:bulletEnabled val="1"/>
        </dgm:presLayoutVars>
      </dgm:prSet>
      <dgm:spPr>
        <a:prstGeom prst="roundRect">
          <a:avLst/>
        </a:prstGeom>
      </dgm:spPr>
      <dgm:t>
        <a:bodyPr/>
        <a:lstStyle/>
        <a:p>
          <a:endParaRPr lang="en-US"/>
        </a:p>
      </dgm:t>
    </dgm:pt>
    <dgm:pt modelId="{2CA22A80-3934-41C7-8F37-48D2274C2CD5}" type="pres">
      <dgm:prSet presAssocID="{F0F89560-1D82-4D26-9758-871EBF2C746C}" presName="invisiNode" presStyleLbl="node1" presStyleIdx="2" presStyleCnt="3"/>
      <dgm:spPr/>
      <dgm:t>
        <a:bodyPr/>
        <a:lstStyle/>
        <a:p>
          <a:endParaRPr lang="en-US"/>
        </a:p>
      </dgm:t>
    </dgm:pt>
    <dgm:pt modelId="{1F896FF1-20ED-44FF-9908-0363C97CE598}" type="pres">
      <dgm:prSet presAssocID="{F0F89560-1D82-4D26-9758-871EBF2C746C}" presName="imagNode" presStyleLbl="fgImgPlace1" presStyleIdx="2" presStyleCnt="3" custScaleY="122347"/>
      <dgm:spPr>
        <a:blipFill rotWithShape="0">
          <a:blip xmlns:r="http://schemas.openxmlformats.org/officeDocument/2006/relationships" r:embed="rId3"/>
          <a:stretch>
            <a:fillRect/>
          </a:stretch>
        </a:blipFill>
      </dgm:spPr>
      <dgm:t>
        <a:bodyPr/>
        <a:lstStyle/>
        <a:p>
          <a:endParaRPr lang="en-US"/>
        </a:p>
      </dgm:t>
    </dgm:pt>
  </dgm:ptLst>
  <dgm:cxnLst>
    <dgm:cxn modelId="{8574523D-CE83-41F4-8C0C-631DD8A5F594}" type="presOf" srcId="{8AD623ED-F733-4D81-B820-BA3BD0594278}" destId="{734C3EFF-8A87-40E4-952A-AB15F9D14C9D}" srcOrd="0" destOrd="7" presId="urn:microsoft.com/office/officeart/2005/8/layout/pList2"/>
    <dgm:cxn modelId="{35F78E7A-97AD-4B16-92C0-15AC8BEA5554}" type="presOf" srcId="{1765DE26-EABD-460C-AE26-B5A414575430}" destId="{734C3EFF-8A87-40E4-952A-AB15F9D14C9D}" srcOrd="0" destOrd="2" presId="urn:microsoft.com/office/officeart/2005/8/layout/pList2"/>
    <dgm:cxn modelId="{88DA5F59-0248-4E43-A633-D146EF464203}" type="presOf" srcId="{B81C7812-9DE3-467C-A98D-34CAB170E5D7}" destId="{734C3EFF-8A87-40E4-952A-AB15F9D14C9D}" srcOrd="0" destOrd="5" presId="urn:microsoft.com/office/officeart/2005/8/layout/pList2"/>
    <dgm:cxn modelId="{00A8536E-9851-4C15-B2A2-AC5F86BD5C20}" type="presOf" srcId="{F15A796E-00A0-4467-87B4-8AFE07B80D17}" destId="{80983911-2FE8-4896-BCF1-B46CC6DCB2FE}" srcOrd="0" destOrd="1" presId="urn:microsoft.com/office/officeart/2005/8/layout/pList2"/>
    <dgm:cxn modelId="{E000D262-699F-4858-8DE7-ABCE35F9DFBA}" srcId="{709BD459-986B-4B08-887F-55F9778EBE9C}" destId="{6F73451F-3F4F-40EF-92E2-411A1B29F7FF}" srcOrd="5" destOrd="0" parTransId="{7CCA4159-24EE-4F8E-B91C-E8D18714C602}" sibTransId="{FE1371E5-4371-4310-950F-94A0F51F4CED}"/>
    <dgm:cxn modelId="{95289053-3EF0-40A4-B659-34B737529F68}" type="presOf" srcId="{D7CF5545-8F68-4DCA-8769-888B490986FB}" destId="{27BDB541-91DA-4568-A61D-35AE970AAAF2}" srcOrd="0" destOrd="7" presId="urn:microsoft.com/office/officeart/2005/8/layout/pList2"/>
    <dgm:cxn modelId="{473F770D-9577-4B71-8C71-B7A36EAC4BB6}" type="presOf" srcId="{123E8564-299F-4A32-A5F6-D545A9BCBAB0}" destId="{27BDB541-91DA-4568-A61D-35AE970AAAF2}" srcOrd="0" destOrd="4" presId="urn:microsoft.com/office/officeart/2005/8/layout/pList2"/>
    <dgm:cxn modelId="{B95FFC5E-680D-4EAA-9115-06EDE849A7BB}" srcId="{B6E5E1FD-3DFC-4251-8293-2E22294E53ED}" destId="{E9960898-2791-4495-82A3-064C91A3D1F3}" srcOrd="0" destOrd="0" parTransId="{5F7BDD8B-FFF3-4D3E-A62F-130F61173D7E}" sibTransId="{D16CF717-ECBA-4C4F-81D1-BD348402F76C}"/>
    <dgm:cxn modelId="{53BB75FB-EABA-467E-B57F-2AEE1241EAED}" srcId="{B6E5E1FD-3DFC-4251-8293-2E22294E53ED}" destId="{20E05402-F249-4CF6-AB67-210AD2C73339}" srcOrd="5" destOrd="0" parTransId="{40CC8553-EEB4-4EB3-9E17-4B920E1D4D1D}" sibTransId="{2762BC07-C6D7-4E5F-8FE1-464DA85E00C3}"/>
    <dgm:cxn modelId="{A91623FD-97F8-44A1-B66F-0E985B24B67C}" type="presOf" srcId="{50031979-F6D7-4074-80E7-F975699EEDFB}" destId="{80983911-2FE8-4896-BCF1-B46CC6DCB2FE}" srcOrd="0" destOrd="5" presId="urn:microsoft.com/office/officeart/2005/8/layout/pList2"/>
    <dgm:cxn modelId="{650A11BB-0C9F-429E-B444-B9D274E5AA2B}" srcId="{DCD0995E-8766-4127-BA9C-D12B3F44161C}" destId="{709BD459-986B-4B08-887F-55F9778EBE9C}" srcOrd="1" destOrd="0" parTransId="{6C034ADB-B047-481B-83FA-EF9950083829}" sibTransId="{61B3E5E4-80D0-4E29-AD74-2D28F99772D9}"/>
    <dgm:cxn modelId="{9D61AB38-341E-4D6F-8331-FEB81D695C35}" srcId="{F0F89560-1D82-4D26-9758-871EBF2C746C}" destId="{8BD5A286-F18F-4BAF-A105-B7672C9C6D4F}" srcOrd="5" destOrd="0" parTransId="{1D946DF0-53D0-4763-B55D-63540494A4E7}" sibTransId="{8C1E857F-3210-4B0E-9159-92603BF57B2E}"/>
    <dgm:cxn modelId="{A1CB05EA-0031-4D23-88A3-3977DB6635F3}" srcId="{709BD459-986B-4B08-887F-55F9778EBE9C}" destId="{1765DE26-EABD-460C-AE26-B5A414575430}" srcOrd="1" destOrd="0" parTransId="{BFB7E1B1-DB06-4CFD-98D5-473FC0336FC9}" sibTransId="{EC5A7491-85AD-4584-9B65-D88C33F5348C}"/>
    <dgm:cxn modelId="{D8FC3EA5-A487-4BC9-A812-82D2E88D6779}" srcId="{B6E5E1FD-3DFC-4251-8293-2E22294E53ED}" destId="{FE605134-DB08-4B48-A89D-9560C4962563}" srcOrd="7" destOrd="0" parTransId="{AF96B738-383F-47B8-BC9B-6396CCB50434}" sibTransId="{3A2D4942-9AE0-4C38-813B-F568DADAAE75}"/>
    <dgm:cxn modelId="{191360DD-A078-492A-858A-BBEC49A9793B}" type="presOf" srcId="{20E05402-F249-4CF6-AB67-210AD2C73339}" destId="{27BDB541-91DA-4568-A61D-35AE970AAAF2}" srcOrd="0" destOrd="6" presId="urn:microsoft.com/office/officeart/2005/8/layout/pList2"/>
    <dgm:cxn modelId="{92C472F8-C1B3-4D1C-98FD-8B03F10A56A4}" type="presOf" srcId="{98D2AD7F-DF4C-4341-9833-060C568D457F}" destId="{80983911-2FE8-4896-BCF1-B46CC6DCB2FE}" srcOrd="0" destOrd="7" presId="urn:microsoft.com/office/officeart/2005/8/layout/pList2"/>
    <dgm:cxn modelId="{ECC2FA79-0EF4-495F-A95D-46179E18C12D}" srcId="{F0F89560-1D82-4D26-9758-871EBF2C746C}" destId="{AC9A371D-7A69-45B8-B704-B9CC1B29044C}" srcOrd="1" destOrd="0" parTransId="{F3233B7F-DA33-4BDD-A895-8158879A0792}" sibTransId="{1FA4F946-0B43-4666-80C5-51D3906FEE47}"/>
    <dgm:cxn modelId="{9837B1C0-CEDB-4D53-8CEB-390F9DADEDD1}" type="presOf" srcId="{E9960898-2791-4495-82A3-064C91A3D1F3}" destId="{27BDB541-91DA-4568-A61D-35AE970AAAF2}" srcOrd="0" destOrd="1" presId="urn:microsoft.com/office/officeart/2005/8/layout/pList2"/>
    <dgm:cxn modelId="{873973FE-0892-4E2C-ACCC-F27B6CAA4E69}" srcId="{F0F89560-1D82-4D26-9758-871EBF2C746C}" destId="{98D2AD7F-DF4C-4341-9833-060C568D457F}" srcOrd="6" destOrd="0" parTransId="{2F97FF6E-50D2-4EA7-B34D-D7C5974CF162}" sibTransId="{CCE9E9AC-8E78-42A0-8DE2-B260BCA915AF}"/>
    <dgm:cxn modelId="{C7686381-BA99-4D03-ABBF-5506599DC4E1}" type="presOf" srcId="{29BAE9BD-4871-4787-8D9D-C819C6DB4EA2}" destId="{734C3EFF-8A87-40E4-952A-AB15F9D14C9D}" srcOrd="0" destOrd="4" presId="urn:microsoft.com/office/officeart/2005/8/layout/pList2"/>
    <dgm:cxn modelId="{4B88B89E-B692-4F1C-9D7F-5AE82E96F1D2}" srcId="{709BD459-986B-4B08-887F-55F9778EBE9C}" destId="{02B20382-9580-4E91-9050-5B999A516A98}" srcOrd="2" destOrd="0" parTransId="{52404ACE-C651-4587-B534-DF80749581E4}" sibTransId="{3B5E22F4-6CFF-4532-A252-A1F12A46B9CA}"/>
    <dgm:cxn modelId="{F67C1207-94C2-4683-9E26-FB39698C692D}" type="presOf" srcId="{F0F89560-1D82-4D26-9758-871EBF2C746C}" destId="{80983911-2FE8-4896-BCF1-B46CC6DCB2FE}" srcOrd="0" destOrd="0" presId="urn:microsoft.com/office/officeart/2005/8/layout/pList2"/>
    <dgm:cxn modelId="{6006F1A7-2684-49B4-A311-6AE9E30991C5}" type="presOf" srcId="{61B3E5E4-80D0-4E29-AD74-2D28F99772D9}" destId="{2C6D66A2-198B-4B7A-A6E8-11CEF7C07CBF}" srcOrd="0" destOrd="0" presId="urn:microsoft.com/office/officeart/2005/8/layout/pList2"/>
    <dgm:cxn modelId="{CB948334-DEA7-458E-98C1-63F7A7A836E5}" srcId="{B6E5E1FD-3DFC-4251-8293-2E22294E53ED}" destId="{D7CF5545-8F68-4DCA-8769-888B490986FB}" srcOrd="6" destOrd="0" parTransId="{EA806D16-EAC8-4004-8081-9C757DC9ECF6}" sibTransId="{D36CC664-BE3D-47A1-A094-2FD2B31140BA}"/>
    <dgm:cxn modelId="{877E8584-BDD9-40EC-9015-A07AFE79051F}" srcId="{709BD459-986B-4B08-887F-55F9778EBE9C}" destId="{8AD623ED-F733-4D81-B820-BA3BD0594278}" srcOrd="6" destOrd="0" parTransId="{B72878D7-790B-4266-B167-D180F008D834}" sibTransId="{47B91A4D-4B1D-4C9D-A822-9F85B2E5267F}"/>
    <dgm:cxn modelId="{BCD38D8A-DDF6-4494-A7EE-6E4C8A6918ED}" type="presOf" srcId="{0465397A-1875-4DE4-B2DB-48FF61D0BFB5}" destId="{80983911-2FE8-4896-BCF1-B46CC6DCB2FE}" srcOrd="0" destOrd="4" presId="urn:microsoft.com/office/officeart/2005/8/layout/pList2"/>
    <dgm:cxn modelId="{FB782804-D1D3-4DC3-A3AB-7BE905359B2D}" type="presOf" srcId="{9FC962ED-D45E-4D1A-87E3-DE97AC7F7722}" destId="{27BDB541-91DA-4568-A61D-35AE970AAAF2}" srcOrd="0" destOrd="5" presId="urn:microsoft.com/office/officeart/2005/8/layout/pList2"/>
    <dgm:cxn modelId="{B3C7583B-EF2B-46E2-A654-DA8F9E7BF448}" type="presOf" srcId="{AC9A371D-7A69-45B8-B704-B9CC1B29044C}" destId="{80983911-2FE8-4896-BCF1-B46CC6DCB2FE}" srcOrd="0" destOrd="2" presId="urn:microsoft.com/office/officeart/2005/8/layout/pList2"/>
    <dgm:cxn modelId="{63040AC1-137C-4E46-824C-CD9122005512}" srcId="{709BD459-986B-4B08-887F-55F9778EBE9C}" destId="{29BAE9BD-4871-4787-8D9D-C819C6DB4EA2}" srcOrd="3" destOrd="0" parTransId="{10CB0107-BC68-44A3-92A8-B6F3881B6F5C}" sibTransId="{3D458F4B-933A-4F19-8EFE-334B9C026ED3}"/>
    <dgm:cxn modelId="{C7AD52CD-A4C8-446D-8C04-9790F1312EFA}" type="presOf" srcId="{BDFDF0F3-780D-4969-A7A7-F7942150D79B}" destId="{27BDB541-91DA-4568-A61D-35AE970AAAF2}" srcOrd="0" destOrd="2" presId="urn:microsoft.com/office/officeart/2005/8/layout/pList2"/>
    <dgm:cxn modelId="{62F47003-D8AB-43DB-A94B-6CF7D2724813}" srcId="{B6E5E1FD-3DFC-4251-8293-2E22294E53ED}" destId="{123E8564-299F-4A32-A5F6-D545A9BCBAB0}" srcOrd="3" destOrd="0" parTransId="{B6B53CA8-5FB3-4562-8AE3-766B9099FECA}" sibTransId="{FED7C1DB-E68D-41C5-91B6-95050F0782C3}"/>
    <dgm:cxn modelId="{72EDF596-092D-4192-A382-EE36FEF54EF0}" type="presOf" srcId="{B6E5E1FD-3DFC-4251-8293-2E22294E53ED}" destId="{27BDB541-91DA-4568-A61D-35AE970AAAF2}" srcOrd="0" destOrd="0" presId="urn:microsoft.com/office/officeart/2005/8/layout/pList2"/>
    <dgm:cxn modelId="{2981F0D4-A33C-49E0-B1D6-B7EB56F91676}" type="presOf" srcId="{02B20382-9580-4E91-9050-5B999A516A98}" destId="{734C3EFF-8A87-40E4-952A-AB15F9D14C9D}" srcOrd="0" destOrd="3" presId="urn:microsoft.com/office/officeart/2005/8/layout/pList2"/>
    <dgm:cxn modelId="{8C913293-2826-4358-835C-FEF75D71760D}" srcId="{F0F89560-1D82-4D26-9758-871EBF2C746C}" destId="{0465397A-1875-4DE4-B2DB-48FF61D0BFB5}" srcOrd="3" destOrd="0" parTransId="{739D5B00-7A80-4C60-9F9F-46B5F700608C}" sibTransId="{E24405E8-B844-4673-8826-325C77EB802C}"/>
    <dgm:cxn modelId="{7319F058-20CA-43F1-ADF1-4F276B164827}" srcId="{F0F89560-1D82-4D26-9758-871EBF2C746C}" destId="{94D95230-1C68-4515-8470-3016F262D347}" srcOrd="7" destOrd="0" parTransId="{159C6EBF-C6F4-47AB-99F4-476674C2F0D2}" sibTransId="{BDC6E16B-931E-47AA-97B8-14C8A2F1F367}"/>
    <dgm:cxn modelId="{4EEAB44A-361F-4049-9B9E-4BE62C6282C6}" srcId="{B6E5E1FD-3DFC-4251-8293-2E22294E53ED}" destId="{EB684E83-D1B7-4059-AEF7-DB622BFD03D6}" srcOrd="8" destOrd="0" parTransId="{6338B2CA-BCFA-40A6-9D9E-27485738CA48}" sibTransId="{11BE72C9-FB73-4881-BAFC-C367B678C202}"/>
    <dgm:cxn modelId="{5B681DD1-D486-4A54-90FE-C67818A3B456}" srcId="{F0F89560-1D82-4D26-9758-871EBF2C746C}" destId="{5E059D2D-9353-4D61-851C-79E8E394865C}" srcOrd="2" destOrd="0" parTransId="{AC9C091B-B9AB-44DD-B284-36E954D31C46}" sibTransId="{68B93C69-8BC3-45C0-9343-68779744A151}"/>
    <dgm:cxn modelId="{D8322FB1-FBD3-4FB5-A9DC-EE47183171D5}" srcId="{709BD459-986B-4B08-887F-55F9778EBE9C}" destId="{B81C7812-9DE3-467C-A98D-34CAB170E5D7}" srcOrd="4" destOrd="0" parTransId="{162240A6-2CCE-4491-9161-EF9200D964A8}" sibTransId="{291AD878-F01D-4D85-BC00-07C977878D22}"/>
    <dgm:cxn modelId="{DF22F00E-107E-486B-A127-3EE6DA6E14E0}" type="presOf" srcId="{DCD0995E-8766-4127-BA9C-D12B3F44161C}" destId="{2A01B83C-CB54-42D5-8A7E-1AAA3B886F4A}" srcOrd="0" destOrd="0" presId="urn:microsoft.com/office/officeart/2005/8/layout/pList2"/>
    <dgm:cxn modelId="{D827AB86-22C1-49C1-A05F-5280E386ED89}" type="presOf" srcId="{94D95230-1C68-4515-8470-3016F262D347}" destId="{80983911-2FE8-4896-BCF1-B46CC6DCB2FE}" srcOrd="0" destOrd="8" presId="urn:microsoft.com/office/officeart/2005/8/layout/pList2"/>
    <dgm:cxn modelId="{72D03AC8-5061-4C05-8AE9-656187E802F0}" srcId="{DCD0995E-8766-4127-BA9C-D12B3F44161C}" destId="{F0F89560-1D82-4D26-9758-871EBF2C746C}" srcOrd="2" destOrd="0" parTransId="{7B0416CD-E82F-4D97-A02A-3FE65F2440C8}" sibTransId="{531335B6-C8C3-4F63-8013-68D4BB236406}"/>
    <dgm:cxn modelId="{1EC5972D-4AC8-49A3-B7EE-95853785463D}" srcId="{B6E5E1FD-3DFC-4251-8293-2E22294E53ED}" destId="{BDFDF0F3-780D-4969-A7A7-F7942150D79B}" srcOrd="1" destOrd="0" parTransId="{5301BA10-E694-4284-A366-3E074D043361}" sibTransId="{8E3CA89A-D3BA-4EC7-BA95-3102532933D5}"/>
    <dgm:cxn modelId="{8E20D037-97E9-4EDA-9A7F-CA4958FEA69D}" srcId="{709BD459-986B-4B08-887F-55F9778EBE9C}" destId="{69B1F23C-BAD2-4958-A305-CC43F240E4AF}" srcOrd="0" destOrd="0" parTransId="{910FE14D-AAD0-448A-A519-A7AF0CA8A8DF}" sibTransId="{712EDE79-2F9F-4FD8-A8C1-A36545D04A3E}"/>
    <dgm:cxn modelId="{A5454C72-BFDB-469D-8B43-481A95DF8E54}" type="presOf" srcId="{FE605134-DB08-4B48-A89D-9560C4962563}" destId="{27BDB541-91DA-4568-A61D-35AE970AAAF2}" srcOrd="0" destOrd="8" presId="urn:microsoft.com/office/officeart/2005/8/layout/pList2"/>
    <dgm:cxn modelId="{55F8C0BF-4DE2-4152-BD05-93802DC4980C}" srcId="{DCD0995E-8766-4127-BA9C-D12B3F44161C}" destId="{B6E5E1FD-3DFC-4251-8293-2E22294E53ED}" srcOrd="0" destOrd="0" parTransId="{EA41EB29-92BB-46C6-82E1-A30FCC76E3A4}" sibTransId="{9F406B21-86B0-4564-9063-BDF3A7B54967}"/>
    <dgm:cxn modelId="{63D9C7E3-B0AF-478C-A409-67A1F50A1401}" srcId="{F0F89560-1D82-4D26-9758-871EBF2C746C}" destId="{F15A796E-00A0-4467-87B4-8AFE07B80D17}" srcOrd="0" destOrd="0" parTransId="{DC9BC860-8711-4E3E-AD38-4FBD491A5D7C}" sibTransId="{C454A4D9-F1A6-4FF2-A4EB-DB270BC76E0C}"/>
    <dgm:cxn modelId="{C3C288FB-C21D-4C2E-9F1A-AE11C7E12A9C}" type="presOf" srcId="{69B1F23C-BAD2-4958-A305-CC43F240E4AF}" destId="{734C3EFF-8A87-40E4-952A-AB15F9D14C9D}" srcOrd="0" destOrd="1" presId="urn:microsoft.com/office/officeart/2005/8/layout/pList2"/>
    <dgm:cxn modelId="{2BF9371F-84A8-47E3-B2EC-E52E51862DE6}" type="presOf" srcId="{9ADD259B-BA0C-4AEE-A0DC-469DC8E9F50E}" destId="{27BDB541-91DA-4568-A61D-35AE970AAAF2}" srcOrd="0" destOrd="3" presId="urn:microsoft.com/office/officeart/2005/8/layout/pList2"/>
    <dgm:cxn modelId="{CB889F0A-C351-44A2-A648-BE0AFCD3F82A}" type="presOf" srcId="{9F406B21-86B0-4564-9063-BDF3A7B54967}" destId="{4D31BC40-80AD-46D6-B0F8-AAE25464CE98}" srcOrd="0" destOrd="0" presId="urn:microsoft.com/office/officeart/2005/8/layout/pList2"/>
    <dgm:cxn modelId="{5183FA25-D7C0-433E-A5FD-C07D2A6F47D8}" srcId="{F0F89560-1D82-4D26-9758-871EBF2C746C}" destId="{50031979-F6D7-4074-80E7-F975699EEDFB}" srcOrd="4" destOrd="0" parTransId="{C87E7BA7-4FEE-4FF4-9994-C694452F57CA}" sibTransId="{F10442C9-2134-45E5-AB31-BEF9D6B3381A}"/>
    <dgm:cxn modelId="{CC39192C-4BE3-4764-86DF-05B315FA572C}" type="presOf" srcId="{EB684E83-D1B7-4059-AEF7-DB622BFD03D6}" destId="{27BDB541-91DA-4568-A61D-35AE970AAAF2}" srcOrd="0" destOrd="9" presId="urn:microsoft.com/office/officeart/2005/8/layout/pList2"/>
    <dgm:cxn modelId="{10F11B9C-D375-4779-B6A5-012E192CA491}" type="presOf" srcId="{8BD5A286-F18F-4BAF-A105-B7672C9C6D4F}" destId="{80983911-2FE8-4896-BCF1-B46CC6DCB2FE}" srcOrd="0" destOrd="6" presId="urn:microsoft.com/office/officeart/2005/8/layout/pList2"/>
    <dgm:cxn modelId="{189B0181-6155-4811-84AD-9EDA297AAB66}" type="presOf" srcId="{5E059D2D-9353-4D61-851C-79E8E394865C}" destId="{80983911-2FE8-4896-BCF1-B46CC6DCB2FE}" srcOrd="0" destOrd="3" presId="urn:microsoft.com/office/officeart/2005/8/layout/pList2"/>
    <dgm:cxn modelId="{A25B0306-4AB5-40D3-9141-844C779B262D}" type="presOf" srcId="{6F73451F-3F4F-40EF-92E2-411A1B29F7FF}" destId="{734C3EFF-8A87-40E4-952A-AB15F9D14C9D}" srcOrd="0" destOrd="6" presId="urn:microsoft.com/office/officeart/2005/8/layout/pList2"/>
    <dgm:cxn modelId="{623593D9-E235-4171-B099-B2AD9B221471}" type="presOf" srcId="{709BD459-986B-4B08-887F-55F9778EBE9C}" destId="{734C3EFF-8A87-40E4-952A-AB15F9D14C9D}" srcOrd="0" destOrd="0" presId="urn:microsoft.com/office/officeart/2005/8/layout/pList2"/>
    <dgm:cxn modelId="{C5AB2B07-1CD3-4955-826F-641233C41305}" srcId="{B6E5E1FD-3DFC-4251-8293-2E22294E53ED}" destId="{9FC962ED-D45E-4D1A-87E3-DE97AC7F7722}" srcOrd="4" destOrd="0" parTransId="{1C9C8AF0-777F-4D16-94BB-0529C02620B8}" sibTransId="{6837E465-3D27-47FA-8665-E309E65ECBCE}"/>
    <dgm:cxn modelId="{5B149F70-5B44-4A3C-B565-7BD3816925AB}" srcId="{B6E5E1FD-3DFC-4251-8293-2E22294E53ED}" destId="{9ADD259B-BA0C-4AEE-A0DC-469DC8E9F50E}" srcOrd="2" destOrd="0" parTransId="{0280CC18-BD28-4240-9C31-DEEB428792EA}" sibTransId="{9BA861A8-9A09-4FB9-9741-54A7AFDB3351}"/>
    <dgm:cxn modelId="{488428E0-91C6-42C0-8E7D-75B8BA787773}" type="presParOf" srcId="{2A01B83C-CB54-42D5-8A7E-1AAA3B886F4A}" destId="{A9899EDD-954C-4411-94B0-2128C41E8461}" srcOrd="0" destOrd="0" presId="urn:microsoft.com/office/officeart/2005/8/layout/pList2"/>
    <dgm:cxn modelId="{130F636B-4CED-44B2-930E-E5FDCCC63336}" type="presParOf" srcId="{2A01B83C-CB54-42D5-8A7E-1AAA3B886F4A}" destId="{36F686F5-5818-4B63-B9D3-62918D2ED5B7}" srcOrd="1" destOrd="0" presId="urn:microsoft.com/office/officeart/2005/8/layout/pList2"/>
    <dgm:cxn modelId="{8158B1DD-03ED-46D7-90F6-F7DFAA5A4913}" type="presParOf" srcId="{36F686F5-5818-4B63-B9D3-62918D2ED5B7}" destId="{53899550-0109-4D51-AEC3-4CBC5CDC01EE}" srcOrd="0" destOrd="0" presId="urn:microsoft.com/office/officeart/2005/8/layout/pList2"/>
    <dgm:cxn modelId="{2DFBCF46-7C22-4AB2-80EC-F0D03E53A97C}" type="presParOf" srcId="{53899550-0109-4D51-AEC3-4CBC5CDC01EE}" destId="{27BDB541-91DA-4568-A61D-35AE970AAAF2}" srcOrd="0" destOrd="0" presId="urn:microsoft.com/office/officeart/2005/8/layout/pList2"/>
    <dgm:cxn modelId="{53C223A2-BB8D-4D41-BB83-F319D927FE46}" type="presParOf" srcId="{53899550-0109-4D51-AEC3-4CBC5CDC01EE}" destId="{2ACAB9C0-FE48-4079-AD4E-B1D448F9DE63}" srcOrd="1" destOrd="0" presId="urn:microsoft.com/office/officeart/2005/8/layout/pList2"/>
    <dgm:cxn modelId="{F8641C52-4639-4C75-85C8-0373781EF47B}" type="presParOf" srcId="{53899550-0109-4D51-AEC3-4CBC5CDC01EE}" destId="{05343F84-334D-4123-A0ED-C997BECBD728}" srcOrd="2" destOrd="0" presId="urn:microsoft.com/office/officeart/2005/8/layout/pList2"/>
    <dgm:cxn modelId="{93EB394B-38DD-4501-B699-DF909F47BA74}" type="presParOf" srcId="{36F686F5-5818-4B63-B9D3-62918D2ED5B7}" destId="{4D31BC40-80AD-46D6-B0F8-AAE25464CE98}" srcOrd="1" destOrd="0" presId="urn:microsoft.com/office/officeart/2005/8/layout/pList2"/>
    <dgm:cxn modelId="{5D2FFD78-6659-40D0-ACA8-9909D1C1A07E}" type="presParOf" srcId="{36F686F5-5818-4B63-B9D3-62918D2ED5B7}" destId="{1CBB2F1C-A293-4B08-98B2-067802B8E9B3}" srcOrd="2" destOrd="0" presId="urn:microsoft.com/office/officeart/2005/8/layout/pList2"/>
    <dgm:cxn modelId="{E58FBFCF-4D2E-4208-834A-23FCD3CA9C1A}" type="presParOf" srcId="{1CBB2F1C-A293-4B08-98B2-067802B8E9B3}" destId="{734C3EFF-8A87-40E4-952A-AB15F9D14C9D}" srcOrd="0" destOrd="0" presId="urn:microsoft.com/office/officeart/2005/8/layout/pList2"/>
    <dgm:cxn modelId="{6F0A4748-7FF9-4EC5-9B1B-B3FAF1965E27}" type="presParOf" srcId="{1CBB2F1C-A293-4B08-98B2-067802B8E9B3}" destId="{A30852B2-46DC-47EA-BBED-1BE91A2025AA}" srcOrd="1" destOrd="0" presId="urn:microsoft.com/office/officeart/2005/8/layout/pList2"/>
    <dgm:cxn modelId="{EDDF7DA4-F3B0-4DC4-B924-F8E0F8FB6FEC}" type="presParOf" srcId="{1CBB2F1C-A293-4B08-98B2-067802B8E9B3}" destId="{06FB0CA2-9AA3-4E29-A5DA-917E6204A37F}" srcOrd="2" destOrd="0" presId="urn:microsoft.com/office/officeart/2005/8/layout/pList2"/>
    <dgm:cxn modelId="{F52DC79E-907C-453A-A1FE-EF5DF3AB20D6}" type="presParOf" srcId="{36F686F5-5818-4B63-B9D3-62918D2ED5B7}" destId="{2C6D66A2-198B-4B7A-A6E8-11CEF7C07CBF}" srcOrd="3" destOrd="0" presId="urn:microsoft.com/office/officeart/2005/8/layout/pList2"/>
    <dgm:cxn modelId="{15A803BF-9536-4F0A-9158-498E7A436C64}" type="presParOf" srcId="{36F686F5-5818-4B63-B9D3-62918D2ED5B7}" destId="{BB9F98CD-2C34-4D56-AA47-BF574451AE2D}" srcOrd="4" destOrd="0" presId="urn:microsoft.com/office/officeart/2005/8/layout/pList2"/>
    <dgm:cxn modelId="{BE0AEB5F-0066-4A46-A991-3DE3BAD5A76B}" type="presParOf" srcId="{BB9F98CD-2C34-4D56-AA47-BF574451AE2D}" destId="{80983911-2FE8-4896-BCF1-B46CC6DCB2FE}" srcOrd="0" destOrd="0" presId="urn:microsoft.com/office/officeart/2005/8/layout/pList2"/>
    <dgm:cxn modelId="{E8CFE368-893E-4AF2-AC3F-FBCE5E736A42}" type="presParOf" srcId="{BB9F98CD-2C34-4D56-AA47-BF574451AE2D}" destId="{2CA22A80-3934-41C7-8F37-48D2274C2CD5}" srcOrd="1" destOrd="0" presId="urn:microsoft.com/office/officeart/2005/8/layout/pList2"/>
    <dgm:cxn modelId="{DC8FAEF3-0206-4BEF-AFDA-566E4D794189}" type="presParOf" srcId="{BB9F98CD-2C34-4D56-AA47-BF574451AE2D}" destId="{1F896FF1-20ED-44FF-9908-0363C97CE598}" srcOrd="2" destOrd="0" presId="urn:microsoft.com/office/officeart/2005/8/layout/p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F105689-1836-4EB6-9F82-75B5B658ECA6}"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2767CFB5-9A1C-417F-886B-C71DA6B0181E}">
      <dgm:prSet phldrT="[Text]" custT="1"/>
      <dgm:spPr>
        <a:blipFill rotWithShape="0">
          <a:blip xmlns:r="http://schemas.openxmlformats.org/officeDocument/2006/relationships" r:embed="rId1"/>
          <a:stretch>
            <a:fillRect/>
          </a:stretch>
        </a:blipFill>
      </dgm:spPr>
      <dgm:t>
        <a:bodyPr anchor="t" anchorCtr="0"/>
        <a:lstStyle/>
        <a:p>
          <a:pPr algn="l"/>
          <a:r>
            <a:rPr lang="en-US" sz="1050" dirty="0" smtClean="0">
              <a:solidFill>
                <a:schemeClr val="tx1"/>
              </a:solidFill>
              <a:effectLst>
                <a:outerShdw blurRad="38100" dist="38100" dir="2700000" algn="tl">
                  <a:srgbClr val="000000">
                    <a:alpha val="43137"/>
                  </a:srgbClr>
                </a:outerShdw>
              </a:effectLst>
            </a:rPr>
            <a:t>.</a:t>
          </a:r>
          <a:endParaRPr lang="en-US" sz="1050" dirty="0">
            <a:solidFill>
              <a:schemeClr val="tx1"/>
            </a:solidFill>
            <a:effectLst>
              <a:outerShdw blurRad="38100" dist="38100" dir="2700000" algn="tl">
                <a:srgbClr val="000000">
                  <a:alpha val="43137"/>
                </a:srgbClr>
              </a:outerShdw>
            </a:effectLst>
          </a:endParaRPr>
        </a:p>
      </dgm:t>
    </dgm:pt>
    <dgm:pt modelId="{F616A0EA-21AE-42AF-AB18-9A7D9E550F46}" type="sibTrans" cxnId="{D730609A-C20A-4C05-B46A-F5D10D3B268E}">
      <dgm:prSet/>
      <dgm:spPr/>
      <dgm:t>
        <a:bodyPr/>
        <a:lstStyle/>
        <a:p>
          <a:endParaRPr lang="en-US"/>
        </a:p>
      </dgm:t>
    </dgm:pt>
    <dgm:pt modelId="{BF473CA7-DAC9-4992-AA19-B84DA5E6CA76}" type="parTrans" cxnId="{D730609A-C20A-4C05-B46A-F5D10D3B268E}">
      <dgm:prSet/>
      <dgm:spPr/>
      <dgm:t>
        <a:bodyPr/>
        <a:lstStyle/>
        <a:p>
          <a:endParaRPr lang="en-US"/>
        </a:p>
      </dgm:t>
    </dgm:pt>
    <dgm:pt modelId="{1CE3422B-19BE-4F5E-BEB2-70EC5008212A}">
      <dgm:prSet phldrT="[Text]" custT="1"/>
      <dgm:spPr>
        <a:blipFill rotWithShape="0">
          <a:blip xmlns:r="http://schemas.openxmlformats.org/officeDocument/2006/relationships" r:embed="rId2"/>
          <a:stretch>
            <a:fillRect/>
          </a:stretch>
        </a:blipFill>
      </dgm:spPr>
      <dgm:t>
        <a:bodyPr anchor="b" anchorCtr="0"/>
        <a:lstStyle/>
        <a:p>
          <a:pPr algn="l"/>
          <a:r>
            <a:rPr lang="en-US" sz="2800" dirty="0" smtClean="0">
              <a:effectLst>
                <a:outerShdw blurRad="38100" dist="38100" dir="2700000" algn="tl">
                  <a:srgbClr val="000000">
                    <a:alpha val="43137"/>
                  </a:srgbClr>
                </a:outerShdw>
              </a:effectLst>
            </a:rPr>
            <a:t>Anywhere Office</a:t>
          </a:r>
          <a:endParaRPr lang="en-US" sz="2800" dirty="0">
            <a:effectLst>
              <a:outerShdw blurRad="38100" dist="38100" dir="2700000" algn="tl">
                <a:srgbClr val="000000">
                  <a:alpha val="43137"/>
                </a:srgbClr>
              </a:outerShdw>
            </a:effectLst>
          </a:endParaRPr>
        </a:p>
      </dgm:t>
    </dgm:pt>
    <dgm:pt modelId="{77CB30C0-9B84-4EA4-8CC0-0E25868B188A}" type="sibTrans" cxnId="{73FC6E37-D33B-4386-A349-C6751697DAB1}">
      <dgm:prSet/>
      <dgm:spPr/>
      <dgm:t>
        <a:bodyPr/>
        <a:lstStyle/>
        <a:p>
          <a:endParaRPr lang="en-US"/>
        </a:p>
      </dgm:t>
    </dgm:pt>
    <dgm:pt modelId="{FC165C0D-8FE2-4B23-8EEE-1374EC9AC456}" type="parTrans" cxnId="{73FC6E37-D33B-4386-A349-C6751697DAB1}">
      <dgm:prSet/>
      <dgm:spPr/>
      <dgm:t>
        <a:bodyPr/>
        <a:lstStyle/>
        <a:p>
          <a:endParaRPr lang="en-US"/>
        </a:p>
      </dgm:t>
    </dgm:pt>
    <dgm:pt modelId="{5E91FADC-F171-4135-B4A0-EA3F5204F296}">
      <dgm:prSet phldrT="[Text]" custT="1"/>
      <dgm:spPr>
        <a:blipFill rotWithShape="0">
          <a:blip xmlns:r="http://schemas.openxmlformats.org/officeDocument/2006/relationships" r:embed="rId2"/>
          <a:stretch>
            <a:fillRect/>
          </a:stretch>
        </a:blipFill>
        <a:ln>
          <a:noFill/>
        </a:ln>
      </dgm:spPr>
      <dgm:t>
        <a:bodyPr anchor="b" anchorCtr="0"/>
        <a:lstStyle/>
        <a:p>
          <a:pPr algn="l"/>
          <a:endParaRPr lang="en-US" sz="2800" dirty="0">
            <a:effectLst>
              <a:outerShdw blurRad="38100" dist="38100" dir="2700000" algn="tl">
                <a:srgbClr val="000000">
                  <a:alpha val="43137"/>
                </a:srgbClr>
              </a:outerShdw>
            </a:effectLst>
          </a:endParaRPr>
        </a:p>
      </dgm:t>
    </dgm:pt>
    <dgm:pt modelId="{072F4B76-BD8B-4BCB-AB1E-689E1FDF08F4}" type="parTrans" cxnId="{AF92F0E5-E1C1-4D0A-A942-E57801E634EC}">
      <dgm:prSet/>
      <dgm:spPr/>
      <dgm:t>
        <a:bodyPr/>
        <a:lstStyle/>
        <a:p>
          <a:endParaRPr lang="en-US"/>
        </a:p>
      </dgm:t>
    </dgm:pt>
    <dgm:pt modelId="{60A56875-DA8F-4DC8-B0C6-29A1ECFE9E82}" type="sibTrans" cxnId="{AF92F0E5-E1C1-4D0A-A942-E57801E634EC}">
      <dgm:prSet/>
      <dgm:spPr/>
      <dgm:t>
        <a:bodyPr/>
        <a:lstStyle/>
        <a:p>
          <a:endParaRPr lang="en-US"/>
        </a:p>
      </dgm:t>
    </dgm:pt>
    <dgm:pt modelId="{DAFDAFA6-606A-463B-AC3F-E92F2AA5FA92}">
      <dgm:prSet phldrT="[Text]" custT="1"/>
      <dgm:spPr>
        <a:blipFill rotWithShape="0">
          <a:blip xmlns:r="http://schemas.openxmlformats.org/officeDocument/2006/relationships" r:embed="rId3"/>
          <a:stretch>
            <a:fillRect/>
          </a:stretch>
        </a:blipFill>
      </dgm:spPr>
      <dgm:t>
        <a:bodyPr anchor="b" anchorCtr="0"/>
        <a:lstStyle/>
        <a:p>
          <a:pPr algn="l"/>
          <a:r>
            <a:rPr lang="en-US" sz="2800" dirty="0" smtClean="0">
              <a:effectLst>
                <a:outerShdw blurRad="38100" dist="38100" dir="2700000" algn="tl">
                  <a:srgbClr val="000000">
                    <a:alpha val="43137"/>
                  </a:srgbClr>
                </a:outerShdw>
              </a:effectLst>
            </a:rPr>
            <a:t>Neighborhood Dining</a:t>
          </a:r>
          <a:endParaRPr lang="en-US" sz="2800" dirty="0">
            <a:effectLst>
              <a:outerShdw blurRad="38100" dist="38100" dir="2700000" algn="tl">
                <a:srgbClr val="000000">
                  <a:alpha val="43137"/>
                </a:srgbClr>
              </a:outerShdw>
            </a:effectLst>
          </a:endParaRPr>
        </a:p>
      </dgm:t>
    </dgm:pt>
    <dgm:pt modelId="{E658D21C-4A81-49C8-B618-FFF621CEFF64}" type="sibTrans" cxnId="{127F836D-00F7-49F1-B2BA-81B95834C143}">
      <dgm:prSet/>
      <dgm:spPr/>
      <dgm:t>
        <a:bodyPr/>
        <a:lstStyle/>
        <a:p>
          <a:endParaRPr lang="en-US"/>
        </a:p>
      </dgm:t>
    </dgm:pt>
    <dgm:pt modelId="{3FF72426-6DA5-4EB8-9A97-329A7DB7B8BA}" type="parTrans" cxnId="{127F836D-00F7-49F1-B2BA-81B95834C143}">
      <dgm:prSet/>
      <dgm:spPr/>
      <dgm:t>
        <a:bodyPr/>
        <a:lstStyle/>
        <a:p>
          <a:endParaRPr lang="en-US"/>
        </a:p>
      </dgm:t>
    </dgm:pt>
    <dgm:pt modelId="{80524D77-C2EF-4D6A-8A9F-8F964CF4BBA1}" type="pres">
      <dgm:prSet presAssocID="{0F105689-1836-4EB6-9F82-75B5B658ECA6}" presName="matrix" presStyleCnt="0">
        <dgm:presLayoutVars>
          <dgm:chMax val="1"/>
          <dgm:dir/>
          <dgm:resizeHandles val="exact"/>
        </dgm:presLayoutVars>
      </dgm:prSet>
      <dgm:spPr/>
      <dgm:t>
        <a:bodyPr/>
        <a:lstStyle/>
        <a:p>
          <a:endParaRPr lang="en-US"/>
        </a:p>
      </dgm:t>
    </dgm:pt>
    <dgm:pt modelId="{B2D45009-F41D-4CBE-A104-B777E658B5D4}" type="pres">
      <dgm:prSet presAssocID="{0F105689-1836-4EB6-9F82-75B5B658ECA6}" presName="axisShape" presStyleLbl="bgShp" presStyleIdx="0" presStyleCnt="1"/>
      <dgm:spPr>
        <a:noFill/>
      </dgm:spPr>
    </dgm:pt>
    <dgm:pt modelId="{3CF41D6E-0194-4DEB-AC96-1AE9946936D5}" type="pres">
      <dgm:prSet presAssocID="{0F105689-1836-4EB6-9F82-75B5B658ECA6}" presName="rect1" presStyleLbl="node1" presStyleIdx="0" presStyleCnt="4" custScaleX="222010" custScaleY="111365" custLinFactNeighborX="-52255" custLinFactNeighborY="-3718">
        <dgm:presLayoutVars>
          <dgm:chMax val="0"/>
          <dgm:chPref val="0"/>
          <dgm:bulletEnabled val="1"/>
        </dgm:presLayoutVars>
      </dgm:prSet>
      <dgm:spPr>
        <a:blipFill rotWithShape="0">
          <a:blip xmlns:r="http://schemas.openxmlformats.org/officeDocument/2006/relationships" r:embed="rId4"/>
          <a:stretch>
            <a:fillRect/>
          </a:stretch>
        </a:blipFill>
      </dgm:spPr>
      <dgm:t>
        <a:bodyPr/>
        <a:lstStyle/>
        <a:p>
          <a:endParaRPr lang="en-US"/>
        </a:p>
      </dgm:t>
    </dgm:pt>
    <dgm:pt modelId="{6DBF6072-2E2C-49E6-AF89-943D46050614}" type="pres">
      <dgm:prSet presAssocID="{0F105689-1836-4EB6-9F82-75B5B658ECA6}" presName="rect2" presStyleLbl="node1" presStyleIdx="1" presStyleCnt="4" custScaleX="222010" custScaleY="111365" custLinFactNeighborX="66572" custLinFactNeighborY="-4709">
        <dgm:presLayoutVars>
          <dgm:chMax val="0"/>
          <dgm:chPref val="0"/>
          <dgm:bulletEnabled val="1"/>
        </dgm:presLayoutVars>
      </dgm:prSet>
      <dgm:spPr/>
      <dgm:t>
        <a:bodyPr/>
        <a:lstStyle/>
        <a:p>
          <a:endParaRPr lang="en-US"/>
        </a:p>
      </dgm:t>
    </dgm:pt>
    <dgm:pt modelId="{62007BC3-422D-462D-9F40-C075F993F120}" type="pres">
      <dgm:prSet presAssocID="{0F105689-1836-4EB6-9F82-75B5B658ECA6}" presName="rect3" presStyleLbl="node1" presStyleIdx="2" presStyleCnt="4" custScaleX="222010" custScaleY="111365" custLinFactNeighborX="-52255" custLinFactNeighborY="-3718">
        <dgm:presLayoutVars>
          <dgm:chMax val="0"/>
          <dgm:chPref val="0"/>
          <dgm:bulletEnabled val="1"/>
        </dgm:presLayoutVars>
      </dgm:prSet>
      <dgm:spPr/>
      <dgm:t>
        <a:bodyPr/>
        <a:lstStyle/>
        <a:p>
          <a:endParaRPr lang="en-US"/>
        </a:p>
      </dgm:t>
    </dgm:pt>
    <dgm:pt modelId="{9FC22F51-FABF-4934-8349-91FDF2D20FC7}" type="pres">
      <dgm:prSet presAssocID="{0F105689-1836-4EB6-9F82-75B5B658ECA6}" presName="rect4" presStyleLbl="node1" presStyleIdx="3" presStyleCnt="4" custScaleX="222010" custScaleY="111365" custLinFactNeighborX="60714" custLinFactNeighborY="-3718">
        <dgm:presLayoutVars>
          <dgm:chMax val="0"/>
          <dgm:chPref val="0"/>
          <dgm:bulletEnabled val="1"/>
        </dgm:presLayoutVars>
      </dgm:prSet>
      <dgm:spPr>
        <a:noFill/>
      </dgm:spPr>
      <dgm:t>
        <a:bodyPr/>
        <a:lstStyle/>
        <a:p>
          <a:endParaRPr lang="en-US"/>
        </a:p>
      </dgm:t>
    </dgm:pt>
  </dgm:ptLst>
  <dgm:cxnLst>
    <dgm:cxn modelId="{C7D98FCB-7F38-4C4C-B7FA-B441F4063FD9}" type="presOf" srcId="{DAFDAFA6-606A-463B-AC3F-E92F2AA5FA92}" destId="{3CF41D6E-0194-4DEB-AC96-1AE9946936D5}" srcOrd="0" destOrd="0" presId="urn:microsoft.com/office/officeart/2005/8/layout/matrix2"/>
    <dgm:cxn modelId="{7D71FA4F-363B-401D-B57D-64037D730899}" type="presOf" srcId="{2767CFB5-9A1C-417F-886B-C71DA6B0181E}" destId="{6DBF6072-2E2C-49E6-AF89-943D46050614}" srcOrd="0" destOrd="0" presId="urn:microsoft.com/office/officeart/2005/8/layout/matrix2"/>
    <dgm:cxn modelId="{C860DF81-E213-40D0-83FC-24377CDD9293}" type="presOf" srcId="{0F105689-1836-4EB6-9F82-75B5B658ECA6}" destId="{80524D77-C2EF-4D6A-8A9F-8F964CF4BBA1}" srcOrd="0" destOrd="0" presId="urn:microsoft.com/office/officeart/2005/8/layout/matrix2"/>
    <dgm:cxn modelId="{09DAB9D4-35C6-48AB-8AC6-16FCCCF4179E}" type="presOf" srcId="{1CE3422B-19BE-4F5E-BEB2-70EC5008212A}" destId="{62007BC3-422D-462D-9F40-C075F993F120}" srcOrd="0" destOrd="0" presId="urn:microsoft.com/office/officeart/2005/8/layout/matrix2"/>
    <dgm:cxn modelId="{73FC6E37-D33B-4386-A349-C6751697DAB1}" srcId="{0F105689-1836-4EB6-9F82-75B5B658ECA6}" destId="{1CE3422B-19BE-4F5E-BEB2-70EC5008212A}" srcOrd="2" destOrd="0" parTransId="{FC165C0D-8FE2-4B23-8EEE-1374EC9AC456}" sibTransId="{77CB30C0-9B84-4EA4-8CC0-0E25868B188A}"/>
    <dgm:cxn modelId="{D730609A-C20A-4C05-B46A-F5D10D3B268E}" srcId="{0F105689-1836-4EB6-9F82-75B5B658ECA6}" destId="{2767CFB5-9A1C-417F-886B-C71DA6B0181E}" srcOrd="1" destOrd="0" parTransId="{BF473CA7-DAC9-4992-AA19-B84DA5E6CA76}" sibTransId="{F616A0EA-21AE-42AF-AB18-9A7D9E550F46}"/>
    <dgm:cxn modelId="{127F836D-00F7-49F1-B2BA-81B95834C143}" srcId="{0F105689-1836-4EB6-9F82-75B5B658ECA6}" destId="{DAFDAFA6-606A-463B-AC3F-E92F2AA5FA92}" srcOrd="0" destOrd="0" parTransId="{3FF72426-6DA5-4EB8-9A97-329A7DB7B8BA}" sibTransId="{E658D21C-4A81-49C8-B618-FFF621CEFF64}"/>
    <dgm:cxn modelId="{DDA6D95C-2492-4C8F-BBE4-B7D92B2D7971}" type="presOf" srcId="{5E91FADC-F171-4135-B4A0-EA3F5204F296}" destId="{9FC22F51-FABF-4934-8349-91FDF2D20FC7}" srcOrd="0" destOrd="0" presId="urn:microsoft.com/office/officeart/2005/8/layout/matrix2"/>
    <dgm:cxn modelId="{AF92F0E5-E1C1-4D0A-A942-E57801E634EC}" srcId="{0F105689-1836-4EB6-9F82-75B5B658ECA6}" destId="{5E91FADC-F171-4135-B4A0-EA3F5204F296}" srcOrd="3" destOrd="0" parTransId="{072F4B76-BD8B-4BCB-AB1E-689E1FDF08F4}" sibTransId="{60A56875-DA8F-4DC8-B0C6-29A1ECFE9E82}"/>
    <dgm:cxn modelId="{37F88EC9-6E82-4A53-B1A3-4F108A27869F}" type="presParOf" srcId="{80524D77-C2EF-4D6A-8A9F-8F964CF4BBA1}" destId="{B2D45009-F41D-4CBE-A104-B777E658B5D4}" srcOrd="0" destOrd="0" presId="urn:microsoft.com/office/officeart/2005/8/layout/matrix2"/>
    <dgm:cxn modelId="{BB311F26-AAE9-47DE-8513-DC8CC5728DE4}" type="presParOf" srcId="{80524D77-C2EF-4D6A-8A9F-8F964CF4BBA1}" destId="{3CF41D6E-0194-4DEB-AC96-1AE9946936D5}" srcOrd="1" destOrd="0" presId="urn:microsoft.com/office/officeart/2005/8/layout/matrix2"/>
    <dgm:cxn modelId="{73401422-0D06-4F7E-B6A4-FBD89BF18767}" type="presParOf" srcId="{80524D77-C2EF-4D6A-8A9F-8F964CF4BBA1}" destId="{6DBF6072-2E2C-49E6-AF89-943D46050614}" srcOrd="2" destOrd="0" presId="urn:microsoft.com/office/officeart/2005/8/layout/matrix2"/>
    <dgm:cxn modelId="{3C646B84-0CD8-4547-8A91-A5549ED76FF4}" type="presParOf" srcId="{80524D77-C2EF-4D6A-8A9F-8F964CF4BBA1}" destId="{62007BC3-422D-462D-9F40-C075F993F120}" srcOrd="3" destOrd="0" presId="urn:microsoft.com/office/officeart/2005/8/layout/matrix2"/>
    <dgm:cxn modelId="{600CE38D-E3E0-4453-99D3-AF853236843B}" type="presParOf" srcId="{80524D77-C2EF-4D6A-8A9F-8F964CF4BBA1}" destId="{9FC22F51-FABF-4934-8349-91FDF2D20FC7}" srcOrd="4" destOrd="0" presId="urn:microsoft.com/office/officeart/2005/8/layout/matrix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7F1E8D1-31C4-4ABC-B90E-4222BBF4CCB2}" type="doc">
      <dgm:prSet loTypeId="urn:microsoft.com/office/officeart/2005/8/layout/pList1" loCatId="list" qsTypeId="urn:microsoft.com/office/officeart/2005/8/quickstyle/simple1" qsCatId="simple" csTypeId="urn:microsoft.com/office/officeart/2005/8/colors/accent1_1" csCatId="accent1" phldr="1"/>
      <dgm:spPr/>
      <dgm:t>
        <a:bodyPr/>
        <a:lstStyle/>
        <a:p>
          <a:endParaRPr lang="en-US"/>
        </a:p>
      </dgm:t>
    </dgm:pt>
    <dgm:pt modelId="{E59EDD74-F79F-40F2-B8FE-9463243B82C2}">
      <dgm:prSet custT="1"/>
      <dgm:spPr/>
      <dgm:t>
        <a:bodyPr/>
        <a:lstStyle/>
        <a:p>
          <a:r>
            <a:rPr lang="en-US" sz="2400" dirty="0" smtClean="0">
              <a:latin typeface="Arial Narrow" pitchFamily="34" charset="0"/>
            </a:rPr>
            <a:t>Water features (fountains, canals, lakes)</a:t>
          </a:r>
        </a:p>
      </dgm:t>
    </dgm:pt>
    <dgm:pt modelId="{4412BEB7-980E-4A0E-AEEB-A75D0A7AC314}" type="parTrans" cxnId="{3A3A6951-E7A2-4B74-8A11-B4D211092175}">
      <dgm:prSet/>
      <dgm:spPr/>
      <dgm:t>
        <a:bodyPr/>
        <a:lstStyle/>
        <a:p>
          <a:endParaRPr lang="en-US"/>
        </a:p>
      </dgm:t>
    </dgm:pt>
    <dgm:pt modelId="{C41A6F15-31B5-4E38-A985-3B031BC5BA88}" type="sibTrans" cxnId="{3A3A6951-E7A2-4B74-8A11-B4D211092175}">
      <dgm:prSet/>
      <dgm:spPr/>
      <dgm:t>
        <a:bodyPr/>
        <a:lstStyle/>
        <a:p>
          <a:endParaRPr lang="en-US"/>
        </a:p>
      </dgm:t>
    </dgm:pt>
    <dgm:pt modelId="{BDC3F8B8-2989-4A66-87CC-94B237C427A4}">
      <dgm:prSet custT="1"/>
      <dgm:spPr/>
      <dgm:t>
        <a:bodyPr/>
        <a:lstStyle/>
        <a:p>
          <a:r>
            <a:rPr lang="en-US" sz="2400" dirty="0" smtClean="0">
              <a:latin typeface="Arial Narrow" pitchFamily="34" charset="0"/>
            </a:rPr>
            <a:t>Homes clustered around open space</a:t>
          </a:r>
        </a:p>
      </dgm:t>
    </dgm:pt>
    <dgm:pt modelId="{09A39886-42EB-4804-A79C-69BCC96CCB5A}" type="parTrans" cxnId="{99A42B85-32B9-4E17-AA49-3ED035B83D68}">
      <dgm:prSet/>
      <dgm:spPr/>
      <dgm:t>
        <a:bodyPr/>
        <a:lstStyle/>
        <a:p>
          <a:endParaRPr lang="en-US"/>
        </a:p>
      </dgm:t>
    </dgm:pt>
    <dgm:pt modelId="{A76783D0-6E01-48D0-B48C-115DD54FE6DA}" type="sibTrans" cxnId="{99A42B85-32B9-4E17-AA49-3ED035B83D68}">
      <dgm:prSet/>
      <dgm:spPr/>
      <dgm:t>
        <a:bodyPr/>
        <a:lstStyle/>
        <a:p>
          <a:endParaRPr lang="en-US"/>
        </a:p>
      </dgm:t>
    </dgm:pt>
    <dgm:pt modelId="{BE0FCFAA-FCA9-46E7-9702-96C53C8B39AF}">
      <dgm:prSet custT="1"/>
      <dgm:spPr/>
      <dgm:t>
        <a:bodyPr/>
        <a:lstStyle/>
        <a:p>
          <a:r>
            <a:rPr lang="en-US" sz="2400" dirty="0" smtClean="0">
              <a:latin typeface="Arial Narrow" pitchFamily="34" charset="0"/>
            </a:rPr>
            <a:t>Pedestrian and bicycle friendly</a:t>
          </a:r>
        </a:p>
      </dgm:t>
    </dgm:pt>
    <dgm:pt modelId="{466CA560-EFB0-4217-BA1F-ED7DE7B1EDBE}" type="parTrans" cxnId="{0CB8AB31-6012-4A56-8252-C5B05BE02581}">
      <dgm:prSet/>
      <dgm:spPr/>
      <dgm:t>
        <a:bodyPr/>
        <a:lstStyle/>
        <a:p>
          <a:endParaRPr lang="en-US"/>
        </a:p>
      </dgm:t>
    </dgm:pt>
    <dgm:pt modelId="{22A8CF9A-0A4A-47BF-B665-789292E20EB3}" type="sibTrans" cxnId="{0CB8AB31-6012-4A56-8252-C5B05BE02581}">
      <dgm:prSet/>
      <dgm:spPr/>
      <dgm:t>
        <a:bodyPr/>
        <a:lstStyle/>
        <a:p>
          <a:endParaRPr lang="en-US"/>
        </a:p>
      </dgm:t>
    </dgm:pt>
    <dgm:pt modelId="{B402AF49-F1CB-46FB-A126-981ECB768183}">
      <dgm:prSet custT="1"/>
      <dgm:spPr/>
      <dgm:t>
        <a:bodyPr/>
        <a:lstStyle/>
        <a:p>
          <a:r>
            <a:rPr lang="en-US" sz="2400" dirty="0" smtClean="0">
              <a:latin typeface="Arial Narrow" pitchFamily="34" charset="0"/>
            </a:rPr>
            <a:t>Narrow streets through neighborhoods</a:t>
          </a:r>
        </a:p>
      </dgm:t>
    </dgm:pt>
    <dgm:pt modelId="{DE66CD9C-7981-44D1-832A-D113C8604231}" type="parTrans" cxnId="{CBCAD7C7-534D-4107-AD17-B20124A46469}">
      <dgm:prSet/>
      <dgm:spPr/>
      <dgm:t>
        <a:bodyPr/>
        <a:lstStyle/>
        <a:p>
          <a:endParaRPr lang="en-US"/>
        </a:p>
      </dgm:t>
    </dgm:pt>
    <dgm:pt modelId="{B08CAA5F-0DAE-4BA3-973B-A6FBC943A6FE}" type="sibTrans" cxnId="{CBCAD7C7-534D-4107-AD17-B20124A46469}">
      <dgm:prSet/>
      <dgm:spPr/>
      <dgm:t>
        <a:bodyPr/>
        <a:lstStyle/>
        <a:p>
          <a:endParaRPr lang="en-US"/>
        </a:p>
      </dgm:t>
    </dgm:pt>
    <dgm:pt modelId="{6642A978-88D0-4711-98CB-AE819A89929B}" type="pres">
      <dgm:prSet presAssocID="{C7F1E8D1-31C4-4ABC-B90E-4222BBF4CCB2}" presName="Name0" presStyleCnt="0">
        <dgm:presLayoutVars>
          <dgm:dir/>
          <dgm:resizeHandles val="exact"/>
        </dgm:presLayoutVars>
      </dgm:prSet>
      <dgm:spPr/>
      <dgm:t>
        <a:bodyPr/>
        <a:lstStyle/>
        <a:p>
          <a:endParaRPr lang="en-US"/>
        </a:p>
      </dgm:t>
    </dgm:pt>
    <dgm:pt modelId="{4A289E4F-1C5A-4D06-8586-9C40D9E4A52B}" type="pres">
      <dgm:prSet presAssocID="{E59EDD74-F79F-40F2-B8FE-9463243B82C2}" presName="compNode" presStyleCnt="0"/>
      <dgm:spPr/>
    </dgm:pt>
    <dgm:pt modelId="{75180E7E-E34F-4324-B529-913F8416B72A}" type="pres">
      <dgm:prSet presAssocID="{E59EDD74-F79F-40F2-B8FE-9463243B82C2}" presName="pictRect" presStyleLbl="node1" presStyleIdx="0" presStyleCnt="4" custScaleY="149314" custLinFactNeighborY="-43502"/>
      <dgm:spPr>
        <a:blipFill rotWithShape="0">
          <a:blip xmlns:r="http://schemas.openxmlformats.org/officeDocument/2006/relationships" r:embed="rId1"/>
          <a:stretch>
            <a:fillRect/>
          </a:stretch>
        </a:blipFill>
      </dgm:spPr>
      <dgm:t>
        <a:bodyPr/>
        <a:lstStyle/>
        <a:p>
          <a:endParaRPr lang="en-US"/>
        </a:p>
      </dgm:t>
    </dgm:pt>
    <dgm:pt modelId="{E682D256-627E-4263-AD1B-E058E13FF221}" type="pres">
      <dgm:prSet presAssocID="{E59EDD74-F79F-40F2-B8FE-9463243B82C2}" presName="textRect" presStyleLbl="revTx" presStyleIdx="0" presStyleCnt="4" custLinFactNeighborY="-29906">
        <dgm:presLayoutVars>
          <dgm:bulletEnabled val="1"/>
        </dgm:presLayoutVars>
      </dgm:prSet>
      <dgm:spPr/>
      <dgm:t>
        <a:bodyPr/>
        <a:lstStyle/>
        <a:p>
          <a:endParaRPr lang="en-US"/>
        </a:p>
      </dgm:t>
    </dgm:pt>
    <dgm:pt modelId="{C107B18E-853F-4CF2-B42E-FCE6393462D7}" type="pres">
      <dgm:prSet presAssocID="{C41A6F15-31B5-4E38-A985-3B031BC5BA88}" presName="sibTrans" presStyleLbl="sibTrans2D1" presStyleIdx="0" presStyleCnt="0"/>
      <dgm:spPr/>
      <dgm:t>
        <a:bodyPr/>
        <a:lstStyle/>
        <a:p>
          <a:endParaRPr lang="en-US"/>
        </a:p>
      </dgm:t>
    </dgm:pt>
    <dgm:pt modelId="{75F06B87-50B3-41A4-A965-145CD914363D}" type="pres">
      <dgm:prSet presAssocID="{BDC3F8B8-2989-4A66-87CC-94B237C427A4}" presName="compNode" presStyleCnt="0"/>
      <dgm:spPr/>
    </dgm:pt>
    <dgm:pt modelId="{761697EA-8E2D-4ACB-988B-8A00CB822576}" type="pres">
      <dgm:prSet presAssocID="{BDC3F8B8-2989-4A66-87CC-94B237C427A4}" presName="pictRect" presStyleLbl="node1" presStyleIdx="1" presStyleCnt="4" custScaleY="149314" custLinFactNeighborY="-43502"/>
      <dgm:spPr>
        <a:blipFill rotWithShape="0">
          <a:blip xmlns:r="http://schemas.openxmlformats.org/officeDocument/2006/relationships" r:embed="rId2"/>
          <a:stretch>
            <a:fillRect/>
          </a:stretch>
        </a:blipFill>
      </dgm:spPr>
      <dgm:t>
        <a:bodyPr/>
        <a:lstStyle/>
        <a:p>
          <a:endParaRPr lang="en-US"/>
        </a:p>
      </dgm:t>
    </dgm:pt>
    <dgm:pt modelId="{00878E7E-5B66-48DE-82C3-39A54C142B52}" type="pres">
      <dgm:prSet presAssocID="{BDC3F8B8-2989-4A66-87CC-94B237C427A4}" presName="textRect" presStyleLbl="revTx" presStyleIdx="1" presStyleCnt="4" custLinFactNeighborY="-29906">
        <dgm:presLayoutVars>
          <dgm:bulletEnabled val="1"/>
        </dgm:presLayoutVars>
      </dgm:prSet>
      <dgm:spPr/>
      <dgm:t>
        <a:bodyPr/>
        <a:lstStyle/>
        <a:p>
          <a:endParaRPr lang="en-US"/>
        </a:p>
      </dgm:t>
    </dgm:pt>
    <dgm:pt modelId="{61936AB3-1872-4DED-B774-A863C19AE9D0}" type="pres">
      <dgm:prSet presAssocID="{A76783D0-6E01-48D0-B48C-115DD54FE6DA}" presName="sibTrans" presStyleLbl="sibTrans2D1" presStyleIdx="0" presStyleCnt="0"/>
      <dgm:spPr/>
      <dgm:t>
        <a:bodyPr/>
        <a:lstStyle/>
        <a:p>
          <a:endParaRPr lang="en-US"/>
        </a:p>
      </dgm:t>
    </dgm:pt>
    <dgm:pt modelId="{DDB3A5EE-517C-4C6D-B1B5-DEC0CB365AB8}" type="pres">
      <dgm:prSet presAssocID="{BE0FCFAA-FCA9-46E7-9702-96C53C8B39AF}" presName="compNode" presStyleCnt="0"/>
      <dgm:spPr/>
    </dgm:pt>
    <dgm:pt modelId="{818B2C7B-D6E1-43EB-A376-E962FA53C611}" type="pres">
      <dgm:prSet presAssocID="{BE0FCFAA-FCA9-46E7-9702-96C53C8B39AF}" presName="pictRect" presStyleLbl="node1" presStyleIdx="2" presStyleCnt="4" custScaleY="149314" custLinFactNeighborY="-43502"/>
      <dgm:spPr>
        <a:blipFill rotWithShape="0">
          <a:blip xmlns:r="http://schemas.openxmlformats.org/officeDocument/2006/relationships" r:embed="rId3"/>
          <a:stretch>
            <a:fillRect/>
          </a:stretch>
        </a:blipFill>
      </dgm:spPr>
      <dgm:t>
        <a:bodyPr/>
        <a:lstStyle/>
        <a:p>
          <a:endParaRPr lang="en-US"/>
        </a:p>
      </dgm:t>
    </dgm:pt>
    <dgm:pt modelId="{CADCC816-ACE1-45CD-8F99-074807C83C1A}" type="pres">
      <dgm:prSet presAssocID="{BE0FCFAA-FCA9-46E7-9702-96C53C8B39AF}" presName="textRect" presStyleLbl="revTx" presStyleIdx="2" presStyleCnt="4" custLinFactNeighborY="-29906">
        <dgm:presLayoutVars>
          <dgm:bulletEnabled val="1"/>
        </dgm:presLayoutVars>
      </dgm:prSet>
      <dgm:spPr/>
      <dgm:t>
        <a:bodyPr/>
        <a:lstStyle/>
        <a:p>
          <a:endParaRPr lang="en-US"/>
        </a:p>
      </dgm:t>
    </dgm:pt>
    <dgm:pt modelId="{270FD5FA-B31F-40DA-BF91-3CF8039A2B8E}" type="pres">
      <dgm:prSet presAssocID="{22A8CF9A-0A4A-47BF-B665-789292E20EB3}" presName="sibTrans" presStyleLbl="sibTrans2D1" presStyleIdx="0" presStyleCnt="0"/>
      <dgm:spPr/>
      <dgm:t>
        <a:bodyPr/>
        <a:lstStyle/>
        <a:p>
          <a:endParaRPr lang="en-US"/>
        </a:p>
      </dgm:t>
    </dgm:pt>
    <dgm:pt modelId="{19D2AFD7-27E8-4B4F-B41D-090230EC09FD}" type="pres">
      <dgm:prSet presAssocID="{B402AF49-F1CB-46FB-A126-981ECB768183}" presName="compNode" presStyleCnt="0"/>
      <dgm:spPr/>
    </dgm:pt>
    <dgm:pt modelId="{F3FA4999-76C7-412E-9190-DD56AB0C8195}" type="pres">
      <dgm:prSet presAssocID="{B402AF49-F1CB-46FB-A126-981ECB768183}" presName="pictRect" presStyleLbl="node1" presStyleIdx="3" presStyleCnt="4" custScaleY="152308" custLinFactNeighborX="210" custLinFactNeighborY="-43404"/>
      <dgm:spPr>
        <a:blipFill rotWithShape="0">
          <a:blip xmlns:r="http://schemas.openxmlformats.org/officeDocument/2006/relationships" r:embed="rId4"/>
          <a:stretch>
            <a:fillRect/>
          </a:stretch>
        </a:blipFill>
      </dgm:spPr>
      <dgm:t>
        <a:bodyPr/>
        <a:lstStyle/>
        <a:p>
          <a:endParaRPr lang="en-US"/>
        </a:p>
      </dgm:t>
    </dgm:pt>
    <dgm:pt modelId="{38F866AF-E80E-4B71-A53F-1B470DC4349E}" type="pres">
      <dgm:prSet presAssocID="{B402AF49-F1CB-46FB-A126-981ECB768183}" presName="textRect" presStyleLbl="revTx" presStyleIdx="3" presStyleCnt="4" custLinFactNeighborY="-33304">
        <dgm:presLayoutVars>
          <dgm:bulletEnabled val="1"/>
        </dgm:presLayoutVars>
      </dgm:prSet>
      <dgm:spPr/>
      <dgm:t>
        <a:bodyPr/>
        <a:lstStyle/>
        <a:p>
          <a:endParaRPr lang="en-US"/>
        </a:p>
      </dgm:t>
    </dgm:pt>
  </dgm:ptLst>
  <dgm:cxnLst>
    <dgm:cxn modelId="{D0BACD09-5A78-4D0D-9095-DDE3F10D98F5}" type="presOf" srcId="{C41A6F15-31B5-4E38-A985-3B031BC5BA88}" destId="{C107B18E-853F-4CF2-B42E-FCE6393462D7}" srcOrd="0" destOrd="0" presId="urn:microsoft.com/office/officeart/2005/8/layout/pList1"/>
    <dgm:cxn modelId="{D39A7D45-B186-496B-9560-159A36CAB4DE}" type="presOf" srcId="{E59EDD74-F79F-40F2-B8FE-9463243B82C2}" destId="{E682D256-627E-4263-AD1B-E058E13FF221}" srcOrd="0" destOrd="0" presId="urn:microsoft.com/office/officeart/2005/8/layout/pList1"/>
    <dgm:cxn modelId="{CBCAD7C7-534D-4107-AD17-B20124A46469}" srcId="{C7F1E8D1-31C4-4ABC-B90E-4222BBF4CCB2}" destId="{B402AF49-F1CB-46FB-A126-981ECB768183}" srcOrd="3" destOrd="0" parTransId="{DE66CD9C-7981-44D1-832A-D113C8604231}" sibTransId="{B08CAA5F-0DAE-4BA3-973B-A6FBC943A6FE}"/>
    <dgm:cxn modelId="{29BFA412-73D2-4B27-9D23-8265505A277E}" type="presOf" srcId="{A76783D0-6E01-48D0-B48C-115DD54FE6DA}" destId="{61936AB3-1872-4DED-B774-A863C19AE9D0}" srcOrd="0" destOrd="0" presId="urn:microsoft.com/office/officeart/2005/8/layout/pList1"/>
    <dgm:cxn modelId="{1BFEA00C-006F-4D9E-A363-ECA8F5D68BEC}" type="presOf" srcId="{B402AF49-F1CB-46FB-A126-981ECB768183}" destId="{38F866AF-E80E-4B71-A53F-1B470DC4349E}" srcOrd="0" destOrd="0" presId="urn:microsoft.com/office/officeart/2005/8/layout/pList1"/>
    <dgm:cxn modelId="{0CB8AB31-6012-4A56-8252-C5B05BE02581}" srcId="{C7F1E8D1-31C4-4ABC-B90E-4222BBF4CCB2}" destId="{BE0FCFAA-FCA9-46E7-9702-96C53C8B39AF}" srcOrd="2" destOrd="0" parTransId="{466CA560-EFB0-4217-BA1F-ED7DE7B1EDBE}" sibTransId="{22A8CF9A-0A4A-47BF-B665-789292E20EB3}"/>
    <dgm:cxn modelId="{1229183E-D400-4435-A456-BA9577F1208F}" type="presOf" srcId="{C7F1E8D1-31C4-4ABC-B90E-4222BBF4CCB2}" destId="{6642A978-88D0-4711-98CB-AE819A89929B}" srcOrd="0" destOrd="0" presId="urn:microsoft.com/office/officeart/2005/8/layout/pList1"/>
    <dgm:cxn modelId="{99A42B85-32B9-4E17-AA49-3ED035B83D68}" srcId="{C7F1E8D1-31C4-4ABC-B90E-4222BBF4CCB2}" destId="{BDC3F8B8-2989-4A66-87CC-94B237C427A4}" srcOrd="1" destOrd="0" parTransId="{09A39886-42EB-4804-A79C-69BCC96CCB5A}" sibTransId="{A76783D0-6E01-48D0-B48C-115DD54FE6DA}"/>
    <dgm:cxn modelId="{7D0E48AB-C0BE-45BA-8153-5F1B62B723EC}" type="presOf" srcId="{BDC3F8B8-2989-4A66-87CC-94B237C427A4}" destId="{00878E7E-5B66-48DE-82C3-39A54C142B52}" srcOrd="0" destOrd="0" presId="urn:microsoft.com/office/officeart/2005/8/layout/pList1"/>
    <dgm:cxn modelId="{3A3A6951-E7A2-4B74-8A11-B4D211092175}" srcId="{C7F1E8D1-31C4-4ABC-B90E-4222BBF4CCB2}" destId="{E59EDD74-F79F-40F2-B8FE-9463243B82C2}" srcOrd="0" destOrd="0" parTransId="{4412BEB7-980E-4A0E-AEEB-A75D0A7AC314}" sibTransId="{C41A6F15-31B5-4E38-A985-3B031BC5BA88}"/>
    <dgm:cxn modelId="{781B2127-36FC-4AFC-AB8F-604A3C99112F}" type="presOf" srcId="{22A8CF9A-0A4A-47BF-B665-789292E20EB3}" destId="{270FD5FA-B31F-40DA-BF91-3CF8039A2B8E}" srcOrd="0" destOrd="0" presId="urn:microsoft.com/office/officeart/2005/8/layout/pList1"/>
    <dgm:cxn modelId="{3D77EFDF-30E9-4ADF-A5CA-1E6B195EED77}" type="presOf" srcId="{BE0FCFAA-FCA9-46E7-9702-96C53C8B39AF}" destId="{CADCC816-ACE1-45CD-8F99-074807C83C1A}" srcOrd="0" destOrd="0" presId="urn:microsoft.com/office/officeart/2005/8/layout/pList1"/>
    <dgm:cxn modelId="{18C61D87-B319-46D6-97EC-7F66D74163BB}" type="presParOf" srcId="{6642A978-88D0-4711-98CB-AE819A89929B}" destId="{4A289E4F-1C5A-4D06-8586-9C40D9E4A52B}" srcOrd="0" destOrd="0" presId="urn:microsoft.com/office/officeart/2005/8/layout/pList1"/>
    <dgm:cxn modelId="{2C1AA04D-A3E2-4A5B-A6AF-E25343C0DF0A}" type="presParOf" srcId="{4A289E4F-1C5A-4D06-8586-9C40D9E4A52B}" destId="{75180E7E-E34F-4324-B529-913F8416B72A}" srcOrd="0" destOrd="0" presId="urn:microsoft.com/office/officeart/2005/8/layout/pList1"/>
    <dgm:cxn modelId="{14F3DD82-BE6A-4DF0-8177-4374E57B6C5D}" type="presParOf" srcId="{4A289E4F-1C5A-4D06-8586-9C40D9E4A52B}" destId="{E682D256-627E-4263-AD1B-E058E13FF221}" srcOrd="1" destOrd="0" presId="urn:microsoft.com/office/officeart/2005/8/layout/pList1"/>
    <dgm:cxn modelId="{0D400319-A5A4-4E6E-8B5F-B49829B9EB95}" type="presParOf" srcId="{6642A978-88D0-4711-98CB-AE819A89929B}" destId="{C107B18E-853F-4CF2-B42E-FCE6393462D7}" srcOrd="1" destOrd="0" presId="urn:microsoft.com/office/officeart/2005/8/layout/pList1"/>
    <dgm:cxn modelId="{7FF1413F-C973-4B48-A4DA-5CFF1754B3C9}" type="presParOf" srcId="{6642A978-88D0-4711-98CB-AE819A89929B}" destId="{75F06B87-50B3-41A4-A965-145CD914363D}" srcOrd="2" destOrd="0" presId="urn:microsoft.com/office/officeart/2005/8/layout/pList1"/>
    <dgm:cxn modelId="{9E4DD151-F773-423E-9ACA-F005F30F1C33}" type="presParOf" srcId="{75F06B87-50B3-41A4-A965-145CD914363D}" destId="{761697EA-8E2D-4ACB-988B-8A00CB822576}" srcOrd="0" destOrd="0" presId="urn:microsoft.com/office/officeart/2005/8/layout/pList1"/>
    <dgm:cxn modelId="{8B4BD24D-0E33-45FA-9A84-E8561AD96804}" type="presParOf" srcId="{75F06B87-50B3-41A4-A965-145CD914363D}" destId="{00878E7E-5B66-48DE-82C3-39A54C142B52}" srcOrd="1" destOrd="0" presId="urn:microsoft.com/office/officeart/2005/8/layout/pList1"/>
    <dgm:cxn modelId="{A46A7CF1-AF75-4AA8-BBD1-3BAD910C8212}" type="presParOf" srcId="{6642A978-88D0-4711-98CB-AE819A89929B}" destId="{61936AB3-1872-4DED-B774-A863C19AE9D0}" srcOrd="3" destOrd="0" presId="urn:microsoft.com/office/officeart/2005/8/layout/pList1"/>
    <dgm:cxn modelId="{1E167C87-128C-48E5-96DE-A333C9FF69F8}" type="presParOf" srcId="{6642A978-88D0-4711-98CB-AE819A89929B}" destId="{DDB3A5EE-517C-4C6D-B1B5-DEC0CB365AB8}" srcOrd="4" destOrd="0" presId="urn:microsoft.com/office/officeart/2005/8/layout/pList1"/>
    <dgm:cxn modelId="{597D4CD4-0A55-48EB-8956-F568B9F6D57B}" type="presParOf" srcId="{DDB3A5EE-517C-4C6D-B1B5-DEC0CB365AB8}" destId="{818B2C7B-D6E1-43EB-A376-E962FA53C611}" srcOrd="0" destOrd="0" presId="urn:microsoft.com/office/officeart/2005/8/layout/pList1"/>
    <dgm:cxn modelId="{C7FBE793-6BDC-4F98-B66A-F706FA94EE27}" type="presParOf" srcId="{DDB3A5EE-517C-4C6D-B1B5-DEC0CB365AB8}" destId="{CADCC816-ACE1-45CD-8F99-074807C83C1A}" srcOrd="1" destOrd="0" presId="urn:microsoft.com/office/officeart/2005/8/layout/pList1"/>
    <dgm:cxn modelId="{65392ECB-236E-4CC9-9C67-E68D913EB4D9}" type="presParOf" srcId="{6642A978-88D0-4711-98CB-AE819A89929B}" destId="{270FD5FA-B31F-40DA-BF91-3CF8039A2B8E}" srcOrd="5" destOrd="0" presId="urn:microsoft.com/office/officeart/2005/8/layout/pList1"/>
    <dgm:cxn modelId="{3A7D4931-FBC7-48BC-AC84-A434561071E6}" type="presParOf" srcId="{6642A978-88D0-4711-98CB-AE819A89929B}" destId="{19D2AFD7-27E8-4B4F-B41D-090230EC09FD}" srcOrd="6" destOrd="0" presId="urn:microsoft.com/office/officeart/2005/8/layout/pList1"/>
    <dgm:cxn modelId="{DBE2FFFD-710A-499A-A4A9-6A94CB270132}" type="presParOf" srcId="{19D2AFD7-27E8-4B4F-B41D-090230EC09FD}" destId="{F3FA4999-76C7-412E-9190-DD56AB0C8195}" srcOrd="0" destOrd="0" presId="urn:microsoft.com/office/officeart/2005/8/layout/pList1"/>
    <dgm:cxn modelId="{EDE1938D-2964-4798-98CA-4B20C149F1C4}" type="presParOf" srcId="{19D2AFD7-27E8-4B4F-B41D-090230EC09FD}" destId="{38F866AF-E80E-4B71-A53F-1B470DC4349E}" srcOrd="1" destOrd="0" presId="urn:microsoft.com/office/officeart/2005/8/layout/p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BC510B-93A2-4A27-8C24-26B258A3C352}" type="doc">
      <dgm:prSet loTypeId="urn:microsoft.com/office/officeart/2005/8/layout/venn1" loCatId="relationship" qsTypeId="urn:microsoft.com/office/officeart/2005/8/quickstyle/simple1" qsCatId="simple" csTypeId="urn:microsoft.com/office/officeart/2005/8/colors/colorful3" csCatId="colorful" phldr="1"/>
      <dgm:spPr/>
    </dgm:pt>
    <dgm:pt modelId="{70731081-5CFA-4DE1-897F-871F60D7F472}">
      <dgm:prSet phldrT="[Text]" custT="1"/>
      <dgm:spPr/>
      <dgm:t>
        <a:bodyPr/>
        <a:lstStyle/>
        <a:p>
          <a:r>
            <a:rPr lang="en-US" sz="2800" dirty="0" smtClean="0"/>
            <a:t>Physical</a:t>
          </a:r>
          <a:endParaRPr lang="en-US" sz="2800" dirty="0"/>
        </a:p>
      </dgm:t>
    </dgm:pt>
    <dgm:pt modelId="{5FBC94E7-C3ED-48F5-8B96-10FAFE3E95AE}" type="parTrans" cxnId="{70061775-688B-4846-A0B2-5AAEF8F7ADDC}">
      <dgm:prSet/>
      <dgm:spPr/>
      <dgm:t>
        <a:bodyPr/>
        <a:lstStyle/>
        <a:p>
          <a:endParaRPr lang="en-US"/>
        </a:p>
      </dgm:t>
    </dgm:pt>
    <dgm:pt modelId="{33D7DBC5-C122-40B3-891D-256BAA2E09C2}" type="sibTrans" cxnId="{70061775-688B-4846-A0B2-5AAEF8F7ADDC}">
      <dgm:prSet/>
      <dgm:spPr/>
      <dgm:t>
        <a:bodyPr/>
        <a:lstStyle/>
        <a:p>
          <a:endParaRPr lang="en-US"/>
        </a:p>
      </dgm:t>
    </dgm:pt>
    <dgm:pt modelId="{E976CAB3-A8C5-45BE-8CF5-836F2C1AA41F}">
      <dgm:prSet phldrT="[Text]" custT="1"/>
      <dgm:spPr/>
      <dgm:t>
        <a:bodyPr/>
        <a:lstStyle/>
        <a:p>
          <a:r>
            <a:rPr lang="en-US" sz="2800" dirty="0" smtClean="0"/>
            <a:t>Financial</a:t>
          </a:r>
          <a:endParaRPr lang="en-US" sz="2800" dirty="0"/>
        </a:p>
      </dgm:t>
    </dgm:pt>
    <dgm:pt modelId="{C2695138-4861-4CA9-934B-B3894F493C77}" type="parTrans" cxnId="{143E0A29-6933-46E4-B3D4-DB4B07820E47}">
      <dgm:prSet/>
      <dgm:spPr/>
      <dgm:t>
        <a:bodyPr/>
        <a:lstStyle/>
        <a:p>
          <a:endParaRPr lang="en-US"/>
        </a:p>
      </dgm:t>
    </dgm:pt>
    <dgm:pt modelId="{54ED7A74-20FD-4B21-9E91-FCD147B9ED34}" type="sibTrans" cxnId="{143E0A29-6933-46E4-B3D4-DB4B07820E47}">
      <dgm:prSet/>
      <dgm:spPr/>
      <dgm:t>
        <a:bodyPr/>
        <a:lstStyle/>
        <a:p>
          <a:endParaRPr lang="en-US"/>
        </a:p>
      </dgm:t>
    </dgm:pt>
    <dgm:pt modelId="{429A9DDC-6E84-4243-A7CE-FDF6FBA6CE48}">
      <dgm:prSet phldrT="[Text]" custT="1"/>
      <dgm:spPr/>
      <dgm:t>
        <a:bodyPr/>
        <a:lstStyle/>
        <a:p>
          <a:r>
            <a:rPr lang="en-US" sz="2800" dirty="0" smtClean="0"/>
            <a:t>Regulatory</a:t>
          </a:r>
          <a:endParaRPr lang="en-US" sz="2800" dirty="0"/>
        </a:p>
      </dgm:t>
    </dgm:pt>
    <dgm:pt modelId="{D28B69D5-71EA-498F-9221-A47541BFA50E}" type="parTrans" cxnId="{A260238B-1454-42D6-B88B-07487E10F2C9}">
      <dgm:prSet/>
      <dgm:spPr/>
      <dgm:t>
        <a:bodyPr/>
        <a:lstStyle/>
        <a:p>
          <a:endParaRPr lang="en-US"/>
        </a:p>
      </dgm:t>
    </dgm:pt>
    <dgm:pt modelId="{92672F0D-B48F-41E6-B70F-87D10A4CB7A5}" type="sibTrans" cxnId="{A260238B-1454-42D6-B88B-07487E10F2C9}">
      <dgm:prSet/>
      <dgm:spPr/>
      <dgm:t>
        <a:bodyPr/>
        <a:lstStyle/>
        <a:p>
          <a:endParaRPr lang="en-US"/>
        </a:p>
      </dgm:t>
    </dgm:pt>
    <dgm:pt modelId="{6A439AF6-DFB2-4A00-BA4A-C573DD8C648E}">
      <dgm:prSet phldrT="[Text]" custT="1"/>
      <dgm:spPr/>
      <dgm:t>
        <a:bodyPr/>
        <a:lstStyle/>
        <a:p>
          <a:r>
            <a:rPr lang="en-US" sz="2800" dirty="0" smtClean="0"/>
            <a:t>Market</a:t>
          </a:r>
          <a:endParaRPr lang="en-US" sz="2800" dirty="0"/>
        </a:p>
      </dgm:t>
    </dgm:pt>
    <dgm:pt modelId="{8CA27640-39CD-48DD-9CAF-9D21D3346BDF}" type="parTrans" cxnId="{45D07DEE-AFE4-4301-898A-FD6219784B06}">
      <dgm:prSet/>
      <dgm:spPr/>
      <dgm:t>
        <a:bodyPr/>
        <a:lstStyle/>
        <a:p>
          <a:endParaRPr lang="en-US"/>
        </a:p>
      </dgm:t>
    </dgm:pt>
    <dgm:pt modelId="{27C87667-00BD-4BAE-9E90-72C502329503}" type="sibTrans" cxnId="{45D07DEE-AFE4-4301-898A-FD6219784B06}">
      <dgm:prSet/>
      <dgm:spPr/>
      <dgm:t>
        <a:bodyPr/>
        <a:lstStyle/>
        <a:p>
          <a:endParaRPr lang="en-US"/>
        </a:p>
      </dgm:t>
    </dgm:pt>
    <dgm:pt modelId="{FCFDE5F1-2F87-4967-A35F-A081BFAA4F08}">
      <dgm:prSet phldrT="[Text]" custT="1"/>
      <dgm:spPr/>
      <dgm:t>
        <a:bodyPr/>
        <a:lstStyle/>
        <a:p>
          <a:r>
            <a:rPr lang="en-US" sz="2800" dirty="0" smtClean="0"/>
            <a:t>Political</a:t>
          </a:r>
          <a:endParaRPr lang="en-US" sz="2800" dirty="0"/>
        </a:p>
      </dgm:t>
    </dgm:pt>
    <dgm:pt modelId="{06394EB6-42DF-474B-91BC-992B159AC584}" type="parTrans" cxnId="{334663A6-20B3-4CB7-85DD-478BAC30D238}">
      <dgm:prSet/>
      <dgm:spPr/>
      <dgm:t>
        <a:bodyPr/>
        <a:lstStyle/>
        <a:p>
          <a:endParaRPr lang="en-US"/>
        </a:p>
      </dgm:t>
    </dgm:pt>
    <dgm:pt modelId="{00833D54-48DD-4D3B-85E7-A4513C866EF4}" type="sibTrans" cxnId="{334663A6-20B3-4CB7-85DD-478BAC30D238}">
      <dgm:prSet/>
      <dgm:spPr/>
      <dgm:t>
        <a:bodyPr/>
        <a:lstStyle/>
        <a:p>
          <a:endParaRPr lang="en-US"/>
        </a:p>
      </dgm:t>
    </dgm:pt>
    <dgm:pt modelId="{17629DCF-C8B5-42A5-9A5A-7377F9E1105C}" type="pres">
      <dgm:prSet presAssocID="{37BC510B-93A2-4A27-8C24-26B258A3C352}" presName="compositeShape" presStyleCnt="0">
        <dgm:presLayoutVars>
          <dgm:chMax val="7"/>
          <dgm:dir/>
          <dgm:resizeHandles val="exact"/>
        </dgm:presLayoutVars>
      </dgm:prSet>
      <dgm:spPr/>
    </dgm:pt>
    <dgm:pt modelId="{855D3866-B350-4EA8-B41E-AA688BD626F8}" type="pres">
      <dgm:prSet presAssocID="{70731081-5CFA-4DE1-897F-871F60D7F472}" presName="circ1" presStyleLbl="vennNode1" presStyleIdx="0" presStyleCnt="5" custLinFactNeighborY="-18349"/>
      <dgm:spPr/>
      <dgm:t>
        <a:bodyPr/>
        <a:lstStyle/>
        <a:p>
          <a:endParaRPr lang="en-US"/>
        </a:p>
      </dgm:t>
    </dgm:pt>
    <dgm:pt modelId="{7F12F58C-2B2B-4EC7-964C-6C0F0CD0998C}" type="pres">
      <dgm:prSet presAssocID="{70731081-5CFA-4DE1-897F-871F60D7F472}" presName="circ1Tx" presStyleLbl="revTx" presStyleIdx="0" presStyleCnt="0" custLinFactNeighborX="2018" custLinFactNeighborY="27632">
        <dgm:presLayoutVars>
          <dgm:chMax val="0"/>
          <dgm:chPref val="0"/>
          <dgm:bulletEnabled val="1"/>
        </dgm:presLayoutVars>
      </dgm:prSet>
      <dgm:spPr/>
      <dgm:t>
        <a:bodyPr/>
        <a:lstStyle/>
        <a:p>
          <a:endParaRPr lang="en-US"/>
        </a:p>
      </dgm:t>
    </dgm:pt>
    <dgm:pt modelId="{648CA4B3-95D8-43AB-BF8A-903FE93644E6}" type="pres">
      <dgm:prSet presAssocID="{6A439AF6-DFB2-4A00-BA4A-C573DD8C648E}" presName="circ2" presStyleLbl="vennNode1" presStyleIdx="1" presStyleCnt="5" custLinFactNeighborX="15671" custLinFactNeighborY="-1450"/>
      <dgm:spPr/>
    </dgm:pt>
    <dgm:pt modelId="{578CF9AA-3E5F-4E6D-9B1A-DFDC8CEF1403}" type="pres">
      <dgm:prSet presAssocID="{6A439AF6-DFB2-4A00-BA4A-C573DD8C648E}" presName="circ2Tx" presStyleLbl="revTx" presStyleIdx="0" presStyleCnt="0" custLinFactNeighborX="-20950" custLinFactNeighborY="5755">
        <dgm:presLayoutVars>
          <dgm:chMax val="0"/>
          <dgm:chPref val="0"/>
          <dgm:bulletEnabled val="1"/>
        </dgm:presLayoutVars>
      </dgm:prSet>
      <dgm:spPr/>
      <dgm:t>
        <a:bodyPr/>
        <a:lstStyle/>
        <a:p>
          <a:endParaRPr lang="en-US"/>
        </a:p>
      </dgm:t>
    </dgm:pt>
    <dgm:pt modelId="{33649F4E-5537-4740-9436-1C781492724A}" type="pres">
      <dgm:prSet presAssocID="{E976CAB3-A8C5-45BE-8CF5-836F2C1AA41F}" presName="circ3" presStyleLbl="vennNode1" presStyleIdx="2" presStyleCnt="5" custLinFactNeighborX="8113" custLinFactNeighborY="13361"/>
      <dgm:spPr/>
      <dgm:t>
        <a:bodyPr/>
        <a:lstStyle/>
        <a:p>
          <a:endParaRPr lang="en-US"/>
        </a:p>
      </dgm:t>
    </dgm:pt>
    <dgm:pt modelId="{9DA382AA-E5A2-4FC9-BF32-B70DEDF263F2}" type="pres">
      <dgm:prSet presAssocID="{E976CAB3-A8C5-45BE-8CF5-836F2C1AA41F}" presName="circ3Tx" presStyleLbl="revTx" presStyleIdx="0" presStyleCnt="0" custLinFactNeighborX="-16269" custLinFactNeighborY="-12045">
        <dgm:presLayoutVars>
          <dgm:chMax val="0"/>
          <dgm:chPref val="0"/>
          <dgm:bulletEnabled val="1"/>
        </dgm:presLayoutVars>
      </dgm:prSet>
      <dgm:spPr/>
      <dgm:t>
        <a:bodyPr/>
        <a:lstStyle/>
        <a:p>
          <a:endParaRPr lang="en-US"/>
        </a:p>
      </dgm:t>
    </dgm:pt>
    <dgm:pt modelId="{37BA6A0E-3178-44E0-95FC-4804012E7D4A}" type="pres">
      <dgm:prSet presAssocID="{429A9DDC-6E84-4243-A7CE-FDF6FBA6CE48}" presName="circ4" presStyleLbl="vennNode1" presStyleIdx="3" presStyleCnt="5" custLinFactNeighborX="-11823" custLinFactNeighborY="13361"/>
      <dgm:spPr/>
      <dgm:t>
        <a:bodyPr/>
        <a:lstStyle/>
        <a:p>
          <a:endParaRPr lang="en-US"/>
        </a:p>
      </dgm:t>
    </dgm:pt>
    <dgm:pt modelId="{15B53684-841E-4451-BEB0-7EE17ACD9E63}" type="pres">
      <dgm:prSet presAssocID="{429A9DDC-6E84-4243-A7CE-FDF6FBA6CE48}" presName="circ4Tx" presStyleLbl="revTx" presStyleIdx="0" presStyleCnt="0" custLinFactNeighborX="9134" custLinFactNeighborY="-6952">
        <dgm:presLayoutVars>
          <dgm:chMax val="0"/>
          <dgm:chPref val="0"/>
          <dgm:bulletEnabled val="1"/>
        </dgm:presLayoutVars>
      </dgm:prSet>
      <dgm:spPr/>
      <dgm:t>
        <a:bodyPr/>
        <a:lstStyle/>
        <a:p>
          <a:endParaRPr lang="en-US"/>
        </a:p>
      </dgm:t>
    </dgm:pt>
    <dgm:pt modelId="{6BE0F73B-0A79-4A4D-8681-F36606B735C7}" type="pres">
      <dgm:prSet presAssocID="{FCFDE5F1-2F87-4967-A35F-A081BFAA4F08}" presName="circ5" presStyleLbl="vennNode1" presStyleIdx="4" presStyleCnt="5" custLinFactNeighborX="-19567" custLinFactNeighborY="-1450"/>
      <dgm:spPr/>
    </dgm:pt>
    <dgm:pt modelId="{F1495E5C-DB35-4D81-8D17-5025186DFA91}" type="pres">
      <dgm:prSet presAssocID="{FCFDE5F1-2F87-4967-A35F-A081BFAA4F08}" presName="circ5Tx" presStyleLbl="revTx" presStyleIdx="0" presStyleCnt="0" custLinFactNeighborX="13815" custLinFactNeighborY="10848">
        <dgm:presLayoutVars>
          <dgm:chMax val="0"/>
          <dgm:chPref val="0"/>
          <dgm:bulletEnabled val="1"/>
        </dgm:presLayoutVars>
      </dgm:prSet>
      <dgm:spPr/>
      <dgm:t>
        <a:bodyPr/>
        <a:lstStyle/>
        <a:p>
          <a:endParaRPr lang="en-US"/>
        </a:p>
      </dgm:t>
    </dgm:pt>
  </dgm:ptLst>
  <dgm:cxnLst>
    <dgm:cxn modelId="{45D07DEE-AFE4-4301-898A-FD6219784B06}" srcId="{37BC510B-93A2-4A27-8C24-26B258A3C352}" destId="{6A439AF6-DFB2-4A00-BA4A-C573DD8C648E}" srcOrd="1" destOrd="0" parTransId="{8CA27640-39CD-48DD-9CAF-9D21D3346BDF}" sibTransId="{27C87667-00BD-4BAE-9E90-72C502329503}"/>
    <dgm:cxn modelId="{4AC6B337-E455-49BE-972F-680E21404ED8}" type="presOf" srcId="{6A439AF6-DFB2-4A00-BA4A-C573DD8C648E}" destId="{578CF9AA-3E5F-4E6D-9B1A-DFDC8CEF1403}" srcOrd="0" destOrd="0" presId="urn:microsoft.com/office/officeart/2005/8/layout/venn1"/>
    <dgm:cxn modelId="{35B33B4A-772D-4FFC-A1B0-FB391962F512}" type="presOf" srcId="{E976CAB3-A8C5-45BE-8CF5-836F2C1AA41F}" destId="{9DA382AA-E5A2-4FC9-BF32-B70DEDF263F2}" srcOrd="0" destOrd="0" presId="urn:microsoft.com/office/officeart/2005/8/layout/venn1"/>
    <dgm:cxn modelId="{A260238B-1454-42D6-B88B-07487E10F2C9}" srcId="{37BC510B-93A2-4A27-8C24-26B258A3C352}" destId="{429A9DDC-6E84-4243-A7CE-FDF6FBA6CE48}" srcOrd="3" destOrd="0" parTransId="{D28B69D5-71EA-498F-9221-A47541BFA50E}" sibTransId="{92672F0D-B48F-41E6-B70F-87D10A4CB7A5}"/>
    <dgm:cxn modelId="{334663A6-20B3-4CB7-85DD-478BAC30D238}" srcId="{37BC510B-93A2-4A27-8C24-26B258A3C352}" destId="{FCFDE5F1-2F87-4967-A35F-A081BFAA4F08}" srcOrd="4" destOrd="0" parTransId="{06394EB6-42DF-474B-91BC-992B159AC584}" sibTransId="{00833D54-48DD-4D3B-85E7-A4513C866EF4}"/>
    <dgm:cxn modelId="{B45A5293-231F-45A8-A81A-07287D5168E2}" type="presOf" srcId="{37BC510B-93A2-4A27-8C24-26B258A3C352}" destId="{17629DCF-C8B5-42A5-9A5A-7377F9E1105C}" srcOrd="0" destOrd="0" presId="urn:microsoft.com/office/officeart/2005/8/layout/venn1"/>
    <dgm:cxn modelId="{7519DB2E-5B3D-4A56-BFF5-53294A8E8FBA}" type="presOf" srcId="{70731081-5CFA-4DE1-897F-871F60D7F472}" destId="{7F12F58C-2B2B-4EC7-964C-6C0F0CD0998C}" srcOrd="0" destOrd="0" presId="urn:microsoft.com/office/officeart/2005/8/layout/venn1"/>
    <dgm:cxn modelId="{1EB925A9-30C2-4D39-9667-C82B87929DCF}" type="presOf" srcId="{429A9DDC-6E84-4243-A7CE-FDF6FBA6CE48}" destId="{15B53684-841E-4451-BEB0-7EE17ACD9E63}" srcOrd="0" destOrd="0" presId="urn:microsoft.com/office/officeart/2005/8/layout/venn1"/>
    <dgm:cxn modelId="{143E0A29-6933-46E4-B3D4-DB4B07820E47}" srcId="{37BC510B-93A2-4A27-8C24-26B258A3C352}" destId="{E976CAB3-A8C5-45BE-8CF5-836F2C1AA41F}" srcOrd="2" destOrd="0" parTransId="{C2695138-4861-4CA9-934B-B3894F493C77}" sibTransId="{54ED7A74-20FD-4B21-9E91-FCD147B9ED34}"/>
    <dgm:cxn modelId="{70061775-688B-4846-A0B2-5AAEF8F7ADDC}" srcId="{37BC510B-93A2-4A27-8C24-26B258A3C352}" destId="{70731081-5CFA-4DE1-897F-871F60D7F472}" srcOrd="0" destOrd="0" parTransId="{5FBC94E7-C3ED-48F5-8B96-10FAFE3E95AE}" sibTransId="{33D7DBC5-C122-40B3-891D-256BAA2E09C2}"/>
    <dgm:cxn modelId="{F31ADF4F-CA85-4822-BAEA-266A5E3535D2}" type="presOf" srcId="{FCFDE5F1-2F87-4967-A35F-A081BFAA4F08}" destId="{F1495E5C-DB35-4D81-8D17-5025186DFA91}" srcOrd="0" destOrd="0" presId="urn:microsoft.com/office/officeart/2005/8/layout/venn1"/>
    <dgm:cxn modelId="{20A449AF-F313-49CD-B878-68FC52DA89ED}" type="presParOf" srcId="{17629DCF-C8B5-42A5-9A5A-7377F9E1105C}" destId="{855D3866-B350-4EA8-B41E-AA688BD626F8}" srcOrd="0" destOrd="0" presId="urn:microsoft.com/office/officeart/2005/8/layout/venn1"/>
    <dgm:cxn modelId="{E9B0719E-EDAE-48E1-AE34-2BC0D59ED1EA}" type="presParOf" srcId="{17629DCF-C8B5-42A5-9A5A-7377F9E1105C}" destId="{7F12F58C-2B2B-4EC7-964C-6C0F0CD0998C}" srcOrd="1" destOrd="0" presId="urn:microsoft.com/office/officeart/2005/8/layout/venn1"/>
    <dgm:cxn modelId="{DF67441F-560C-4389-AD0A-CEAA1B3D1C4F}" type="presParOf" srcId="{17629DCF-C8B5-42A5-9A5A-7377F9E1105C}" destId="{648CA4B3-95D8-43AB-BF8A-903FE93644E6}" srcOrd="2" destOrd="0" presId="urn:microsoft.com/office/officeart/2005/8/layout/venn1"/>
    <dgm:cxn modelId="{EA389991-550D-46E8-92E8-5AA9ED04DE2B}" type="presParOf" srcId="{17629DCF-C8B5-42A5-9A5A-7377F9E1105C}" destId="{578CF9AA-3E5F-4E6D-9B1A-DFDC8CEF1403}" srcOrd="3" destOrd="0" presId="urn:microsoft.com/office/officeart/2005/8/layout/venn1"/>
    <dgm:cxn modelId="{58F38F57-1C17-4D3D-BFBC-98455E0F9B40}" type="presParOf" srcId="{17629DCF-C8B5-42A5-9A5A-7377F9E1105C}" destId="{33649F4E-5537-4740-9436-1C781492724A}" srcOrd="4" destOrd="0" presId="urn:microsoft.com/office/officeart/2005/8/layout/venn1"/>
    <dgm:cxn modelId="{5B84DF1E-41F2-4F71-B80A-FAD27211BED1}" type="presParOf" srcId="{17629DCF-C8B5-42A5-9A5A-7377F9E1105C}" destId="{9DA382AA-E5A2-4FC9-BF32-B70DEDF263F2}" srcOrd="5" destOrd="0" presId="urn:microsoft.com/office/officeart/2005/8/layout/venn1"/>
    <dgm:cxn modelId="{914786DD-7544-4463-8B61-485CAB10D97B}" type="presParOf" srcId="{17629DCF-C8B5-42A5-9A5A-7377F9E1105C}" destId="{37BA6A0E-3178-44E0-95FC-4804012E7D4A}" srcOrd="6" destOrd="0" presId="urn:microsoft.com/office/officeart/2005/8/layout/venn1"/>
    <dgm:cxn modelId="{24560265-D451-45AA-914A-A1EC3FF72DAE}" type="presParOf" srcId="{17629DCF-C8B5-42A5-9A5A-7377F9E1105C}" destId="{15B53684-841E-4451-BEB0-7EE17ACD9E63}" srcOrd="7" destOrd="0" presId="urn:microsoft.com/office/officeart/2005/8/layout/venn1"/>
    <dgm:cxn modelId="{E4E92530-9348-42FB-8F7C-82D091A3E85A}" type="presParOf" srcId="{17629DCF-C8B5-42A5-9A5A-7377F9E1105C}" destId="{6BE0F73B-0A79-4A4D-8681-F36606B735C7}" srcOrd="8" destOrd="0" presId="urn:microsoft.com/office/officeart/2005/8/layout/venn1"/>
    <dgm:cxn modelId="{7E5B394C-E588-4E19-9CA2-C3EC5538B9EC}" type="presParOf" srcId="{17629DCF-C8B5-42A5-9A5A-7377F9E1105C}" destId="{F1495E5C-DB35-4D81-8D17-5025186DFA91}" srcOrd="9"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FF47307-D979-4A32-84C7-A5AE991D7CDD}"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9B8DA523-F514-47C7-8386-7C32B70CF981}">
      <dgm:prSet phldrT="[Text]"/>
      <dgm:spPr/>
      <dgm:t>
        <a:bodyPr/>
        <a:lstStyle/>
        <a:p>
          <a:r>
            <a:rPr lang="en-US" dirty="0" smtClean="0"/>
            <a:t>Property size, location, and ownership</a:t>
          </a:r>
          <a:endParaRPr lang="en-US" dirty="0"/>
        </a:p>
      </dgm:t>
    </dgm:pt>
    <dgm:pt modelId="{10058757-56D5-4C1B-ABEA-4B30FB10E98A}" type="parTrans" cxnId="{0229D2DE-68A4-4FC9-B6C4-DA470E669FBE}">
      <dgm:prSet/>
      <dgm:spPr/>
      <dgm:t>
        <a:bodyPr/>
        <a:lstStyle/>
        <a:p>
          <a:endParaRPr lang="en-US"/>
        </a:p>
      </dgm:t>
    </dgm:pt>
    <dgm:pt modelId="{BCA6AA1C-45AE-477F-9ACF-FB8019F8C78F}" type="sibTrans" cxnId="{0229D2DE-68A4-4FC9-B6C4-DA470E669FBE}">
      <dgm:prSet/>
      <dgm:spPr/>
      <dgm:t>
        <a:bodyPr/>
        <a:lstStyle/>
        <a:p>
          <a:endParaRPr lang="en-US"/>
        </a:p>
      </dgm:t>
    </dgm:pt>
    <dgm:pt modelId="{A8894F39-076C-4AF2-A6E2-E3DA34D88BAD}">
      <dgm:prSet/>
      <dgm:spPr/>
      <dgm:t>
        <a:bodyPr/>
        <a:lstStyle/>
        <a:p>
          <a:r>
            <a:rPr lang="en-US" dirty="0" smtClean="0"/>
            <a:t>Nature and condition of adjacent land uses and activities</a:t>
          </a:r>
        </a:p>
      </dgm:t>
    </dgm:pt>
    <dgm:pt modelId="{2F4DFA2D-C741-48DA-9D5C-0AC400DEE723}" type="parTrans" cxnId="{D339859E-F20B-4A36-AC04-E2C2F0D79D8B}">
      <dgm:prSet/>
      <dgm:spPr/>
      <dgm:t>
        <a:bodyPr/>
        <a:lstStyle/>
        <a:p>
          <a:endParaRPr lang="en-US"/>
        </a:p>
      </dgm:t>
    </dgm:pt>
    <dgm:pt modelId="{C2B8FFF9-1094-4BBE-908A-255663702006}" type="sibTrans" cxnId="{D339859E-F20B-4A36-AC04-E2C2F0D79D8B}">
      <dgm:prSet/>
      <dgm:spPr/>
      <dgm:t>
        <a:bodyPr/>
        <a:lstStyle/>
        <a:p>
          <a:endParaRPr lang="en-US"/>
        </a:p>
      </dgm:t>
    </dgm:pt>
    <dgm:pt modelId="{8CF0204D-F456-4F7C-A579-3789BBB2A3B9}">
      <dgm:prSet/>
      <dgm:spPr/>
      <dgm:t>
        <a:bodyPr/>
        <a:lstStyle/>
        <a:p>
          <a:r>
            <a:rPr lang="en-US" dirty="0" smtClean="0"/>
            <a:t>Site conditions – soils, utilities, access, floodplain, odor, noise</a:t>
          </a:r>
        </a:p>
      </dgm:t>
    </dgm:pt>
    <dgm:pt modelId="{A85AB96C-EAC8-45BE-9A7C-CD09ACAFDFCB}" type="parTrans" cxnId="{03FDD952-7103-4D35-9227-3E0D2C12A2DD}">
      <dgm:prSet/>
      <dgm:spPr/>
      <dgm:t>
        <a:bodyPr/>
        <a:lstStyle/>
        <a:p>
          <a:endParaRPr lang="en-US"/>
        </a:p>
      </dgm:t>
    </dgm:pt>
    <dgm:pt modelId="{B0B3D95A-03F5-4448-A3D3-AA9C09D3023E}" type="sibTrans" cxnId="{03FDD952-7103-4D35-9227-3E0D2C12A2DD}">
      <dgm:prSet/>
      <dgm:spPr/>
      <dgm:t>
        <a:bodyPr/>
        <a:lstStyle/>
        <a:p>
          <a:endParaRPr lang="en-US"/>
        </a:p>
      </dgm:t>
    </dgm:pt>
    <dgm:pt modelId="{6165AAE2-A6E3-4E07-B960-622D13DA2800}">
      <dgm:prSet/>
      <dgm:spPr/>
      <dgm:t>
        <a:bodyPr/>
        <a:lstStyle/>
        <a:p>
          <a:r>
            <a:rPr lang="en-US" dirty="0" smtClean="0"/>
            <a:t>Regulatory barriers, local, state, federal</a:t>
          </a:r>
        </a:p>
      </dgm:t>
    </dgm:pt>
    <dgm:pt modelId="{F2AF9975-7D2A-41DF-AC3E-8D14A6E30D30}" type="parTrans" cxnId="{73B82823-42C6-4412-8082-97C02D6CD679}">
      <dgm:prSet/>
      <dgm:spPr/>
      <dgm:t>
        <a:bodyPr/>
        <a:lstStyle/>
        <a:p>
          <a:endParaRPr lang="en-US"/>
        </a:p>
      </dgm:t>
    </dgm:pt>
    <dgm:pt modelId="{0F600FC6-F959-4A2F-93EA-74176990811D}" type="sibTrans" cxnId="{73B82823-42C6-4412-8082-97C02D6CD679}">
      <dgm:prSet/>
      <dgm:spPr/>
      <dgm:t>
        <a:bodyPr/>
        <a:lstStyle/>
        <a:p>
          <a:endParaRPr lang="en-US"/>
        </a:p>
      </dgm:t>
    </dgm:pt>
    <dgm:pt modelId="{4098F522-B761-4CD4-B60F-07D9E1F0C861}">
      <dgm:prSet/>
      <dgm:spPr/>
      <dgm:t>
        <a:bodyPr/>
        <a:lstStyle/>
        <a:p>
          <a:r>
            <a:rPr lang="en-US" dirty="0" smtClean="0"/>
            <a:t>Demolition and clean up considerations</a:t>
          </a:r>
        </a:p>
      </dgm:t>
    </dgm:pt>
    <dgm:pt modelId="{0A22F4E4-63A1-4190-ACE5-249E3D42E684}" type="parTrans" cxnId="{5F0C6F8A-0323-48C5-BC8D-B5BEF8010EF6}">
      <dgm:prSet/>
      <dgm:spPr/>
      <dgm:t>
        <a:bodyPr/>
        <a:lstStyle/>
        <a:p>
          <a:endParaRPr lang="en-US"/>
        </a:p>
      </dgm:t>
    </dgm:pt>
    <dgm:pt modelId="{B05E8C4A-4309-45DF-9D6C-14447E1A67D7}" type="sibTrans" cxnId="{5F0C6F8A-0323-48C5-BC8D-B5BEF8010EF6}">
      <dgm:prSet/>
      <dgm:spPr/>
      <dgm:t>
        <a:bodyPr/>
        <a:lstStyle/>
        <a:p>
          <a:endParaRPr lang="en-US"/>
        </a:p>
      </dgm:t>
    </dgm:pt>
    <dgm:pt modelId="{1E1BC667-1464-4140-93E6-187D3F59075C}">
      <dgm:prSet/>
      <dgm:spPr/>
      <dgm:t>
        <a:bodyPr/>
        <a:lstStyle/>
        <a:p>
          <a:r>
            <a:rPr lang="en-US" dirty="0" smtClean="0"/>
            <a:t>Market desirability relative to land uses (rules of real estate)</a:t>
          </a:r>
        </a:p>
      </dgm:t>
    </dgm:pt>
    <dgm:pt modelId="{117AF532-2312-4500-8B75-FA7CC463C158}" type="parTrans" cxnId="{E3F96F39-E5D3-41A3-AAA0-13B9FE588B7D}">
      <dgm:prSet/>
      <dgm:spPr/>
      <dgm:t>
        <a:bodyPr/>
        <a:lstStyle/>
        <a:p>
          <a:endParaRPr lang="en-US"/>
        </a:p>
      </dgm:t>
    </dgm:pt>
    <dgm:pt modelId="{B907CF45-0DF0-473D-A19E-5A198F064449}" type="sibTrans" cxnId="{E3F96F39-E5D3-41A3-AAA0-13B9FE588B7D}">
      <dgm:prSet/>
      <dgm:spPr/>
      <dgm:t>
        <a:bodyPr/>
        <a:lstStyle/>
        <a:p>
          <a:endParaRPr lang="en-US"/>
        </a:p>
      </dgm:t>
    </dgm:pt>
    <dgm:pt modelId="{0CF08352-DE56-4682-8D96-68FCC0BC7D95}" type="pres">
      <dgm:prSet presAssocID="{2FF47307-D979-4A32-84C7-A5AE991D7CDD}" presName="linear" presStyleCnt="0">
        <dgm:presLayoutVars>
          <dgm:animLvl val="lvl"/>
          <dgm:resizeHandles val="exact"/>
        </dgm:presLayoutVars>
      </dgm:prSet>
      <dgm:spPr/>
      <dgm:t>
        <a:bodyPr/>
        <a:lstStyle/>
        <a:p>
          <a:endParaRPr lang="en-US"/>
        </a:p>
      </dgm:t>
    </dgm:pt>
    <dgm:pt modelId="{EC340B90-F499-4F0A-9B15-374A57CB41C4}" type="pres">
      <dgm:prSet presAssocID="{9B8DA523-F514-47C7-8386-7C32B70CF981}" presName="parentText" presStyleLbl="node1" presStyleIdx="0" presStyleCnt="6">
        <dgm:presLayoutVars>
          <dgm:chMax val="0"/>
          <dgm:bulletEnabled val="1"/>
        </dgm:presLayoutVars>
      </dgm:prSet>
      <dgm:spPr/>
      <dgm:t>
        <a:bodyPr/>
        <a:lstStyle/>
        <a:p>
          <a:endParaRPr lang="en-US"/>
        </a:p>
      </dgm:t>
    </dgm:pt>
    <dgm:pt modelId="{BA9969D8-06DB-47DD-ADD8-2A2BAAF5961E}" type="pres">
      <dgm:prSet presAssocID="{BCA6AA1C-45AE-477F-9ACF-FB8019F8C78F}" presName="spacer" presStyleCnt="0"/>
      <dgm:spPr/>
    </dgm:pt>
    <dgm:pt modelId="{9C048EA9-97F2-44C8-B9FC-A96ECFE0092F}" type="pres">
      <dgm:prSet presAssocID="{A8894F39-076C-4AF2-A6E2-E3DA34D88BAD}" presName="parentText" presStyleLbl="node1" presStyleIdx="1" presStyleCnt="6">
        <dgm:presLayoutVars>
          <dgm:chMax val="0"/>
          <dgm:bulletEnabled val="1"/>
        </dgm:presLayoutVars>
      </dgm:prSet>
      <dgm:spPr/>
      <dgm:t>
        <a:bodyPr/>
        <a:lstStyle/>
        <a:p>
          <a:endParaRPr lang="en-US"/>
        </a:p>
      </dgm:t>
    </dgm:pt>
    <dgm:pt modelId="{333E56A1-8A94-45A8-859A-89E6F9B15A99}" type="pres">
      <dgm:prSet presAssocID="{C2B8FFF9-1094-4BBE-908A-255663702006}" presName="spacer" presStyleCnt="0"/>
      <dgm:spPr/>
    </dgm:pt>
    <dgm:pt modelId="{7416BCB6-E8F9-4DE9-8432-386B66D98FD9}" type="pres">
      <dgm:prSet presAssocID="{8CF0204D-F456-4F7C-A579-3789BBB2A3B9}" presName="parentText" presStyleLbl="node1" presStyleIdx="2" presStyleCnt="6">
        <dgm:presLayoutVars>
          <dgm:chMax val="0"/>
          <dgm:bulletEnabled val="1"/>
        </dgm:presLayoutVars>
      </dgm:prSet>
      <dgm:spPr/>
      <dgm:t>
        <a:bodyPr/>
        <a:lstStyle/>
        <a:p>
          <a:endParaRPr lang="en-US"/>
        </a:p>
      </dgm:t>
    </dgm:pt>
    <dgm:pt modelId="{F641FBEA-1418-42CB-9AD6-92B1508A9EAF}" type="pres">
      <dgm:prSet presAssocID="{B0B3D95A-03F5-4448-A3D3-AA9C09D3023E}" presName="spacer" presStyleCnt="0"/>
      <dgm:spPr/>
    </dgm:pt>
    <dgm:pt modelId="{56F7CAC1-5AB3-456C-9AF1-742C2189C22D}" type="pres">
      <dgm:prSet presAssocID="{6165AAE2-A6E3-4E07-B960-622D13DA2800}" presName="parentText" presStyleLbl="node1" presStyleIdx="3" presStyleCnt="6">
        <dgm:presLayoutVars>
          <dgm:chMax val="0"/>
          <dgm:bulletEnabled val="1"/>
        </dgm:presLayoutVars>
      </dgm:prSet>
      <dgm:spPr/>
      <dgm:t>
        <a:bodyPr/>
        <a:lstStyle/>
        <a:p>
          <a:endParaRPr lang="en-US"/>
        </a:p>
      </dgm:t>
    </dgm:pt>
    <dgm:pt modelId="{1E737670-B522-40B4-AEDE-7BA5E3BDF7C4}" type="pres">
      <dgm:prSet presAssocID="{0F600FC6-F959-4A2F-93EA-74176990811D}" presName="spacer" presStyleCnt="0"/>
      <dgm:spPr/>
    </dgm:pt>
    <dgm:pt modelId="{E63A3D95-4769-4368-A402-9B8E968389FD}" type="pres">
      <dgm:prSet presAssocID="{4098F522-B761-4CD4-B60F-07D9E1F0C861}" presName="parentText" presStyleLbl="node1" presStyleIdx="4" presStyleCnt="6">
        <dgm:presLayoutVars>
          <dgm:chMax val="0"/>
          <dgm:bulletEnabled val="1"/>
        </dgm:presLayoutVars>
      </dgm:prSet>
      <dgm:spPr/>
      <dgm:t>
        <a:bodyPr/>
        <a:lstStyle/>
        <a:p>
          <a:endParaRPr lang="en-US"/>
        </a:p>
      </dgm:t>
    </dgm:pt>
    <dgm:pt modelId="{8EED9A2D-BC60-4072-8610-A7210B6A6F7B}" type="pres">
      <dgm:prSet presAssocID="{B05E8C4A-4309-45DF-9D6C-14447E1A67D7}" presName="spacer" presStyleCnt="0"/>
      <dgm:spPr/>
    </dgm:pt>
    <dgm:pt modelId="{A1F28296-FB03-4325-B2C9-DD2C30BC79B0}" type="pres">
      <dgm:prSet presAssocID="{1E1BC667-1464-4140-93E6-187D3F59075C}" presName="parentText" presStyleLbl="node1" presStyleIdx="5" presStyleCnt="6">
        <dgm:presLayoutVars>
          <dgm:chMax val="0"/>
          <dgm:bulletEnabled val="1"/>
        </dgm:presLayoutVars>
      </dgm:prSet>
      <dgm:spPr/>
      <dgm:t>
        <a:bodyPr/>
        <a:lstStyle/>
        <a:p>
          <a:endParaRPr lang="en-US"/>
        </a:p>
      </dgm:t>
    </dgm:pt>
  </dgm:ptLst>
  <dgm:cxnLst>
    <dgm:cxn modelId="{7E497690-BB52-456A-BAFD-60FECCEF345E}" type="presOf" srcId="{8CF0204D-F456-4F7C-A579-3789BBB2A3B9}" destId="{7416BCB6-E8F9-4DE9-8432-386B66D98FD9}" srcOrd="0" destOrd="0" presId="urn:microsoft.com/office/officeart/2005/8/layout/vList2"/>
    <dgm:cxn modelId="{D339859E-F20B-4A36-AC04-E2C2F0D79D8B}" srcId="{2FF47307-D979-4A32-84C7-A5AE991D7CDD}" destId="{A8894F39-076C-4AF2-A6E2-E3DA34D88BAD}" srcOrd="1" destOrd="0" parTransId="{2F4DFA2D-C741-48DA-9D5C-0AC400DEE723}" sibTransId="{C2B8FFF9-1094-4BBE-908A-255663702006}"/>
    <dgm:cxn modelId="{1FA69918-B650-4393-B47F-DA0D484E031A}" type="presOf" srcId="{2FF47307-D979-4A32-84C7-A5AE991D7CDD}" destId="{0CF08352-DE56-4682-8D96-68FCC0BC7D95}" srcOrd="0" destOrd="0" presId="urn:microsoft.com/office/officeart/2005/8/layout/vList2"/>
    <dgm:cxn modelId="{03FDD952-7103-4D35-9227-3E0D2C12A2DD}" srcId="{2FF47307-D979-4A32-84C7-A5AE991D7CDD}" destId="{8CF0204D-F456-4F7C-A579-3789BBB2A3B9}" srcOrd="2" destOrd="0" parTransId="{A85AB96C-EAC8-45BE-9A7C-CD09ACAFDFCB}" sibTransId="{B0B3D95A-03F5-4448-A3D3-AA9C09D3023E}"/>
    <dgm:cxn modelId="{0229D2DE-68A4-4FC9-B6C4-DA470E669FBE}" srcId="{2FF47307-D979-4A32-84C7-A5AE991D7CDD}" destId="{9B8DA523-F514-47C7-8386-7C32B70CF981}" srcOrd="0" destOrd="0" parTransId="{10058757-56D5-4C1B-ABEA-4B30FB10E98A}" sibTransId="{BCA6AA1C-45AE-477F-9ACF-FB8019F8C78F}"/>
    <dgm:cxn modelId="{5DAB66EA-D966-4334-9EAF-4F7CD2BFCF53}" type="presOf" srcId="{1E1BC667-1464-4140-93E6-187D3F59075C}" destId="{A1F28296-FB03-4325-B2C9-DD2C30BC79B0}" srcOrd="0" destOrd="0" presId="urn:microsoft.com/office/officeart/2005/8/layout/vList2"/>
    <dgm:cxn modelId="{9EA864EE-796C-4230-974B-79391D670F30}" type="presOf" srcId="{A8894F39-076C-4AF2-A6E2-E3DA34D88BAD}" destId="{9C048EA9-97F2-44C8-B9FC-A96ECFE0092F}" srcOrd="0" destOrd="0" presId="urn:microsoft.com/office/officeart/2005/8/layout/vList2"/>
    <dgm:cxn modelId="{FAD4C61F-B9F5-444C-8F63-2C5066EB8134}" type="presOf" srcId="{6165AAE2-A6E3-4E07-B960-622D13DA2800}" destId="{56F7CAC1-5AB3-456C-9AF1-742C2189C22D}" srcOrd="0" destOrd="0" presId="urn:microsoft.com/office/officeart/2005/8/layout/vList2"/>
    <dgm:cxn modelId="{5F0C6F8A-0323-48C5-BC8D-B5BEF8010EF6}" srcId="{2FF47307-D979-4A32-84C7-A5AE991D7CDD}" destId="{4098F522-B761-4CD4-B60F-07D9E1F0C861}" srcOrd="4" destOrd="0" parTransId="{0A22F4E4-63A1-4190-ACE5-249E3D42E684}" sibTransId="{B05E8C4A-4309-45DF-9D6C-14447E1A67D7}"/>
    <dgm:cxn modelId="{73B82823-42C6-4412-8082-97C02D6CD679}" srcId="{2FF47307-D979-4A32-84C7-A5AE991D7CDD}" destId="{6165AAE2-A6E3-4E07-B960-622D13DA2800}" srcOrd="3" destOrd="0" parTransId="{F2AF9975-7D2A-41DF-AC3E-8D14A6E30D30}" sibTransId="{0F600FC6-F959-4A2F-93EA-74176990811D}"/>
    <dgm:cxn modelId="{38769B6A-8729-4BA4-B949-69B547717988}" type="presOf" srcId="{4098F522-B761-4CD4-B60F-07D9E1F0C861}" destId="{E63A3D95-4769-4368-A402-9B8E968389FD}" srcOrd="0" destOrd="0" presId="urn:microsoft.com/office/officeart/2005/8/layout/vList2"/>
    <dgm:cxn modelId="{E3F96F39-E5D3-41A3-AAA0-13B9FE588B7D}" srcId="{2FF47307-D979-4A32-84C7-A5AE991D7CDD}" destId="{1E1BC667-1464-4140-93E6-187D3F59075C}" srcOrd="5" destOrd="0" parTransId="{117AF532-2312-4500-8B75-FA7CC463C158}" sibTransId="{B907CF45-0DF0-473D-A19E-5A198F064449}"/>
    <dgm:cxn modelId="{47F901D0-2CE3-41A1-BC11-F2ECD6CCA83A}" type="presOf" srcId="{9B8DA523-F514-47C7-8386-7C32B70CF981}" destId="{EC340B90-F499-4F0A-9B15-374A57CB41C4}" srcOrd="0" destOrd="0" presId="urn:microsoft.com/office/officeart/2005/8/layout/vList2"/>
    <dgm:cxn modelId="{FC598C8F-8822-40F0-8F19-96EF8AA55946}" type="presParOf" srcId="{0CF08352-DE56-4682-8D96-68FCC0BC7D95}" destId="{EC340B90-F499-4F0A-9B15-374A57CB41C4}" srcOrd="0" destOrd="0" presId="urn:microsoft.com/office/officeart/2005/8/layout/vList2"/>
    <dgm:cxn modelId="{C60C0CAF-3D9B-4C7B-B6FD-0954B2818AE7}" type="presParOf" srcId="{0CF08352-DE56-4682-8D96-68FCC0BC7D95}" destId="{BA9969D8-06DB-47DD-ADD8-2A2BAAF5961E}" srcOrd="1" destOrd="0" presId="urn:microsoft.com/office/officeart/2005/8/layout/vList2"/>
    <dgm:cxn modelId="{42E23AE2-4121-4FA8-A5C7-53AC5FCC2E7A}" type="presParOf" srcId="{0CF08352-DE56-4682-8D96-68FCC0BC7D95}" destId="{9C048EA9-97F2-44C8-B9FC-A96ECFE0092F}" srcOrd="2" destOrd="0" presId="urn:microsoft.com/office/officeart/2005/8/layout/vList2"/>
    <dgm:cxn modelId="{3BB9C066-B381-4F5A-B1EC-E64C2EA078C3}" type="presParOf" srcId="{0CF08352-DE56-4682-8D96-68FCC0BC7D95}" destId="{333E56A1-8A94-45A8-859A-89E6F9B15A99}" srcOrd="3" destOrd="0" presId="urn:microsoft.com/office/officeart/2005/8/layout/vList2"/>
    <dgm:cxn modelId="{F99A0347-A58B-4A02-A400-5368B948C26F}" type="presParOf" srcId="{0CF08352-DE56-4682-8D96-68FCC0BC7D95}" destId="{7416BCB6-E8F9-4DE9-8432-386B66D98FD9}" srcOrd="4" destOrd="0" presId="urn:microsoft.com/office/officeart/2005/8/layout/vList2"/>
    <dgm:cxn modelId="{3E3F316D-E446-432D-9A59-9F09EC6B00AC}" type="presParOf" srcId="{0CF08352-DE56-4682-8D96-68FCC0BC7D95}" destId="{F641FBEA-1418-42CB-9AD6-92B1508A9EAF}" srcOrd="5" destOrd="0" presId="urn:microsoft.com/office/officeart/2005/8/layout/vList2"/>
    <dgm:cxn modelId="{A497E445-1DCD-457D-A8EE-10E67EBE2E6A}" type="presParOf" srcId="{0CF08352-DE56-4682-8D96-68FCC0BC7D95}" destId="{56F7CAC1-5AB3-456C-9AF1-742C2189C22D}" srcOrd="6" destOrd="0" presId="urn:microsoft.com/office/officeart/2005/8/layout/vList2"/>
    <dgm:cxn modelId="{BE81CF40-7F8B-4183-8A38-194EEA355D4A}" type="presParOf" srcId="{0CF08352-DE56-4682-8D96-68FCC0BC7D95}" destId="{1E737670-B522-40B4-AEDE-7BA5E3BDF7C4}" srcOrd="7" destOrd="0" presId="urn:microsoft.com/office/officeart/2005/8/layout/vList2"/>
    <dgm:cxn modelId="{5D1CEBC7-072B-4E54-8719-AA06D48C4929}" type="presParOf" srcId="{0CF08352-DE56-4682-8D96-68FCC0BC7D95}" destId="{E63A3D95-4769-4368-A402-9B8E968389FD}" srcOrd="8" destOrd="0" presId="urn:microsoft.com/office/officeart/2005/8/layout/vList2"/>
    <dgm:cxn modelId="{C15FAE65-9421-423D-82B5-6BE983F9D602}" type="presParOf" srcId="{0CF08352-DE56-4682-8D96-68FCC0BC7D95}" destId="{8EED9A2D-BC60-4072-8610-A7210B6A6F7B}" srcOrd="9" destOrd="0" presId="urn:microsoft.com/office/officeart/2005/8/layout/vList2"/>
    <dgm:cxn modelId="{9BD996FB-4B94-4B17-83FB-8BFB09D82B9A}" type="presParOf" srcId="{0CF08352-DE56-4682-8D96-68FCC0BC7D95}" destId="{A1F28296-FB03-4325-B2C9-DD2C30BC79B0}" srcOrd="1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F47307-D979-4A32-84C7-A5AE991D7CDD}"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9B8DA523-F514-47C7-8386-7C32B70CF981}">
      <dgm:prSet phldrT="[Text]"/>
      <dgm:spPr/>
      <dgm:t>
        <a:bodyPr/>
        <a:lstStyle/>
        <a:p>
          <a:r>
            <a:rPr lang="en-US" dirty="0" smtClean="0"/>
            <a:t>Cost barriers</a:t>
          </a:r>
          <a:endParaRPr lang="en-US" dirty="0"/>
        </a:p>
      </dgm:t>
    </dgm:pt>
    <dgm:pt modelId="{10058757-56D5-4C1B-ABEA-4B30FB10E98A}" type="parTrans" cxnId="{0229D2DE-68A4-4FC9-B6C4-DA470E669FBE}">
      <dgm:prSet/>
      <dgm:spPr/>
      <dgm:t>
        <a:bodyPr/>
        <a:lstStyle/>
        <a:p>
          <a:endParaRPr lang="en-US"/>
        </a:p>
      </dgm:t>
    </dgm:pt>
    <dgm:pt modelId="{BCA6AA1C-45AE-477F-9ACF-FB8019F8C78F}" type="sibTrans" cxnId="{0229D2DE-68A4-4FC9-B6C4-DA470E669FBE}">
      <dgm:prSet/>
      <dgm:spPr/>
      <dgm:t>
        <a:bodyPr/>
        <a:lstStyle/>
        <a:p>
          <a:endParaRPr lang="en-US"/>
        </a:p>
      </dgm:t>
    </dgm:pt>
    <dgm:pt modelId="{AAE82FF3-A012-4B92-A117-27CDA2D506E3}">
      <dgm:prSet/>
      <dgm:spPr/>
      <dgm:t>
        <a:bodyPr/>
        <a:lstStyle/>
        <a:p>
          <a:r>
            <a:rPr lang="en-US" dirty="0" smtClean="0"/>
            <a:t>Potential positive impact on Downtown</a:t>
          </a:r>
        </a:p>
      </dgm:t>
    </dgm:pt>
    <dgm:pt modelId="{681527E7-C1F2-4352-8255-32F98E9E61CE}" type="parTrans" cxnId="{4B25A19F-9D27-49AA-9EB9-B6EE85CE165C}">
      <dgm:prSet/>
      <dgm:spPr/>
      <dgm:t>
        <a:bodyPr/>
        <a:lstStyle/>
        <a:p>
          <a:endParaRPr lang="en-US"/>
        </a:p>
      </dgm:t>
    </dgm:pt>
    <dgm:pt modelId="{1204490D-895D-44D8-9BC2-719489325403}" type="sibTrans" cxnId="{4B25A19F-9D27-49AA-9EB9-B6EE85CE165C}">
      <dgm:prSet/>
      <dgm:spPr/>
      <dgm:t>
        <a:bodyPr/>
        <a:lstStyle/>
        <a:p>
          <a:endParaRPr lang="en-US"/>
        </a:p>
      </dgm:t>
    </dgm:pt>
    <dgm:pt modelId="{5C8098B5-A9D4-4913-8227-2BCE5B321877}">
      <dgm:prSet/>
      <dgm:spPr/>
      <dgm:t>
        <a:bodyPr/>
        <a:lstStyle/>
        <a:p>
          <a:r>
            <a:rPr lang="en-US" dirty="0" smtClean="0"/>
            <a:t>Ability to achieve Strategic Differentiators</a:t>
          </a:r>
        </a:p>
      </dgm:t>
    </dgm:pt>
    <dgm:pt modelId="{A0D01282-AF72-4DBB-B575-E8B143CD82E6}" type="parTrans" cxnId="{63AB05C6-9793-4126-80F7-448339F9A4D8}">
      <dgm:prSet/>
      <dgm:spPr/>
      <dgm:t>
        <a:bodyPr/>
        <a:lstStyle/>
        <a:p>
          <a:endParaRPr lang="en-US"/>
        </a:p>
      </dgm:t>
    </dgm:pt>
    <dgm:pt modelId="{F3ABECCA-5F4E-442A-8A45-753861FF546E}" type="sibTrans" cxnId="{63AB05C6-9793-4126-80F7-448339F9A4D8}">
      <dgm:prSet/>
      <dgm:spPr/>
      <dgm:t>
        <a:bodyPr/>
        <a:lstStyle/>
        <a:p>
          <a:endParaRPr lang="en-US"/>
        </a:p>
      </dgm:t>
    </dgm:pt>
    <dgm:pt modelId="{6419A80A-8C5A-4C57-A1BF-FE7A6904D3B7}">
      <dgm:prSet/>
      <dgm:spPr/>
      <dgm:t>
        <a:bodyPr/>
        <a:lstStyle/>
        <a:p>
          <a:r>
            <a:rPr lang="en-US" dirty="0" smtClean="0"/>
            <a:t>Likely potential for developer interest</a:t>
          </a:r>
        </a:p>
      </dgm:t>
    </dgm:pt>
    <dgm:pt modelId="{A05F439B-9206-49EF-B8DC-D6A33C15C052}" type="parTrans" cxnId="{C1BCED05-F764-475B-94F0-6FC954AD9B3F}">
      <dgm:prSet/>
      <dgm:spPr/>
      <dgm:t>
        <a:bodyPr/>
        <a:lstStyle/>
        <a:p>
          <a:endParaRPr lang="en-US"/>
        </a:p>
      </dgm:t>
    </dgm:pt>
    <dgm:pt modelId="{1CD2EDB6-5016-4A29-9B04-A2EAA27C79AB}" type="sibTrans" cxnId="{C1BCED05-F764-475B-94F0-6FC954AD9B3F}">
      <dgm:prSet/>
      <dgm:spPr/>
      <dgm:t>
        <a:bodyPr/>
        <a:lstStyle/>
        <a:p>
          <a:endParaRPr lang="en-US"/>
        </a:p>
      </dgm:t>
    </dgm:pt>
    <dgm:pt modelId="{3C7666E8-6B91-414C-970D-8FA8F170C050}">
      <dgm:prSet/>
      <dgm:spPr/>
      <dgm:t>
        <a:bodyPr/>
        <a:lstStyle/>
        <a:p>
          <a:r>
            <a:rPr lang="en-US" dirty="0" smtClean="0"/>
            <a:t>Probable market acceptance</a:t>
          </a:r>
        </a:p>
      </dgm:t>
    </dgm:pt>
    <dgm:pt modelId="{06C0BCD2-1CD3-4C4F-8FA7-11DCA581FA40}" type="parTrans" cxnId="{66D6DB44-2E3A-4BC5-82D0-3DF31E098DA3}">
      <dgm:prSet/>
      <dgm:spPr/>
      <dgm:t>
        <a:bodyPr/>
        <a:lstStyle/>
        <a:p>
          <a:endParaRPr lang="en-US"/>
        </a:p>
      </dgm:t>
    </dgm:pt>
    <dgm:pt modelId="{BA60869B-A41C-4310-A7C6-73593E4DA0A4}" type="sibTrans" cxnId="{66D6DB44-2E3A-4BC5-82D0-3DF31E098DA3}">
      <dgm:prSet/>
      <dgm:spPr/>
      <dgm:t>
        <a:bodyPr/>
        <a:lstStyle/>
        <a:p>
          <a:endParaRPr lang="en-US"/>
        </a:p>
      </dgm:t>
    </dgm:pt>
    <dgm:pt modelId="{2915AED9-8EEC-456D-9451-E7E9CB2F092E}">
      <dgm:prSet/>
      <dgm:spPr/>
      <dgm:t>
        <a:bodyPr/>
        <a:lstStyle/>
        <a:p>
          <a:r>
            <a:rPr lang="en-US" dirty="0" smtClean="0"/>
            <a:t>The former lumber yard is overpriced</a:t>
          </a:r>
        </a:p>
      </dgm:t>
    </dgm:pt>
    <dgm:pt modelId="{32C63039-8F19-49CC-875E-334486EA57C5}" type="parTrans" cxnId="{8AC65174-0520-48E6-8310-37B92EBC19AA}">
      <dgm:prSet/>
      <dgm:spPr/>
      <dgm:t>
        <a:bodyPr/>
        <a:lstStyle/>
        <a:p>
          <a:endParaRPr lang="en-US"/>
        </a:p>
      </dgm:t>
    </dgm:pt>
    <dgm:pt modelId="{28C7AED0-32D6-41DC-9BF8-63E4639A08EB}" type="sibTrans" cxnId="{8AC65174-0520-48E6-8310-37B92EBC19AA}">
      <dgm:prSet/>
      <dgm:spPr/>
      <dgm:t>
        <a:bodyPr/>
        <a:lstStyle/>
        <a:p>
          <a:endParaRPr lang="en-US"/>
        </a:p>
      </dgm:t>
    </dgm:pt>
    <dgm:pt modelId="{0CF08352-DE56-4682-8D96-68FCC0BC7D95}" type="pres">
      <dgm:prSet presAssocID="{2FF47307-D979-4A32-84C7-A5AE991D7CDD}" presName="linear" presStyleCnt="0">
        <dgm:presLayoutVars>
          <dgm:animLvl val="lvl"/>
          <dgm:resizeHandles val="exact"/>
        </dgm:presLayoutVars>
      </dgm:prSet>
      <dgm:spPr/>
      <dgm:t>
        <a:bodyPr/>
        <a:lstStyle/>
        <a:p>
          <a:endParaRPr lang="en-US"/>
        </a:p>
      </dgm:t>
    </dgm:pt>
    <dgm:pt modelId="{EC340B90-F499-4F0A-9B15-374A57CB41C4}" type="pres">
      <dgm:prSet presAssocID="{9B8DA523-F514-47C7-8386-7C32B70CF981}" presName="parentText" presStyleLbl="node1" presStyleIdx="0" presStyleCnt="6">
        <dgm:presLayoutVars>
          <dgm:chMax val="0"/>
          <dgm:bulletEnabled val="1"/>
        </dgm:presLayoutVars>
      </dgm:prSet>
      <dgm:spPr/>
      <dgm:t>
        <a:bodyPr/>
        <a:lstStyle/>
        <a:p>
          <a:endParaRPr lang="en-US"/>
        </a:p>
      </dgm:t>
    </dgm:pt>
    <dgm:pt modelId="{BA9969D8-06DB-47DD-ADD8-2A2BAAF5961E}" type="pres">
      <dgm:prSet presAssocID="{BCA6AA1C-45AE-477F-9ACF-FB8019F8C78F}" presName="spacer" presStyleCnt="0"/>
      <dgm:spPr/>
    </dgm:pt>
    <dgm:pt modelId="{FAEB9A1E-9339-45C6-915E-E7CE438B54DE}" type="pres">
      <dgm:prSet presAssocID="{AAE82FF3-A012-4B92-A117-27CDA2D506E3}" presName="parentText" presStyleLbl="node1" presStyleIdx="1" presStyleCnt="6">
        <dgm:presLayoutVars>
          <dgm:chMax val="0"/>
          <dgm:bulletEnabled val="1"/>
        </dgm:presLayoutVars>
      </dgm:prSet>
      <dgm:spPr/>
      <dgm:t>
        <a:bodyPr/>
        <a:lstStyle/>
        <a:p>
          <a:endParaRPr lang="en-US"/>
        </a:p>
      </dgm:t>
    </dgm:pt>
    <dgm:pt modelId="{C46E9F74-4715-44B2-8E52-9600892061F0}" type="pres">
      <dgm:prSet presAssocID="{1204490D-895D-44D8-9BC2-719489325403}" presName="spacer" presStyleCnt="0"/>
      <dgm:spPr/>
    </dgm:pt>
    <dgm:pt modelId="{EBCFB5E3-4FBA-4664-8910-EB660CB17C10}" type="pres">
      <dgm:prSet presAssocID="{5C8098B5-A9D4-4913-8227-2BCE5B321877}" presName="parentText" presStyleLbl="node1" presStyleIdx="2" presStyleCnt="6">
        <dgm:presLayoutVars>
          <dgm:chMax val="0"/>
          <dgm:bulletEnabled val="1"/>
        </dgm:presLayoutVars>
      </dgm:prSet>
      <dgm:spPr/>
      <dgm:t>
        <a:bodyPr/>
        <a:lstStyle/>
        <a:p>
          <a:endParaRPr lang="en-US"/>
        </a:p>
      </dgm:t>
    </dgm:pt>
    <dgm:pt modelId="{53718F5C-3264-4240-AB70-8E0155CDED68}" type="pres">
      <dgm:prSet presAssocID="{F3ABECCA-5F4E-442A-8A45-753861FF546E}" presName="spacer" presStyleCnt="0"/>
      <dgm:spPr/>
    </dgm:pt>
    <dgm:pt modelId="{D1F8D92A-94C1-40F5-9FC1-46613812119F}" type="pres">
      <dgm:prSet presAssocID="{6419A80A-8C5A-4C57-A1BF-FE7A6904D3B7}" presName="parentText" presStyleLbl="node1" presStyleIdx="3" presStyleCnt="6">
        <dgm:presLayoutVars>
          <dgm:chMax val="0"/>
          <dgm:bulletEnabled val="1"/>
        </dgm:presLayoutVars>
      </dgm:prSet>
      <dgm:spPr/>
      <dgm:t>
        <a:bodyPr/>
        <a:lstStyle/>
        <a:p>
          <a:endParaRPr lang="en-US"/>
        </a:p>
      </dgm:t>
    </dgm:pt>
    <dgm:pt modelId="{707A70AB-2BB2-4F3E-9C32-1CEC8108A3F0}" type="pres">
      <dgm:prSet presAssocID="{1CD2EDB6-5016-4A29-9B04-A2EAA27C79AB}" presName="spacer" presStyleCnt="0"/>
      <dgm:spPr/>
    </dgm:pt>
    <dgm:pt modelId="{B0D46E1B-1118-4FA1-AB98-D5F0D20CD656}" type="pres">
      <dgm:prSet presAssocID="{3C7666E8-6B91-414C-970D-8FA8F170C050}" presName="parentText" presStyleLbl="node1" presStyleIdx="4" presStyleCnt="6">
        <dgm:presLayoutVars>
          <dgm:chMax val="0"/>
          <dgm:bulletEnabled val="1"/>
        </dgm:presLayoutVars>
      </dgm:prSet>
      <dgm:spPr/>
      <dgm:t>
        <a:bodyPr/>
        <a:lstStyle/>
        <a:p>
          <a:endParaRPr lang="en-US"/>
        </a:p>
      </dgm:t>
    </dgm:pt>
    <dgm:pt modelId="{A1E719F1-6FBE-421D-B5AB-F41D5EE1BED3}" type="pres">
      <dgm:prSet presAssocID="{BA60869B-A41C-4310-A7C6-73593E4DA0A4}" presName="spacer" presStyleCnt="0"/>
      <dgm:spPr/>
    </dgm:pt>
    <dgm:pt modelId="{58994568-D070-43BE-8D6A-3267D6AEA648}" type="pres">
      <dgm:prSet presAssocID="{2915AED9-8EEC-456D-9451-E7E9CB2F092E}" presName="parentText" presStyleLbl="node1" presStyleIdx="5" presStyleCnt="6">
        <dgm:presLayoutVars>
          <dgm:chMax val="0"/>
          <dgm:bulletEnabled val="1"/>
        </dgm:presLayoutVars>
      </dgm:prSet>
      <dgm:spPr/>
      <dgm:t>
        <a:bodyPr/>
        <a:lstStyle/>
        <a:p>
          <a:endParaRPr lang="en-US"/>
        </a:p>
      </dgm:t>
    </dgm:pt>
  </dgm:ptLst>
  <dgm:cxnLst>
    <dgm:cxn modelId="{66D6DB44-2E3A-4BC5-82D0-3DF31E098DA3}" srcId="{2FF47307-D979-4A32-84C7-A5AE991D7CDD}" destId="{3C7666E8-6B91-414C-970D-8FA8F170C050}" srcOrd="4" destOrd="0" parTransId="{06C0BCD2-1CD3-4C4F-8FA7-11DCA581FA40}" sibTransId="{BA60869B-A41C-4310-A7C6-73593E4DA0A4}"/>
    <dgm:cxn modelId="{8AC65174-0520-48E6-8310-37B92EBC19AA}" srcId="{2FF47307-D979-4A32-84C7-A5AE991D7CDD}" destId="{2915AED9-8EEC-456D-9451-E7E9CB2F092E}" srcOrd="5" destOrd="0" parTransId="{32C63039-8F19-49CC-875E-334486EA57C5}" sibTransId="{28C7AED0-32D6-41DC-9BF8-63E4639A08EB}"/>
    <dgm:cxn modelId="{C1BCED05-F764-475B-94F0-6FC954AD9B3F}" srcId="{2FF47307-D979-4A32-84C7-A5AE991D7CDD}" destId="{6419A80A-8C5A-4C57-A1BF-FE7A6904D3B7}" srcOrd="3" destOrd="0" parTransId="{A05F439B-9206-49EF-B8DC-D6A33C15C052}" sibTransId="{1CD2EDB6-5016-4A29-9B04-A2EAA27C79AB}"/>
    <dgm:cxn modelId="{63AB05C6-9793-4126-80F7-448339F9A4D8}" srcId="{2FF47307-D979-4A32-84C7-A5AE991D7CDD}" destId="{5C8098B5-A9D4-4913-8227-2BCE5B321877}" srcOrd="2" destOrd="0" parTransId="{A0D01282-AF72-4DBB-B575-E8B143CD82E6}" sibTransId="{F3ABECCA-5F4E-442A-8A45-753861FF546E}"/>
    <dgm:cxn modelId="{4B25A19F-9D27-49AA-9EB9-B6EE85CE165C}" srcId="{2FF47307-D979-4A32-84C7-A5AE991D7CDD}" destId="{AAE82FF3-A012-4B92-A117-27CDA2D506E3}" srcOrd="1" destOrd="0" parTransId="{681527E7-C1F2-4352-8255-32F98E9E61CE}" sibTransId="{1204490D-895D-44D8-9BC2-719489325403}"/>
    <dgm:cxn modelId="{0229D2DE-68A4-4FC9-B6C4-DA470E669FBE}" srcId="{2FF47307-D979-4A32-84C7-A5AE991D7CDD}" destId="{9B8DA523-F514-47C7-8386-7C32B70CF981}" srcOrd="0" destOrd="0" parTransId="{10058757-56D5-4C1B-ABEA-4B30FB10E98A}" sibTransId="{BCA6AA1C-45AE-477F-9ACF-FB8019F8C78F}"/>
    <dgm:cxn modelId="{7DB9AA8D-29E7-4E68-AB3F-13AF321DD64B}" type="presOf" srcId="{5C8098B5-A9D4-4913-8227-2BCE5B321877}" destId="{EBCFB5E3-4FBA-4664-8910-EB660CB17C10}" srcOrd="0" destOrd="0" presId="urn:microsoft.com/office/officeart/2005/8/layout/vList2"/>
    <dgm:cxn modelId="{2F570D3D-13DD-4471-99D2-96C7FF260AF4}" type="presOf" srcId="{6419A80A-8C5A-4C57-A1BF-FE7A6904D3B7}" destId="{D1F8D92A-94C1-40F5-9FC1-46613812119F}" srcOrd="0" destOrd="0" presId="urn:microsoft.com/office/officeart/2005/8/layout/vList2"/>
    <dgm:cxn modelId="{7DFFE2CA-0657-44AC-B34C-0DD21C82AEAB}" type="presOf" srcId="{AAE82FF3-A012-4B92-A117-27CDA2D506E3}" destId="{FAEB9A1E-9339-45C6-915E-E7CE438B54DE}" srcOrd="0" destOrd="0" presId="urn:microsoft.com/office/officeart/2005/8/layout/vList2"/>
    <dgm:cxn modelId="{E48C9B31-2242-49F1-8F18-E4E818F8FCBD}" type="presOf" srcId="{3C7666E8-6B91-414C-970D-8FA8F170C050}" destId="{B0D46E1B-1118-4FA1-AB98-D5F0D20CD656}" srcOrd="0" destOrd="0" presId="urn:microsoft.com/office/officeart/2005/8/layout/vList2"/>
    <dgm:cxn modelId="{E3808EB2-F93F-44C9-8EE5-D18FA2045413}" type="presOf" srcId="{2FF47307-D979-4A32-84C7-A5AE991D7CDD}" destId="{0CF08352-DE56-4682-8D96-68FCC0BC7D95}" srcOrd="0" destOrd="0" presId="urn:microsoft.com/office/officeart/2005/8/layout/vList2"/>
    <dgm:cxn modelId="{FDDC88A3-ED67-40F3-9EED-62BDD0974A88}" type="presOf" srcId="{9B8DA523-F514-47C7-8386-7C32B70CF981}" destId="{EC340B90-F499-4F0A-9B15-374A57CB41C4}" srcOrd="0" destOrd="0" presId="urn:microsoft.com/office/officeart/2005/8/layout/vList2"/>
    <dgm:cxn modelId="{2AB8AECE-9D5E-4B1E-AFC6-79630324A5C6}" type="presOf" srcId="{2915AED9-8EEC-456D-9451-E7E9CB2F092E}" destId="{58994568-D070-43BE-8D6A-3267D6AEA648}" srcOrd="0" destOrd="0" presId="urn:microsoft.com/office/officeart/2005/8/layout/vList2"/>
    <dgm:cxn modelId="{63ECA5B7-54B1-466E-89E5-E877133DB936}" type="presParOf" srcId="{0CF08352-DE56-4682-8D96-68FCC0BC7D95}" destId="{EC340B90-F499-4F0A-9B15-374A57CB41C4}" srcOrd="0" destOrd="0" presId="urn:microsoft.com/office/officeart/2005/8/layout/vList2"/>
    <dgm:cxn modelId="{2F31D5A5-4ED2-49B2-BD03-546768A57CDC}" type="presParOf" srcId="{0CF08352-DE56-4682-8D96-68FCC0BC7D95}" destId="{BA9969D8-06DB-47DD-ADD8-2A2BAAF5961E}" srcOrd="1" destOrd="0" presId="urn:microsoft.com/office/officeart/2005/8/layout/vList2"/>
    <dgm:cxn modelId="{BD5BB3B4-B845-46AA-ABF4-B70E35D4BD42}" type="presParOf" srcId="{0CF08352-DE56-4682-8D96-68FCC0BC7D95}" destId="{FAEB9A1E-9339-45C6-915E-E7CE438B54DE}" srcOrd="2" destOrd="0" presId="urn:microsoft.com/office/officeart/2005/8/layout/vList2"/>
    <dgm:cxn modelId="{37E9C0DF-FB94-4EE1-93E6-B52D72DB8CD7}" type="presParOf" srcId="{0CF08352-DE56-4682-8D96-68FCC0BC7D95}" destId="{C46E9F74-4715-44B2-8E52-9600892061F0}" srcOrd="3" destOrd="0" presId="urn:microsoft.com/office/officeart/2005/8/layout/vList2"/>
    <dgm:cxn modelId="{A2FD3E7C-7DD8-4E38-B342-3BF705515AE8}" type="presParOf" srcId="{0CF08352-DE56-4682-8D96-68FCC0BC7D95}" destId="{EBCFB5E3-4FBA-4664-8910-EB660CB17C10}" srcOrd="4" destOrd="0" presId="urn:microsoft.com/office/officeart/2005/8/layout/vList2"/>
    <dgm:cxn modelId="{85726543-A8D2-4177-AFE6-3B3FA3229D44}" type="presParOf" srcId="{0CF08352-DE56-4682-8D96-68FCC0BC7D95}" destId="{53718F5C-3264-4240-AB70-8E0155CDED68}" srcOrd="5" destOrd="0" presId="urn:microsoft.com/office/officeart/2005/8/layout/vList2"/>
    <dgm:cxn modelId="{BE8C4D56-0406-41A9-A376-738CFFFBD8F9}" type="presParOf" srcId="{0CF08352-DE56-4682-8D96-68FCC0BC7D95}" destId="{D1F8D92A-94C1-40F5-9FC1-46613812119F}" srcOrd="6" destOrd="0" presId="urn:microsoft.com/office/officeart/2005/8/layout/vList2"/>
    <dgm:cxn modelId="{4A4C6B6B-8A76-4A26-A3BC-0F33FDB0013A}" type="presParOf" srcId="{0CF08352-DE56-4682-8D96-68FCC0BC7D95}" destId="{707A70AB-2BB2-4F3E-9C32-1CEC8108A3F0}" srcOrd="7" destOrd="0" presId="urn:microsoft.com/office/officeart/2005/8/layout/vList2"/>
    <dgm:cxn modelId="{B9D7FDB0-7911-4A95-B794-FF9C30BE5C09}" type="presParOf" srcId="{0CF08352-DE56-4682-8D96-68FCC0BC7D95}" destId="{B0D46E1B-1118-4FA1-AB98-D5F0D20CD656}" srcOrd="8" destOrd="0" presId="urn:microsoft.com/office/officeart/2005/8/layout/vList2"/>
    <dgm:cxn modelId="{D9766B2C-98A8-4571-BBB5-6996AD647C91}" type="presParOf" srcId="{0CF08352-DE56-4682-8D96-68FCC0BC7D95}" destId="{A1E719F1-6FBE-421D-B5AB-F41D5EE1BED3}" srcOrd="9" destOrd="0" presId="urn:microsoft.com/office/officeart/2005/8/layout/vList2"/>
    <dgm:cxn modelId="{9EBC7540-01B5-45DA-AEA6-D064A6463B97}" type="presParOf" srcId="{0CF08352-DE56-4682-8D96-68FCC0BC7D95}" destId="{58994568-D070-43BE-8D6A-3267D6AEA648}" srcOrd="1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FF47307-D979-4A32-84C7-A5AE991D7CDD}"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en-US"/>
        </a:p>
      </dgm:t>
    </dgm:pt>
    <dgm:pt modelId="{9B8DA523-F514-47C7-8386-7C32B70CF981}">
      <dgm:prSet phldrT="[Text]"/>
      <dgm:spPr/>
      <dgm:t>
        <a:bodyPr/>
        <a:lstStyle/>
        <a:p>
          <a:r>
            <a:rPr lang="en-US" dirty="0" smtClean="0"/>
            <a:t>The waterfront needs attention</a:t>
          </a:r>
          <a:endParaRPr lang="en-US" dirty="0"/>
        </a:p>
      </dgm:t>
    </dgm:pt>
    <dgm:pt modelId="{10058757-56D5-4C1B-ABEA-4B30FB10E98A}" type="parTrans" cxnId="{0229D2DE-68A4-4FC9-B6C4-DA470E669FBE}">
      <dgm:prSet/>
      <dgm:spPr/>
      <dgm:t>
        <a:bodyPr/>
        <a:lstStyle/>
        <a:p>
          <a:endParaRPr lang="en-US"/>
        </a:p>
      </dgm:t>
    </dgm:pt>
    <dgm:pt modelId="{BCA6AA1C-45AE-477F-9ACF-FB8019F8C78F}" type="sibTrans" cxnId="{0229D2DE-68A4-4FC9-B6C4-DA470E669FBE}">
      <dgm:prSet/>
      <dgm:spPr/>
      <dgm:t>
        <a:bodyPr/>
        <a:lstStyle/>
        <a:p>
          <a:endParaRPr lang="en-US"/>
        </a:p>
      </dgm:t>
    </dgm:pt>
    <dgm:pt modelId="{08DB0EF4-02FF-4228-940A-6C1ADDB08DE5}">
      <dgm:prSet/>
      <dgm:spPr/>
      <dgm:t>
        <a:bodyPr/>
        <a:lstStyle/>
        <a:p>
          <a:r>
            <a:rPr lang="en-US" dirty="0" smtClean="0"/>
            <a:t>The waterfront is an underutilized asset</a:t>
          </a:r>
        </a:p>
      </dgm:t>
    </dgm:pt>
    <dgm:pt modelId="{300F2B8D-A2B8-455F-B6F7-0ADDB891B2D3}" type="parTrans" cxnId="{13693684-2A37-4EBF-9375-3C43C038DE59}">
      <dgm:prSet/>
      <dgm:spPr/>
      <dgm:t>
        <a:bodyPr/>
        <a:lstStyle/>
        <a:p>
          <a:endParaRPr lang="en-US"/>
        </a:p>
      </dgm:t>
    </dgm:pt>
    <dgm:pt modelId="{A8AA76CD-5F43-49EF-AF56-CCE0121C1568}" type="sibTrans" cxnId="{13693684-2A37-4EBF-9375-3C43C038DE59}">
      <dgm:prSet/>
      <dgm:spPr/>
      <dgm:t>
        <a:bodyPr/>
        <a:lstStyle/>
        <a:p>
          <a:endParaRPr lang="en-US"/>
        </a:p>
      </dgm:t>
    </dgm:pt>
    <dgm:pt modelId="{42CB499C-DA60-4DFD-AD4F-BC9F64B85028}">
      <dgm:prSet/>
      <dgm:spPr/>
      <dgm:t>
        <a:bodyPr/>
        <a:lstStyle/>
        <a:p>
          <a:r>
            <a:rPr lang="en-US" dirty="0" smtClean="0"/>
            <a:t>Bring people to the waterfront</a:t>
          </a:r>
        </a:p>
      </dgm:t>
    </dgm:pt>
    <dgm:pt modelId="{93E37777-288C-414D-A1E2-F6DFE82B5536}" type="parTrans" cxnId="{FF026A80-E246-4AEF-91E0-C2C28F4773EA}">
      <dgm:prSet/>
      <dgm:spPr/>
      <dgm:t>
        <a:bodyPr/>
        <a:lstStyle/>
        <a:p>
          <a:endParaRPr lang="en-US"/>
        </a:p>
      </dgm:t>
    </dgm:pt>
    <dgm:pt modelId="{14408678-6FBF-4FA3-942D-326DD394DDA1}" type="sibTrans" cxnId="{FF026A80-E246-4AEF-91E0-C2C28F4773EA}">
      <dgm:prSet/>
      <dgm:spPr/>
      <dgm:t>
        <a:bodyPr/>
        <a:lstStyle/>
        <a:p>
          <a:endParaRPr lang="en-US"/>
        </a:p>
      </dgm:t>
    </dgm:pt>
    <dgm:pt modelId="{2E66FE6A-5BB0-478A-A070-D49D9FE8B357}">
      <dgm:prSet/>
      <dgm:spPr/>
      <dgm:t>
        <a:bodyPr/>
        <a:lstStyle/>
        <a:p>
          <a:r>
            <a:rPr lang="en-US" dirty="0" smtClean="0"/>
            <a:t>A small marina is not financially feasible</a:t>
          </a:r>
        </a:p>
      </dgm:t>
    </dgm:pt>
    <dgm:pt modelId="{ECBECBDD-A335-427B-B0EE-8B23A63D9BA4}" type="parTrans" cxnId="{0EB4C819-269C-4297-9881-AEDB2769F699}">
      <dgm:prSet/>
      <dgm:spPr/>
      <dgm:t>
        <a:bodyPr/>
        <a:lstStyle/>
        <a:p>
          <a:endParaRPr lang="en-US"/>
        </a:p>
      </dgm:t>
    </dgm:pt>
    <dgm:pt modelId="{067F3BBB-E0B4-4DB2-BACA-8AFECAB79BD1}" type="sibTrans" cxnId="{0EB4C819-269C-4297-9881-AEDB2769F699}">
      <dgm:prSet/>
      <dgm:spPr/>
      <dgm:t>
        <a:bodyPr/>
        <a:lstStyle/>
        <a:p>
          <a:endParaRPr lang="en-US"/>
        </a:p>
      </dgm:t>
    </dgm:pt>
    <dgm:pt modelId="{8B1F397E-7E06-47F9-B935-24BAE6712FBE}">
      <dgm:prSet/>
      <dgm:spPr/>
      <dgm:t>
        <a:bodyPr/>
        <a:lstStyle/>
        <a:p>
          <a:r>
            <a:rPr lang="en-US" dirty="0" smtClean="0"/>
            <a:t>The boat ramp facility is over parked</a:t>
          </a:r>
        </a:p>
      </dgm:t>
    </dgm:pt>
    <dgm:pt modelId="{E142AA5C-C2C4-4EC1-BD0A-CBB3555FF0EC}" type="parTrans" cxnId="{20150362-9559-44FD-8143-2CA2DAE6F360}">
      <dgm:prSet/>
      <dgm:spPr/>
      <dgm:t>
        <a:bodyPr/>
        <a:lstStyle/>
        <a:p>
          <a:endParaRPr lang="en-US"/>
        </a:p>
      </dgm:t>
    </dgm:pt>
    <dgm:pt modelId="{1788DCB6-5BC8-4A1C-9BEF-7C8249189C05}" type="sibTrans" cxnId="{20150362-9559-44FD-8143-2CA2DAE6F360}">
      <dgm:prSet/>
      <dgm:spPr/>
      <dgm:t>
        <a:bodyPr/>
        <a:lstStyle/>
        <a:p>
          <a:endParaRPr lang="en-US"/>
        </a:p>
      </dgm:t>
    </dgm:pt>
    <dgm:pt modelId="{51D89414-1433-4921-BE95-B735193F6B7B}">
      <dgm:prSet/>
      <dgm:spPr/>
      <dgm:t>
        <a:bodyPr/>
        <a:lstStyle/>
        <a:p>
          <a:r>
            <a:rPr lang="en-US" dirty="0" smtClean="0"/>
            <a:t>Food (dining) offers the best retail option</a:t>
          </a:r>
        </a:p>
      </dgm:t>
    </dgm:pt>
    <dgm:pt modelId="{5C6ABF20-BC33-418D-95AA-E84DAF25BAF8}" type="parTrans" cxnId="{9DDD4D71-E035-40B2-8D9A-B1517B5C0E07}">
      <dgm:prSet/>
      <dgm:spPr/>
      <dgm:t>
        <a:bodyPr/>
        <a:lstStyle/>
        <a:p>
          <a:endParaRPr lang="en-US"/>
        </a:p>
      </dgm:t>
    </dgm:pt>
    <dgm:pt modelId="{28C335C0-F213-47E8-B17A-39569E9478DB}" type="sibTrans" cxnId="{9DDD4D71-E035-40B2-8D9A-B1517B5C0E07}">
      <dgm:prSet/>
      <dgm:spPr/>
      <dgm:t>
        <a:bodyPr/>
        <a:lstStyle/>
        <a:p>
          <a:endParaRPr lang="en-US"/>
        </a:p>
      </dgm:t>
    </dgm:pt>
    <dgm:pt modelId="{0CF08352-DE56-4682-8D96-68FCC0BC7D95}" type="pres">
      <dgm:prSet presAssocID="{2FF47307-D979-4A32-84C7-A5AE991D7CDD}" presName="linear" presStyleCnt="0">
        <dgm:presLayoutVars>
          <dgm:animLvl val="lvl"/>
          <dgm:resizeHandles val="exact"/>
        </dgm:presLayoutVars>
      </dgm:prSet>
      <dgm:spPr/>
      <dgm:t>
        <a:bodyPr/>
        <a:lstStyle/>
        <a:p>
          <a:endParaRPr lang="en-US"/>
        </a:p>
      </dgm:t>
    </dgm:pt>
    <dgm:pt modelId="{EC340B90-F499-4F0A-9B15-374A57CB41C4}" type="pres">
      <dgm:prSet presAssocID="{9B8DA523-F514-47C7-8386-7C32B70CF981}" presName="parentText" presStyleLbl="node1" presStyleIdx="0" presStyleCnt="6">
        <dgm:presLayoutVars>
          <dgm:chMax val="0"/>
          <dgm:bulletEnabled val="1"/>
        </dgm:presLayoutVars>
      </dgm:prSet>
      <dgm:spPr/>
      <dgm:t>
        <a:bodyPr/>
        <a:lstStyle/>
        <a:p>
          <a:endParaRPr lang="en-US"/>
        </a:p>
      </dgm:t>
    </dgm:pt>
    <dgm:pt modelId="{BA9969D8-06DB-47DD-ADD8-2A2BAAF5961E}" type="pres">
      <dgm:prSet presAssocID="{BCA6AA1C-45AE-477F-9ACF-FB8019F8C78F}" presName="spacer" presStyleCnt="0"/>
      <dgm:spPr/>
    </dgm:pt>
    <dgm:pt modelId="{826BEE04-7242-474A-B565-5F878B717E45}" type="pres">
      <dgm:prSet presAssocID="{08DB0EF4-02FF-4228-940A-6C1ADDB08DE5}" presName="parentText" presStyleLbl="node1" presStyleIdx="1" presStyleCnt="6">
        <dgm:presLayoutVars>
          <dgm:chMax val="0"/>
          <dgm:bulletEnabled val="1"/>
        </dgm:presLayoutVars>
      </dgm:prSet>
      <dgm:spPr/>
      <dgm:t>
        <a:bodyPr/>
        <a:lstStyle/>
        <a:p>
          <a:endParaRPr lang="en-US"/>
        </a:p>
      </dgm:t>
    </dgm:pt>
    <dgm:pt modelId="{5AB6D034-170F-4F25-B4B9-32E4646A1A02}" type="pres">
      <dgm:prSet presAssocID="{A8AA76CD-5F43-49EF-AF56-CCE0121C1568}" presName="spacer" presStyleCnt="0"/>
      <dgm:spPr/>
    </dgm:pt>
    <dgm:pt modelId="{11530E0D-97A0-4E7F-92D9-A3D37B473611}" type="pres">
      <dgm:prSet presAssocID="{42CB499C-DA60-4DFD-AD4F-BC9F64B85028}" presName="parentText" presStyleLbl="node1" presStyleIdx="2" presStyleCnt="6">
        <dgm:presLayoutVars>
          <dgm:chMax val="0"/>
          <dgm:bulletEnabled val="1"/>
        </dgm:presLayoutVars>
      </dgm:prSet>
      <dgm:spPr/>
      <dgm:t>
        <a:bodyPr/>
        <a:lstStyle/>
        <a:p>
          <a:endParaRPr lang="en-US"/>
        </a:p>
      </dgm:t>
    </dgm:pt>
    <dgm:pt modelId="{952520ED-BA6C-4C0E-90D8-C9AB20864E0F}" type="pres">
      <dgm:prSet presAssocID="{14408678-6FBF-4FA3-942D-326DD394DDA1}" presName="spacer" presStyleCnt="0"/>
      <dgm:spPr/>
    </dgm:pt>
    <dgm:pt modelId="{10FD4EE6-1340-49B9-81A0-148F90ECE260}" type="pres">
      <dgm:prSet presAssocID="{2E66FE6A-5BB0-478A-A070-D49D9FE8B357}" presName="parentText" presStyleLbl="node1" presStyleIdx="3" presStyleCnt="6">
        <dgm:presLayoutVars>
          <dgm:chMax val="0"/>
          <dgm:bulletEnabled val="1"/>
        </dgm:presLayoutVars>
      </dgm:prSet>
      <dgm:spPr/>
      <dgm:t>
        <a:bodyPr/>
        <a:lstStyle/>
        <a:p>
          <a:endParaRPr lang="en-US"/>
        </a:p>
      </dgm:t>
    </dgm:pt>
    <dgm:pt modelId="{16C0B594-5668-4C19-8561-FE02980980F8}" type="pres">
      <dgm:prSet presAssocID="{067F3BBB-E0B4-4DB2-BACA-8AFECAB79BD1}" presName="spacer" presStyleCnt="0"/>
      <dgm:spPr/>
    </dgm:pt>
    <dgm:pt modelId="{E361C07F-5FC4-4B45-8E95-9B5EDB438EE3}" type="pres">
      <dgm:prSet presAssocID="{8B1F397E-7E06-47F9-B935-24BAE6712FBE}" presName="parentText" presStyleLbl="node1" presStyleIdx="4" presStyleCnt="6">
        <dgm:presLayoutVars>
          <dgm:chMax val="0"/>
          <dgm:bulletEnabled val="1"/>
        </dgm:presLayoutVars>
      </dgm:prSet>
      <dgm:spPr/>
      <dgm:t>
        <a:bodyPr/>
        <a:lstStyle/>
        <a:p>
          <a:endParaRPr lang="en-US"/>
        </a:p>
      </dgm:t>
    </dgm:pt>
    <dgm:pt modelId="{1F1203B3-5AB0-403A-9D9B-2A27FA224C68}" type="pres">
      <dgm:prSet presAssocID="{1788DCB6-5BC8-4A1C-9BEF-7C8249189C05}" presName="spacer" presStyleCnt="0"/>
      <dgm:spPr/>
    </dgm:pt>
    <dgm:pt modelId="{A8C7D0BD-5215-484F-8D18-18F966CA5EEF}" type="pres">
      <dgm:prSet presAssocID="{51D89414-1433-4921-BE95-B735193F6B7B}" presName="parentText" presStyleLbl="node1" presStyleIdx="5" presStyleCnt="6">
        <dgm:presLayoutVars>
          <dgm:chMax val="0"/>
          <dgm:bulletEnabled val="1"/>
        </dgm:presLayoutVars>
      </dgm:prSet>
      <dgm:spPr/>
      <dgm:t>
        <a:bodyPr/>
        <a:lstStyle/>
        <a:p>
          <a:endParaRPr lang="en-US"/>
        </a:p>
      </dgm:t>
    </dgm:pt>
  </dgm:ptLst>
  <dgm:cxnLst>
    <dgm:cxn modelId="{DEE2C324-62DF-4C19-8CC1-DB376C148ADD}" type="presOf" srcId="{51D89414-1433-4921-BE95-B735193F6B7B}" destId="{A8C7D0BD-5215-484F-8D18-18F966CA5EEF}" srcOrd="0" destOrd="0" presId="urn:microsoft.com/office/officeart/2005/8/layout/vList2"/>
    <dgm:cxn modelId="{0EB4C819-269C-4297-9881-AEDB2769F699}" srcId="{2FF47307-D979-4A32-84C7-A5AE991D7CDD}" destId="{2E66FE6A-5BB0-478A-A070-D49D9FE8B357}" srcOrd="3" destOrd="0" parTransId="{ECBECBDD-A335-427B-B0EE-8B23A63D9BA4}" sibTransId="{067F3BBB-E0B4-4DB2-BACA-8AFECAB79BD1}"/>
    <dgm:cxn modelId="{F2196E42-3C93-4D94-BBA8-96CBFAF518B6}" type="presOf" srcId="{9B8DA523-F514-47C7-8386-7C32B70CF981}" destId="{EC340B90-F499-4F0A-9B15-374A57CB41C4}" srcOrd="0" destOrd="0" presId="urn:microsoft.com/office/officeart/2005/8/layout/vList2"/>
    <dgm:cxn modelId="{13693684-2A37-4EBF-9375-3C43C038DE59}" srcId="{2FF47307-D979-4A32-84C7-A5AE991D7CDD}" destId="{08DB0EF4-02FF-4228-940A-6C1ADDB08DE5}" srcOrd="1" destOrd="0" parTransId="{300F2B8D-A2B8-455F-B6F7-0ADDB891B2D3}" sibTransId="{A8AA76CD-5F43-49EF-AF56-CCE0121C1568}"/>
    <dgm:cxn modelId="{B03D9ED5-370B-4F0E-AC52-C104943A69C6}" type="presOf" srcId="{2FF47307-D979-4A32-84C7-A5AE991D7CDD}" destId="{0CF08352-DE56-4682-8D96-68FCC0BC7D95}" srcOrd="0" destOrd="0" presId="urn:microsoft.com/office/officeart/2005/8/layout/vList2"/>
    <dgm:cxn modelId="{1E879D14-6953-4358-A23B-D53D209C2A80}" type="presOf" srcId="{08DB0EF4-02FF-4228-940A-6C1ADDB08DE5}" destId="{826BEE04-7242-474A-B565-5F878B717E45}" srcOrd="0" destOrd="0" presId="urn:microsoft.com/office/officeart/2005/8/layout/vList2"/>
    <dgm:cxn modelId="{0229D2DE-68A4-4FC9-B6C4-DA470E669FBE}" srcId="{2FF47307-D979-4A32-84C7-A5AE991D7CDD}" destId="{9B8DA523-F514-47C7-8386-7C32B70CF981}" srcOrd="0" destOrd="0" parTransId="{10058757-56D5-4C1B-ABEA-4B30FB10E98A}" sibTransId="{BCA6AA1C-45AE-477F-9ACF-FB8019F8C78F}"/>
    <dgm:cxn modelId="{20150362-9559-44FD-8143-2CA2DAE6F360}" srcId="{2FF47307-D979-4A32-84C7-A5AE991D7CDD}" destId="{8B1F397E-7E06-47F9-B935-24BAE6712FBE}" srcOrd="4" destOrd="0" parTransId="{E142AA5C-C2C4-4EC1-BD0A-CBB3555FF0EC}" sibTransId="{1788DCB6-5BC8-4A1C-9BEF-7C8249189C05}"/>
    <dgm:cxn modelId="{FF026A80-E246-4AEF-91E0-C2C28F4773EA}" srcId="{2FF47307-D979-4A32-84C7-A5AE991D7CDD}" destId="{42CB499C-DA60-4DFD-AD4F-BC9F64B85028}" srcOrd="2" destOrd="0" parTransId="{93E37777-288C-414D-A1E2-F6DFE82B5536}" sibTransId="{14408678-6FBF-4FA3-942D-326DD394DDA1}"/>
    <dgm:cxn modelId="{87B86640-FCDF-4182-AB1B-F126C254BBD4}" type="presOf" srcId="{2E66FE6A-5BB0-478A-A070-D49D9FE8B357}" destId="{10FD4EE6-1340-49B9-81A0-148F90ECE260}" srcOrd="0" destOrd="0" presId="urn:microsoft.com/office/officeart/2005/8/layout/vList2"/>
    <dgm:cxn modelId="{6D5B1704-7904-4814-AD6B-C8BC18023A30}" type="presOf" srcId="{8B1F397E-7E06-47F9-B935-24BAE6712FBE}" destId="{E361C07F-5FC4-4B45-8E95-9B5EDB438EE3}" srcOrd="0" destOrd="0" presId="urn:microsoft.com/office/officeart/2005/8/layout/vList2"/>
    <dgm:cxn modelId="{9DDD4D71-E035-40B2-8D9A-B1517B5C0E07}" srcId="{2FF47307-D979-4A32-84C7-A5AE991D7CDD}" destId="{51D89414-1433-4921-BE95-B735193F6B7B}" srcOrd="5" destOrd="0" parTransId="{5C6ABF20-BC33-418D-95AA-E84DAF25BAF8}" sibTransId="{28C335C0-F213-47E8-B17A-39569E9478DB}"/>
    <dgm:cxn modelId="{CDCD5E9C-7A05-44FA-AF3D-DA4479AB7306}" type="presOf" srcId="{42CB499C-DA60-4DFD-AD4F-BC9F64B85028}" destId="{11530E0D-97A0-4E7F-92D9-A3D37B473611}" srcOrd="0" destOrd="0" presId="urn:microsoft.com/office/officeart/2005/8/layout/vList2"/>
    <dgm:cxn modelId="{E694B03F-AC8B-4292-8D02-B04131C4C0D9}" type="presParOf" srcId="{0CF08352-DE56-4682-8D96-68FCC0BC7D95}" destId="{EC340B90-F499-4F0A-9B15-374A57CB41C4}" srcOrd="0" destOrd="0" presId="urn:microsoft.com/office/officeart/2005/8/layout/vList2"/>
    <dgm:cxn modelId="{43C38F17-522A-4979-B9F6-03F13A303F78}" type="presParOf" srcId="{0CF08352-DE56-4682-8D96-68FCC0BC7D95}" destId="{BA9969D8-06DB-47DD-ADD8-2A2BAAF5961E}" srcOrd="1" destOrd="0" presId="urn:microsoft.com/office/officeart/2005/8/layout/vList2"/>
    <dgm:cxn modelId="{8959FC96-6443-446C-AA34-03B93E2260EA}" type="presParOf" srcId="{0CF08352-DE56-4682-8D96-68FCC0BC7D95}" destId="{826BEE04-7242-474A-B565-5F878B717E45}" srcOrd="2" destOrd="0" presId="urn:microsoft.com/office/officeart/2005/8/layout/vList2"/>
    <dgm:cxn modelId="{F3240D4E-D56B-48E2-B872-A196E4A0F3F3}" type="presParOf" srcId="{0CF08352-DE56-4682-8D96-68FCC0BC7D95}" destId="{5AB6D034-170F-4F25-B4B9-32E4646A1A02}" srcOrd="3" destOrd="0" presId="urn:microsoft.com/office/officeart/2005/8/layout/vList2"/>
    <dgm:cxn modelId="{1EABE99E-ECB0-49DB-A453-717D746575E5}" type="presParOf" srcId="{0CF08352-DE56-4682-8D96-68FCC0BC7D95}" destId="{11530E0D-97A0-4E7F-92D9-A3D37B473611}" srcOrd="4" destOrd="0" presId="urn:microsoft.com/office/officeart/2005/8/layout/vList2"/>
    <dgm:cxn modelId="{E8AA2EA2-AF65-4E08-A313-FE39F5FEDF28}" type="presParOf" srcId="{0CF08352-DE56-4682-8D96-68FCC0BC7D95}" destId="{952520ED-BA6C-4C0E-90D8-C9AB20864E0F}" srcOrd="5" destOrd="0" presId="urn:microsoft.com/office/officeart/2005/8/layout/vList2"/>
    <dgm:cxn modelId="{657750EC-1BC7-42FD-9B96-714AA84436AD}" type="presParOf" srcId="{0CF08352-DE56-4682-8D96-68FCC0BC7D95}" destId="{10FD4EE6-1340-49B9-81A0-148F90ECE260}" srcOrd="6" destOrd="0" presId="urn:microsoft.com/office/officeart/2005/8/layout/vList2"/>
    <dgm:cxn modelId="{E036BF6F-D656-4FF4-A6B4-6A4AB68E7431}" type="presParOf" srcId="{0CF08352-DE56-4682-8D96-68FCC0BC7D95}" destId="{16C0B594-5668-4C19-8561-FE02980980F8}" srcOrd="7" destOrd="0" presId="urn:microsoft.com/office/officeart/2005/8/layout/vList2"/>
    <dgm:cxn modelId="{5D1CD735-27D0-435F-8114-A7314CA71C50}" type="presParOf" srcId="{0CF08352-DE56-4682-8D96-68FCC0BC7D95}" destId="{E361C07F-5FC4-4B45-8E95-9B5EDB438EE3}" srcOrd="8" destOrd="0" presId="urn:microsoft.com/office/officeart/2005/8/layout/vList2"/>
    <dgm:cxn modelId="{99DF2618-0E67-4B5B-8EF9-E6D712833DA8}" type="presParOf" srcId="{0CF08352-DE56-4682-8D96-68FCC0BC7D95}" destId="{1F1203B3-5AB0-403A-9D9B-2A27FA224C68}" srcOrd="9" destOrd="0" presId="urn:microsoft.com/office/officeart/2005/8/layout/vList2"/>
    <dgm:cxn modelId="{79598E8E-AFD6-4813-9A91-DC96CEDD631E}" type="presParOf" srcId="{0CF08352-DE56-4682-8D96-68FCC0BC7D95}" destId="{A8C7D0BD-5215-484F-8D18-18F966CA5EEF}" srcOrd="1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FF47307-D979-4A32-84C7-A5AE991D7CDD}"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en-US"/>
        </a:p>
      </dgm:t>
    </dgm:pt>
    <dgm:pt modelId="{9B8DA523-F514-47C7-8386-7C32B70CF981}">
      <dgm:prSet phldrT="[Text]"/>
      <dgm:spPr/>
      <dgm:t>
        <a:bodyPr/>
        <a:lstStyle/>
        <a:p>
          <a:r>
            <a:rPr lang="en-US" dirty="0" smtClean="0"/>
            <a:t>Retail and office uses will not survive well</a:t>
          </a:r>
          <a:endParaRPr lang="en-US" dirty="0"/>
        </a:p>
      </dgm:t>
    </dgm:pt>
    <dgm:pt modelId="{10058757-56D5-4C1B-ABEA-4B30FB10E98A}" type="parTrans" cxnId="{0229D2DE-68A4-4FC9-B6C4-DA470E669FBE}">
      <dgm:prSet/>
      <dgm:spPr/>
      <dgm:t>
        <a:bodyPr/>
        <a:lstStyle/>
        <a:p>
          <a:endParaRPr lang="en-US"/>
        </a:p>
      </dgm:t>
    </dgm:pt>
    <dgm:pt modelId="{BCA6AA1C-45AE-477F-9ACF-FB8019F8C78F}" type="sibTrans" cxnId="{0229D2DE-68A4-4FC9-B6C4-DA470E669FBE}">
      <dgm:prSet/>
      <dgm:spPr/>
      <dgm:t>
        <a:bodyPr/>
        <a:lstStyle/>
        <a:p>
          <a:endParaRPr lang="en-US"/>
        </a:p>
      </dgm:t>
    </dgm:pt>
    <dgm:pt modelId="{BBA60FEB-C27F-4A04-AF55-3D3024E2480F}">
      <dgm:prSet/>
      <dgm:spPr/>
      <dgm:t>
        <a:bodyPr/>
        <a:lstStyle/>
        <a:p>
          <a:r>
            <a:rPr lang="en-US" dirty="0" smtClean="0"/>
            <a:t>Housing offers the best private development option</a:t>
          </a:r>
        </a:p>
      </dgm:t>
    </dgm:pt>
    <dgm:pt modelId="{1ADA85B1-92D1-4F55-9448-6769536435DF}" type="parTrans" cxnId="{0D3D16BB-2D11-4B7A-ABEA-15427551F0C8}">
      <dgm:prSet/>
      <dgm:spPr/>
      <dgm:t>
        <a:bodyPr/>
        <a:lstStyle/>
        <a:p>
          <a:endParaRPr lang="en-US"/>
        </a:p>
      </dgm:t>
    </dgm:pt>
    <dgm:pt modelId="{F9C2BC06-C605-4512-AB7A-A8F8975E8078}" type="sibTrans" cxnId="{0D3D16BB-2D11-4B7A-ABEA-15427551F0C8}">
      <dgm:prSet/>
      <dgm:spPr/>
      <dgm:t>
        <a:bodyPr/>
        <a:lstStyle/>
        <a:p>
          <a:endParaRPr lang="en-US"/>
        </a:p>
      </dgm:t>
    </dgm:pt>
    <dgm:pt modelId="{5418C1E1-CA45-4063-93F9-F8FF33E52988}">
      <dgm:prSet/>
      <dgm:spPr/>
      <dgm:t>
        <a:bodyPr/>
        <a:lstStyle/>
        <a:p>
          <a:r>
            <a:rPr lang="en-US" dirty="0" smtClean="0"/>
            <a:t>The Downtown needs more customer support</a:t>
          </a:r>
        </a:p>
      </dgm:t>
    </dgm:pt>
    <dgm:pt modelId="{DDC236BF-C7BA-403C-AA6F-9941A9D3F225}" type="parTrans" cxnId="{01FC9A19-72A3-4ADD-8E61-1759152ED077}">
      <dgm:prSet/>
      <dgm:spPr/>
      <dgm:t>
        <a:bodyPr/>
        <a:lstStyle/>
        <a:p>
          <a:endParaRPr lang="en-US"/>
        </a:p>
      </dgm:t>
    </dgm:pt>
    <dgm:pt modelId="{6896B4FB-2BC6-429B-A021-D0EC605837EA}" type="sibTrans" cxnId="{01FC9A19-72A3-4ADD-8E61-1759152ED077}">
      <dgm:prSet/>
      <dgm:spPr/>
      <dgm:t>
        <a:bodyPr/>
        <a:lstStyle/>
        <a:p>
          <a:endParaRPr lang="en-US"/>
        </a:p>
      </dgm:t>
    </dgm:pt>
    <dgm:pt modelId="{2922D3FA-504B-4BDE-871D-6431386326D5}">
      <dgm:prSet/>
      <dgm:spPr/>
      <dgm:t>
        <a:bodyPr/>
        <a:lstStyle/>
        <a:p>
          <a:r>
            <a:rPr lang="en-US" dirty="0" smtClean="0"/>
            <a:t>The Tulalip Tribe is a good neighbor</a:t>
          </a:r>
        </a:p>
      </dgm:t>
    </dgm:pt>
    <dgm:pt modelId="{0A7CE35C-D269-4FA6-AB7D-3C892815494C}" type="parTrans" cxnId="{BBA7189B-4204-45CF-9E36-331F42E5CACB}">
      <dgm:prSet/>
      <dgm:spPr/>
      <dgm:t>
        <a:bodyPr/>
        <a:lstStyle/>
        <a:p>
          <a:endParaRPr lang="en-US"/>
        </a:p>
      </dgm:t>
    </dgm:pt>
    <dgm:pt modelId="{F50DCF99-9C55-48AE-80F1-63B1428DA5E4}" type="sibTrans" cxnId="{BBA7189B-4204-45CF-9E36-331F42E5CACB}">
      <dgm:prSet/>
      <dgm:spPr/>
      <dgm:t>
        <a:bodyPr/>
        <a:lstStyle/>
        <a:p>
          <a:endParaRPr lang="en-US"/>
        </a:p>
      </dgm:t>
    </dgm:pt>
    <dgm:pt modelId="{135033A8-D93E-4462-A952-5D19223293A1}">
      <dgm:prSet/>
      <dgm:spPr/>
      <dgm:t>
        <a:bodyPr/>
        <a:lstStyle/>
        <a:p>
          <a:r>
            <a:rPr lang="en-US" dirty="0" smtClean="0"/>
            <a:t>Avoid expensive acquisitions</a:t>
          </a:r>
        </a:p>
      </dgm:t>
    </dgm:pt>
    <dgm:pt modelId="{0968C5F8-933F-42BB-8BF6-A3129ED51C5E}" type="parTrans" cxnId="{951285B9-0E74-4BC7-996B-9C945446EA82}">
      <dgm:prSet/>
      <dgm:spPr/>
      <dgm:t>
        <a:bodyPr/>
        <a:lstStyle/>
        <a:p>
          <a:endParaRPr lang="en-US"/>
        </a:p>
      </dgm:t>
    </dgm:pt>
    <dgm:pt modelId="{2C8A2D06-DDB1-4FFE-AF47-861C6E5FD8C5}" type="sibTrans" cxnId="{951285B9-0E74-4BC7-996B-9C945446EA82}">
      <dgm:prSet/>
      <dgm:spPr/>
      <dgm:t>
        <a:bodyPr/>
        <a:lstStyle/>
        <a:p>
          <a:endParaRPr lang="en-US"/>
        </a:p>
      </dgm:t>
    </dgm:pt>
    <dgm:pt modelId="{7FB1B94D-E897-4498-B861-18A2D294FA99}">
      <dgm:prSet/>
      <dgm:spPr/>
      <dgm:t>
        <a:bodyPr/>
        <a:lstStyle/>
        <a:p>
          <a:r>
            <a:rPr lang="en-US" dirty="0" smtClean="0"/>
            <a:t>Build a community, not a project </a:t>
          </a:r>
        </a:p>
      </dgm:t>
    </dgm:pt>
    <dgm:pt modelId="{8643D2EA-4663-48C5-82BB-1DECC791E032}" type="parTrans" cxnId="{3D6A1068-772E-4993-BEFF-C30DF078AFE9}">
      <dgm:prSet/>
      <dgm:spPr/>
      <dgm:t>
        <a:bodyPr/>
        <a:lstStyle/>
        <a:p>
          <a:endParaRPr lang="en-US"/>
        </a:p>
      </dgm:t>
    </dgm:pt>
    <dgm:pt modelId="{9D4C0937-FEF5-4984-89B1-046978B54F4D}" type="sibTrans" cxnId="{3D6A1068-772E-4993-BEFF-C30DF078AFE9}">
      <dgm:prSet/>
      <dgm:spPr/>
      <dgm:t>
        <a:bodyPr/>
        <a:lstStyle/>
        <a:p>
          <a:endParaRPr lang="en-US"/>
        </a:p>
      </dgm:t>
    </dgm:pt>
    <dgm:pt modelId="{0CF08352-DE56-4682-8D96-68FCC0BC7D95}" type="pres">
      <dgm:prSet presAssocID="{2FF47307-D979-4A32-84C7-A5AE991D7CDD}" presName="linear" presStyleCnt="0">
        <dgm:presLayoutVars>
          <dgm:animLvl val="lvl"/>
          <dgm:resizeHandles val="exact"/>
        </dgm:presLayoutVars>
      </dgm:prSet>
      <dgm:spPr/>
      <dgm:t>
        <a:bodyPr/>
        <a:lstStyle/>
        <a:p>
          <a:endParaRPr lang="en-US"/>
        </a:p>
      </dgm:t>
    </dgm:pt>
    <dgm:pt modelId="{EC340B90-F499-4F0A-9B15-374A57CB41C4}" type="pres">
      <dgm:prSet presAssocID="{9B8DA523-F514-47C7-8386-7C32B70CF981}" presName="parentText" presStyleLbl="node1" presStyleIdx="0" presStyleCnt="6">
        <dgm:presLayoutVars>
          <dgm:chMax val="0"/>
          <dgm:bulletEnabled val="1"/>
        </dgm:presLayoutVars>
      </dgm:prSet>
      <dgm:spPr/>
      <dgm:t>
        <a:bodyPr/>
        <a:lstStyle/>
        <a:p>
          <a:endParaRPr lang="en-US"/>
        </a:p>
      </dgm:t>
    </dgm:pt>
    <dgm:pt modelId="{BA9969D8-06DB-47DD-ADD8-2A2BAAF5961E}" type="pres">
      <dgm:prSet presAssocID="{BCA6AA1C-45AE-477F-9ACF-FB8019F8C78F}" presName="spacer" presStyleCnt="0"/>
      <dgm:spPr/>
    </dgm:pt>
    <dgm:pt modelId="{9F6BE742-C1DE-4313-BE81-BFB6A7B28027}" type="pres">
      <dgm:prSet presAssocID="{BBA60FEB-C27F-4A04-AF55-3D3024E2480F}" presName="parentText" presStyleLbl="node1" presStyleIdx="1" presStyleCnt="6">
        <dgm:presLayoutVars>
          <dgm:chMax val="0"/>
          <dgm:bulletEnabled val="1"/>
        </dgm:presLayoutVars>
      </dgm:prSet>
      <dgm:spPr/>
      <dgm:t>
        <a:bodyPr/>
        <a:lstStyle/>
        <a:p>
          <a:endParaRPr lang="en-US"/>
        </a:p>
      </dgm:t>
    </dgm:pt>
    <dgm:pt modelId="{4DB0751E-1C3C-41FC-B47B-B4C083746584}" type="pres">
      <dgm:prSet presAssocID="{F9C2BC06-C605-4512-AB7A-A8F8975E8078}" presName="spacer" presStyleCnt="0"/>
      <dgm:spPr/>
    </dgm:pt>
    <dgm:pt modelId="{784102DB-FF87-4740-B5C9-853B1F0C5394}" type="pres">
      <dgm:prSet presAssocID="{5418C1E1-CA45-4063-93F9-F8FF33E52988}" presName="parentText" presStyleLbl="node1" presStyleIdx="2" presStyleCnt="6">
        <dgm:presLayoutVars>
          <dgm:chMax val="0"/>
          <dgm:bulletEnabled val="1"/>
        </dgm:presLayoutVars>
      </dgm:prSet>
      <dgm:spPr/>
      <dgm:t>
        <a:bodyPr/>
        <a:lstStyle/>
        <a:p>
          <a:endParaRPr lang="en-US"/>
        </a:p>
      </dgm:t>
    </dgm:pt>
    <dgm:pt modelId="{A4575F38-2321-4E26-9C7C-309A9F89DD89}" type="pres">
      <dgm:prSet presAssocID="{6896B4FB-2BC6-429B-A021-D0EC605837EA}" presName="spacer" presStyleCnt="0"/>
      <dgm:spPr/>
    </dgm:pt>
    <dgm:pt modelId="{A7AC1221-9BDE-4A12-8CC0-6E618BC320E3}" type="pres">
      <dgm:prSet presAssocID="{2922D3FA-504B-4BDE-871D-6431386326D5}" presName="parentText" presStyleLbl="node1" presStyleIdx="3" presStyleCnt="6">
        <dgm:presLayoutVars>
          <dgm:chMax val="0"/>
          <dgm:bulletEnabled val="1"/>
        </dgm:presLayoutVars>
      </dgm:prSet>
      <dgm:spPr/>
      <dgm:t>
        <a:bodyPr/>
        <a:lstStyle/>
        <a:p>
          <a:endParaRPr lang="en-US"/>
        </a:p>
      </dgm:t>
    </dgm:pt>
    <dgm:pt modelId="{E59C3FB0-63F4-447E-B117-D00CB596F8E7}" type="pres">
      <dgm:prSet presAssocID="{F50DCF99-9C55-48AE-80F1-63B1428DA5E4}" presName="spacer" presStyleCnt="0"/>
      <dgm:spPr/>
    </dgm:pt>
    <dgm:pt modelId="{3AFA93E4-9B6C-48BA-B4A4-002DFBA3D5FA}" type="pres">
      <dgm:prSet presAssocID="{135033A8-D93E-4462-A952-5D19223293A1}" presName="parentText" presStyleLbl="node1" presStyleIdx="4" presStyleCnt="6">
        <dgm:presLayoutVars>
          <dgm:chMax val="0"/>
          <dgm:bulletEnabled val="1"/>
        </dgm:presLayoutVars>
      </dgm:prSet>
      <dgm:spPr/>
      <dgm:t>
        <a:bodyPr/>
        <a:lstStyle/>
        <a:p>
          <a:endParaRPr lang="en-US"/>
        </a:p>
      </dgm:t>
    </dgm:pt>
    <dgm:pt modelId="{6A4674D7-FE30-4999-9D2F-3704D0E8A293}" type="pres">
      <dgm:prSet presAssocID="{2C8A2D06-DDB1-4FFE-AF47-861C6E5FD8C5}" presName="spacer" presStyleCnt="0"/>
      <dgm:spPr/>
    </dgm:pt>
    <dgm:pt modelId="{B3F18B02-0CC4-4B62-8400-3C00A61BB648}" type="pres">
      <dgm:prSet presAssocID="{7FB1B94D-E897-4498-B861-18A2D294FA99}" presName="parentText" presStyleLbl="node1" presStyleIdx="5" presStyleCnt="6">
        <dgm:presLayoutVars>
          <dgm:chMax val="0"/>
          <dgm:bulletEnabled val="1"/>
        </dgm:presLayoutVars>
      </dgm:prSet>
      <dgm:spPr/>
      <dgm:t>
        <a:bodyPr/>
        <a:lstStyle/>
        <a:p>
          <a:endParaRPr lang="en-US"/>
        </a:p>
      </dgm:t>
    </dgm:pt>
  </dgm:ptLst>
  <dgm:cxnLst>
    <dgm:cxn modelId="{526873BA-EFE8-49A3-A6C5-E13DFF06238B}" type="presOf" srcId="{5418C1E1-CA45-4063-93F9-F8FF33E52988}" destId="{784102DB-FF87-4740-B5C9-853B1F0C5394}" srcOrd="0" destOrd="0" presId="urn:microsoft.com/office/officeart/2005/8/layout/vList2"/>
    <dgm:cxn modelId="{0649CA77-923A-44EF-B6A1-B87AAE369573}" type="presOf" srcId="{2922D3FA-504B-4BDE-871D-6431386326D5}" destId="{A7AC1221-9BDE-4A12-8CC0-6E618BC320E3}" srcOrd="0" destOrd="0" presId="urn:microsoft.com/office/officeart/2005/8/layout/vList2"/>
    <dgm:cxn modelId="{0D3D16BB-2D11-4B7A-ABEA-15427551F0C8}" srcId="{2FF47307-D979-4A32-84C7-A5AE991D7CDD}" destId="{BBA60FEB-C27F-4A04-AF55-3D3024E2480F}" srcOrd="1" destOrd="0" parTransId="{1ADA85B1-92D1-4F55-9448-6769536435DF}" sibTransId="{F9C2BC06-C605-4512-AB7A-A8F8975E8078}"/>
    <dgm:cxn modelId="{F523C041-652F-4B92-821A-CE0A89D787A5}" type="presOf" srcId="{BBA60FEB-C27F-4A04-AF55-3D3024E2480F}" destId="{9F6BE742-C1DE-4313-BE81-BFB6A7B28027}" srcOrd="0" destOrd="0" presId="urn:microsoft.com/office/officeart/2005/8/layout/vList2"/>
    <dgm:cxn modelId="{1F99D3C1-1CA4-4E88-BC65-BAAB1358A3D7}" type="presOf" srcId="{9B8DA523-F514-47C7-8386-7C32B70CF981}" destId="{EC340B90-F499-4F0A-9B15-374A57CB41C4}" srcOrd="0" destOrd="0" presId="urn:microsoft.com/office/officeart/2005/8/layout/vList2"/>
    <dgm:cxn modelId="{A70F6280-426B-4D86-881D-8BDC1B708550}" type="presOf" srcId="{135033A8-D93E-4462-A952-5D19223293A1}" destId="{3AFA93E4-9B6C-48BA-B4A4-002DFBA3D5FA}" srcOrd="0" destOrd="0" presId="urn:microsoft.com/office/officeart/2005/8/layout/vList2"/>
    <dgm:cxn modelId="{951285B9-0E74-4BC7-996B-9C945446EA82}" srcId="{2FF47307-D979-4A32-84C7-A5AE991D7CDD}" destId="{135033A8-D93E-4462-A952-5D19223293A1}" srcOrd="4" destOrd="0" parTransId="{0968C5F8-933F-42BB-8BF6-A3129ED51C5E}" sibTransId="{2C8A2D06-DDB1-4FFE-AF47-861C6E5FD8C5}"/>
    <dgm:cxn modelId="{A010D666-711D-42BC-8E08-D513FEF40964}" type="presOf" srcId="{7FB1B94D-E897-4498-B861-18A2D294FA99}" destId="{B3F18B02-0CC4-4B62-8400-3C00A61BB648}" srcOrd="0" destOrd="0" presId="urn:microsoft.com/office/officeart/2005/8/layout/vList2"/>
    <dgm:cxn modelId="{0229D2DE-68A4-4FC9-B6C4-DA470E669FBE}" srcId="{2FF47307-D979-4A32-84C7-A5AE991D7CDD}" destId="{9B8DA523-F514-47C7-8386-7C32B70CF981}" srcOrd="0" destOrd="0" parTransId="{10058757-56D5-4C1B-ABEA-4B30FB10E98A}" sibTransId="{BCA6AA1C-45AE-477F-9ACF-FB8019F8C78F}"/>
    <dgm:cxn modelId="{E17C8735-4ABE-4FAD-BC2C-4C92EE39DD6F}" type="presOf" srcId="{2FF47307-D979-4A32-84C7-A5AE991D7CDD}" destId="{0CF08352-DE56-4682-8D96-68FCC0BC7D95}" srcOrd="0" destOrd="0" presId="urn:microsoft.com/office/officeart/2005/8/layout/vList2"/>
    <dgm:cxn modelId="{3D6A1068-772E-4993-BEFF-C30DF078AFE9}" srcId="{2FF47307-D979-4A32-84C7-A5AE991D7CDD}" destId="{7FB1B94D-E897-4498-B861-18A2D294FA99}" srcOrd="5" destOrd="0" parTransId="{8643D2EA-4663-48C5-82BB-1DECC791E032}" sibTransId="{9D4C0937-FEF5-4984-89B1-046978B54F4D}"/>
    <dgm:cxn modelId="{BBA7189B-4204-45CF-9E36-331F42E5CACB}" srcId="{2FF47307-D979-4A32-84C7-A5AE991D7CDD}" destId="{2922D3FA-504B-4BDE-871D-6431386326D5}" srcOrd="3" destOrd="0" parTransId="{0A7CE35C-D269-4FA6-AB7D-3C892815494C}" sibTransId="{F50DCF99-9C55-48AE-80F1-63B1428DA5E4}"/>
    <dgm:cxn modelId="{01FC9A19-72A3-4ADD-8E61-1759152ED077}" srcId="{2FF47307-D979-4A32-84C7-A5AE991D7CDD}" destId="{5418C1E1-CA45-4063-93F9-F8FF33E52988}" srcOrd="2" destOrd="0" parTransId="{DDC236BF-C7BA-403C-AA6F-9941A9D3F225}" sibTransId="{6896B4FB-2BC6-429B-A021-D0EC605837EA}"/>
    <dgm:cxn modelId="{1314309C-717C-4D54-81EB-3CFE58139EA2}" type="presParOf" srcId="{0CF08352-DE56-4682-8D96-68FCC0BC7D95}" destId="{EC340B90-F499-4F0A-9B15-374A57CB41C4}" srcOrd="0" destOrd="0" presId="urn:microsoft.com/office/officeart/2005/8/layout/vList2"/>
    <dgm:cxn modelId="{9CFADB06-D284-4186-9776-B251864FA4F2}" type="presParOf" srcId="{0CF08352-DE56-4682-8D96-68FCC0BC7D95}" destId="{BA9969D8-06DB-47DD-ADD8-2A2BAAF5961E}" srcOrd="1" destOrd="0" presId="urn:microsoft.com/office/officeart/2005/8/layout/vList2"/>
    <dgm:cxn modelId="{D3EB9213-8BA0-4228-951A-D6AC5FF943CE}" type="presParOf" srcId="{0CF08352-DE56-4682-8D96-68FCC0BC7D95}" destId="{9F6BE742-C1DE-4313-BE81-BFB6A7B28027}" srcOrd="2" destOrd="0" presId="urn:microsoft.com/office/officeart/2005/8/layout/vList2"/>
    <dgm:cxn modelId="{3ADCDDED-7CFC-44A0-B4F2-290DE9DDBDDB}" type="presParOf" srcId="{0CF08352-DE56-4682-8D96-68FCC0BC7D95}" destId="{4DB0751E-1C3C-41FC-B47B-B4C083746584}" srcOrd="3" destOrd="0" presId="urn:microsoft.com/office/officeart/2005/8/layout/vList2"/>
    <dgm:cxn modelId="{C7AB37E0-DCB9-48F7-AF9C-686AED2DF6D1}" type="presParOf" srcId="{0CF08352-DE56-4682-8D96-68FCC0BC7D95}" destId="{784102DB-FF87-4740-B5C9-853B1F0C5394}" srcOrd="4" destOrd="0" presId="urn:microsoft.com/office/officeart/2005/8/layout/vList2"/>
    <dgm:cxn modelId="{0120C7EF-A6EF-4D58-8E2D-0A1C33E00FC9}" type="presParOf" srcId="{0CF08352-DE56-4682-8D96-68FCC0BC7D95}" destId="{A4575F38-2321-4E26-9C7C-309A9F89DD89}" srcOrd="5" destOrd="0" presId="urn:microsoft.com/office/officeart/2005/8/layout/vList2"/>
    <dgm:cxn modelId="{2A2A0749-AE66-49A4-9DB7-276FD2182AC4}" type="presParOf" srcId="{0CF08352-DE56-4682-8D96-68FCC0BC7D95}" destId="{A7AC1221-9BDE-4A12-8CC0-6E618BC320E3}" srcOrd="6" destOrd="0" presId="urn:microsoft.com/office/officeart/2005/8/layout/vList2"/>
    <dgm:cxn modelId="{86BE1748-78A3-4B04-BEBA-58A1018CFA9E}" type="presParOf" srcId="{0CF08352-DE56-4682-8D96-68FCC0BC7D95}" destId="{E59C3FB0-63F4-447E-B117-D00CB596F8E7}" srcOrd="7" destOrd="0" presId="urn:microsoft.com/office/officeart/2005/8/layout/vList2"/>
    <dgm:cxn modelId="{304F4401-135B-4C26-8C3B-6D9A8ECF2A7E}" type="presParOf" srcId="{0CF08352-DE56-4682-8D96-68FCC0BC7D95}" destId="{3AFA93E4-9B6C-48BA-B4A4-002DFBA3D5FA}" srcOrd="8" destOrd="0" presId="urn:microsoft.com/office/officeart/2005/8/layout/vList2"/>
    <dgm:cxn modelId="{AB4D5EA2-8A6A-483C-A470-4CA47F883F89}" type="presParOf" srcId="{0CF08352-DE56-4682-8D96-68FCC0BC7D95}" destId="{6A4674D7-FE30-4999-9D2F-3704D0E8A293}" srcOrd="9" destOrd="0" presId="urn:microsoft.com/office/officeart/2005/8/layout/vList2"/>
    <dgm:cxn modelId="{88654F55-2286-4CB5-9B5A-21565C8286F9}" type="presParOf" srcId="{0CF08352-DE56-4682-8D96-68FCC0BC7D95}" destId="{B3F18B02-0CC4-4B62-8400-3C00A61BB648}" srcOrd="1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E68DDEB-5B5A-4C80-821B-9E282E2928EE}"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en-US"/>
        </a:p>
      </dgm:t>
    </dgm:pt>
    <dgm:pt modelId="{34E02920-8569-4257-9CE0-587E776F5805}">
      <dgm:prSet phldrT="[Text]"/>
      <dgm:spPr/>
      <dgm:t>
        <a:bodyPr/>
        <a:lstStyle/>
        <a:p>
          <a:r>
            <a:rPr lang="en-US" dirty="0" smtClean="0"/>
            <a:t>Growing Faster than Snohomish County</a:t>
          </a:r>
          <a:endParaRPr lang="en-US" dirty="0"/>
        </a:p>
      </dgm:t>
    </dgm:pt>
    <dgm:pt modelId="{FFD86A2B-3AB8-422B-AAD1-FAE01C5CC13E}" type="parTrans" cxnId="{5FBE18F1-F7DA-43A5-B39E-8DD351EA36EC}">
      <dgm:prSet/>
      <dgm:spPr/>
      <dgm:t>
        <a:bodyPr/>
        <a:lstStyle/>
        <a:p>
          <a:endParaRPr lang="en-US"/>
        </a:p>
      </dgm:t>
    </dgm:pt>
    <dgm:pt modelId="{7E83BE26-8B27-4D4C-B4B3-5A3089E4DB5B}" type="sibTrans" cxnId="{5FBE18F1-F7DA-43A5-B39E-8DD351EA36EC}">
      <dgm:prSet/>
      <dgm:spPr/>
      <dgm:t>
        <a:bodyPr/>
        <a:lstStyle/>
        <a:p>
          <a:endParaRPr lang="en-US"/>
        </a:p>
      </dgm:t>
    </dgm:pt>
    <dgm:pt modelId="{56A2EB0C-91A4-49F4-8236-7086A9511278}">
      <dgm:prSet/>
      <dgm:spPr/>
      <dgm:t>
        <a:bodyPr/>
        <a:lstStyle/>
        <a:p>
          <a:r>
            <a:rPr lang="en-US" dirty="0" smtClean="0"/>
            <a:t>Median home value and Per capita income is 20% lower than Snohomish County</a:t>
          </a:r>
        </a:p>
      </dgm:t>
    </dgm:pt>
    <dgm:pt modelId="{6D3A16AF-2899-4D6E-87D6-F559569DFBF6}" type="parTrans" cxnId="{42AC7B69-F22D-4434-87F1-B7B70B1CA1FC}">
      <dgm:prSet/>
      <dgm:spPr/>
      <dgm:t>
        <a:bodyPr/>
        <a:lstStyle/>
        <a:p>
          <a:endParaRPr lang="en-US"/>
        </a:p>
      </dgm:t>
    </dgm:pt>
    <dgm:pt modelId="{83C5E435-F514-49F8-AF16-50E98D65C1C3}" type="sibTrans" cxnId="{42AC7B69-F22D-4434-87F1-B7B70B1CA1FC}">
      <dgm:prSet/>
      <dgm:spPr/>
      <dgm:t>
        <a:bodyPr/>
        <a:lstStyle/>
        <a:p>
          <a:endParaRPr lang="en-US"/>
        </a:p>
      </dgm:t>
    </dgm:pt>
    <dgm:pt modelId="{6756869E-758F-4424-A6F4-77AE78F6B7AF}">
      <dgm:prSet/>
      <dgm:spPr/>
      <dgm:t>
        <a:bodyPr/>
        <a:lstStyle/>
        <a:p>
          <a:r>
            <a:rPr lang="en-US" dirty="0" smtClean="0"/>
            <a:t>Fewer high income households compared to the County</a:t>
          </a:r>
        </a:p>
      </dgm:t>
    </dgm:pt>
    <dgm:pt modelId="{E6FB253B-7214-44BD-AD83-D0A73ACB81CB}" type="parTrans" cxnId="{B2D95240-F39D-4D74-B9A1-EB8771BC5541}">
      <dgm:prSet/>
      <dgm:spPr/>
      <dgm:t>
        <a:bodyPr/>
        <a:lstStyle/>
        <a:p>
          <a:endParaRPr lang="en-US"/>
        </a:p>
      </dgm:t>
    </dgm:pt>
    <dgm:pt modelId="{B1B70D63-4721-4621-BE7E-8061659D697A}" type="sibTrans" cxnId="{B2D95240-F39D-4D74-B9A1-EB8771BC5541}">
      <dgm:prSet/>
      <dgm:spPr/>
      <dgm:t>
        <a:bodyPr/>
        <a:lstStyle/>
        <a:p>
          <a:endParaRPr lang="en-US"/>
        </a:p>
      </dgm:t>
    </dgm:pt>
    <dgm:pt modelId="{D047CB5A-99EC-43F0-ADB9-1791CA5D7000}">
      <dgm:prSet/>
      <dgm:spPr/>
      <dgm:t>
        <a:bodyPr/>
        <a:lstStyle/>
        <a:p>
          <a:r>
            <a:rPr lang="en-US" dirty="0" smtClean="0"/>
            <a:t>More mid-range housing units than county or 5-mile radius (fewer at the bottom and fewer at the top)</a:t>
          </a:r>
        </a:p>
      </dgm:t>
    </dgm:pt>
    <dgm:pt modelId="{677770CC-2803-49B4-B618-60F4DA488735}" type="parTrans" cxnId="{4FC3D589-E749-438A-A31E-7C7F2A61C570}">
      <dgm:prSet/>
      <dgm:spPr/>
      <dgm:t>
        <a:bodyPr/>
        <a:lstStyle/>
        <a:p>
          <a:endParaRPr lang="en-US"/>
        </a:p>
      </dgm:t>
    </dgm:pt>
    <dgm:pt modelId="{E82E0B2A-D3E3-4DCC-AD9C-E17B7BF63A08}" type="sibTrans" cxnId="{4FC3D589-E749-438A-A31E-7C7F2A61C570}">
      <dgm:prSet/>
      <dgm:spPr/>
      <dgm:t>
        <a:bodyPr/>
        <a:lstStyle/>
        <a:p>
          <a:endParaRPr lang="en-US"/>
        </a:p>
      </dgm:t>
    </dgm:pt>
    <dgm:pt modelId="{7967153D-1A3B-4101-A970-D015C9340D48}">
      <dgm:prSet/>
      <dgm:spPr/>
      <dgm:t>
        <a:bodyPr/>
        <a:lstStyle/>
        <a:p>
          <a:r>
            <a:rPr lang="en-US" dirty="0" smtClean="0"/>
            <a:t>More family households with children than the County</a:t>
          </a:r>
        </a:p>
      </dgm:t>
    </dgm:pt>
    <dgm:pt modelId="{9FB5EA1B-03D5-4560-AF36-58249D59A237}" type="parTrans" cxnId="{608EA863-9087-45EF-B15C-5B6F42893E46}">
      <dgm:prSet/>
      <dgm:spPr/>
      <dgm:t>
        <a:bodyPr/>
        <a:lstStyle/>
        <a:p>
          <a:endParaRPr lang="en-US"/>
        </a:p>
      </dgm:t>
    </dgm:pt>
    <dgm:pt modelId="{BD7742EA-3ADC-4F55-B34F-3052ED0C525B}" type="sibTrans" cxnId="{608EA863-9087-45EF-B15C-5B6F42893E46}">
      <dgm:prSet/>
      <dgm:spPr/>
      <dgm:t>
        <a:bodyPr/>
        <a:lstStyle/>
        <a:p>
          <a:endParaRPr lang="en-US"/>
        </a:p>
      </dgm:t>
    </dgm:pt>
    <dgm:pt modelId="{543EC5AC-294B-4B94-918D-C0E976107B35}" type="pres">
      <dgm:prSet presAssocID="{8E68DDEB-5B5A-4C80-821B-9E282E2928EE}" presName="linear" presStyleCnt="0">
        <dgm:presLayoutVars>
          <dgm:animLvl val="lvl"/>
          <dgm:resizeHandles val="exact"/>
        </dgm:presLayoutVars>
      </dgm:prSet>
      <dgm:spPr/>
      <dgm:t>
        <a:bodyPr/>
        <a:lstStyle/>
        <a:p>
          <a:endParaRPr lang="en-US"/>
        </a:p>
      </dgm:t>
    </dgm:pt>
    <dgm:pt modelId="{198F8459-1388-44F6-A139-7E8B3D7C79F5}" type="pres">
      <dgm:prSet presAssocID="{34E02920-8569-4257-9CE0-587E776F5805}" presName="parentText" presStyleLbl="node1" presStyleIdx="0" presStyleCnt="5">
        <dgm:presLayoutVars>
          <dgm:chMax val="0"/>
          <dgm:bulletEnabled val="1"/>
        </dgm:presLayoutVars>
      </dgm:prSet>
      <dgm:spPr/>
      <dgm:t>
        <a:bodyPr/>
        <a:lstStyle/>
        <a:p>
          <a:endParaRPr lang="en-US"/>
        </a:p>
      </dgm:t>
    </dgm:pt>
    <dgm:pt modelId="{FA25C0F2-746F-4EC8-AE00-4CADC973F60D}" type="pres">
      <dgm:prSet presAssocID="{7E83BE26-8B27-4D4C-B4B3-5A3089E4DB5B}" presName="spacer" presStyleCnt="0"/>
      <dgm:spPr/>
    </dgm:pt>
    <dgm:pt modelId="{9AA97175-B286-4DE3-B016-F2A94A4776BD}" type="pres">
      <dgm:prSet presAssocID="{56A2EB0C-91A4-49F4-8236-7086A9511278}" presName="parentText" presStyleLbl="node1" presStyleIdx="1" presStyleCnt="5">
        <dgm:presLayoutVars>
          <dgm:chMax val="0"/>
          <dgm:bulletEnabled val="1"/>
        </dgm:presLayoutVars>
      </dgm:prSet>
      <dgm:spPr/>
      <dgm:t>
        <a:bodyPr/>
        <a:lstStyle/>
        <a:p>
          <a:endParaRPr lang="en-US"/>
        </a:p>
      </dgm:t>
    </dgm:pt>
    <dgm:pt modelId="{0A864020-3FEA-418A-8E3E-79F6973A9AEC}" type="pres">
      <dgm:prSet presAssocID="{83C5E435-F514-49F8-AF16-50E98D65C1C3}" presName="spacer" presStyleCnt="0"/>
      <dgm:spPr/>
    </dgm:pt>
    <dgm:pt modelId="{D4568F62-387A-4892-87B4-500763BB5890}" type="pres">
      <dgm:prSet presAssocID="{6756869E-758F-4424-A6F4-77AE78F6B7AF}" presName="parentText" presStyleLbl="node1" presStyleIdx="2" presStyleCnt="5">
        <dgm:presLayoutVars>
          <dgm:chMax val="0"/>
          <dgm:bulletEnabled val="1"/>
        </dgm:presLayoutVars>
      </dgm:prSet>
      <dgm:spPr/>
      <dgm:t>
        <a:bodyPr/>
        <a:lstStyle/>
        <a:p>
          <a:endParaRPr lang="en-US"/>
        </a:p>
      </dgm:t>
    </dgm:pt>
    <dgm:pt modelId="{3D4471C8-B8C5-4C84-B400-8D8B825157FF}" type="pres">
      <dgm:prSet presAssocID="{B1B70D63-4721-4621-BE7E-8061659D697A}" presName="spacer" presStyleCnt="0"/>
      <dgm:spPr/>
    </dgm:pt>
    <dgm:pt modelId="{1487B4BB-6A74-498A-9C39-33EF68069675}" type="pres">
      <dgm:prSet presAssocID="{D047CB5A-99EC-43F0-ADB9-1791CA5D7000}" presName="parentText" presStyleLbl="node1" presStyleIdx="3" presStyleCnt="5">
        <dgm:presLayoutVars>
          <dgm:chMax val="0"/>
          <dgm:bulletEnabled val="1"/>
        </dgm:presLayoutVars>
      </dgm:prSet>
      <dgm:spPr/>
      <dgm:t>
        <a:bodyPr/>
        <a:lstStyle/>
        <a:p>
          <a:endParaRPr lang="en-US"/>
        </a:p>
      </dgm:t>
    </dgm:pt>
    <dgm:pt modelId="{BF23CBFF-2AA4-4A85-B856-FA78F91F817C}" type="pres">
      <dgm:prSet presAssocID="{E82E0B2A-D3E3-4DCC-AD9C-E17B7BF63A08}" presName="spacer" presStyleCnt="0"/>
      <dgm:spPr/>
    </dgm:pt>
    <dgm:pt modelId="{17CDCCD4-534D-4478-8FF7-E8D0C0AFCD0C}" type="pres">
      <dgm:prSet presAssocID="{7967153D-1A3B-4101-A970-D015C9340D48}" presName="parentText" presStyleLbl="node1" presStyleIdx="4" presStyleCnt="5">
        <dgm:presLayoutVars>
          <dgm:chMax val="0"/>
          <dgm:bulletEnabled val="1"/>
        </dgm:presLayoutVars>
      </dgm:prSet>
      <dgm:spPr/>
      <dgm:t>
        <a:bodyPr/>
        <a:lstStyle/>
        <a:p>
          <a:endParaRPr lang="en-US"/>
        </a:p>
      </dgm:t>
    </dgm:pt>
  </dgm:ptLst>
  <dgm:cxnLst>
    <dgm:cxn modelId="{B2D95240-F39D-4D74-B9A1-EB8771BC5541}" srcId="{8E68DDEB-5B5A-4C80-821B-9E282E2928EE}" destId="{6756869E-758F-4424-A6F4-77AE78F6B7AF}" srcOrd="2" destOrd="0" parTransId="{E6FB253B-7214-44BD-AD83-D0A73ACB81CB}" sibTransId="{B1B70D63-4721-4621-BE7E-8061659D697A}"/>
    <dgm:cxn modelId="{7E0059B4-B78D-49ED-ADF2-CB3E67DEBA29}" type="presOf" srcId="{7967153D-1A3B-4101-A970-D015C9340D48}" destId="{17CDCCD4-534D-4478-8FF7-E8D0C0AFCD0C}" srcOrd="0" destOrd="0" presId="urn:microsoft.com/office/officeart/2005/8/layout/vList2"/>
    <dgm:cxn modelId="{0E985285-ED30-4B95-BBA7-004C41A93E82}" type="presOf" srcId="{34E02920-8569-4257-9CE0-587E776F5805}" destId="{198F8459-1388-44F6-A139-7E8B3D7C79F5}" srcOrd="0" destOrd="0" presId="urn:microsoft.com/office/officeart/2005/8/layout/vList2"/>
    <dgm:cxn modelId="{42AC7B69-F22D-4434-87F1-B7B70B1CA1FC}" srcId="{8E68DDEB-5B5A-4C80-821B-9E282E2928EE}" destId="{56A2EB0C-91A4-49F4-8236-7086A9511278}" srcOrd="1" destOrd="0" parTransId="{6D3A16AF-2899-4D6E-87D6-F559569DFBF6}" sibTransId="{83C5E435-F514-49F8-AF16-50E98D65C1C3}"/>
    <dgm:cxn modelId="{5FBE18F1-F7DA-43A5-B39E-8DD351EA36EC}" srcId="{8E68DDEB-5B5A-4C80-821B-9E282E2928EE}" destId="{34E02920-8569-4257-9CE0-587E776F5805}" srcOrd="0" destOrd="0" parTransId="{FFD86A2B-3AB8-422B-AAD1-FAE01C5CC13E}" sibTransId="{7E83BE26-8B27-4D4C-B4B3-5A3089E4DB5B}"/>
    <dgm:cxn modelId="{608EA863-9087-45EF-B15C-5B6F42893E46}" srcId="{8E68DDEB-5B5A-4C80-821B-9E282E2928EE}" destId="{7967153D-1A3B-4101-A970-D015C9340D48}" srcOrd="4" destOrd="0" parTransId="{9FB5EA1B-03D5-4560-AF36-58249D59A237}" sibTransId="{BD7742EA-3ADC-4F55-B34F-3052ED0C525B}"/>
    <dgm:cxn modelId="{35009FAD-BE0D-4094-A570-7193DBC6F823}" type="presOf" srcId="{8E68DDEB-5B5A-4C80-821B-9E282E2928EE}" destId="{543EC5AC-294B-4B94-918D-C0E976107B35}" srcOrd="0" destOrd="0" presId="urn:microsoft.com/office/officeart/2005/8/layout/vList2"/>
    <dgm:cxn modelId="{9EED0892-2E4C-48D6-ABEC-6A2027AC2696}" type="presOf" srcId="{6756869E-758F-4424-A6F4-77AE78F6B7AF}" destId="{D4568F62-387A-4892-87B4-500763BB5890}" srcOrd="0" destOrd="0" presId="urn:microsoft.com/office/officeart/2005/8/layout/vList2"/>
    <dgm:cxn modelId="{04F0A08E-46FF-4078-84E7-5B88EC5C108E}" type="presOf" srcId="{56A2EB0C-91A4-49F4-8236-7086A9511278}" destId="{9AA97175-B286-4DE3-B016-F2A94A4776BD}" srcOrd="0" destOrd="0" presId="urn:microsoft.com/office/officeart/2005/8/layout/vList2"/>
    <dgm:cxn modelId="{4FC3D589-E749-438A-A31E-7C7F2A61C570}" srcId="{8E68DDEB-5B5A-4C80-821B-9E282E2928EE}" destId="{D047CB5A-99EC-43F0-ADB9-1791CA5D7000}" srcOrd="3" destOrd="0" parTransId="{677770CC-2803-49B4-B618-60F4DA488735}" sibTransId="{E82E0B2A-D3E3-4DCC-AD9C-E17B7BF63A08}"/>
    <dgm:cxn modelId="{104D42AB-FB8F-4310-80AB-46695E2D74BD}" type="presOf" srcId="{D047CB5A-99EC-43F0-ADB9-1791CA5D7000}" destId="{1487B4BB-6A74-498A-9C39-33EF68069675}" srcOrd="0" destOrd="0" presId="urn:microsoft.com/office/officeart/2005/8/layout/vList2"/>
    <dgm:cxn modelId="{A26CCB20-C1FC-4EB9-A92E-183F8EA5F379}" type="presParOf" srcId="{543EC5AC-294B-4B94-918D-C0E976107B35}" destId="{198F8459-1388-44F6-A139-7E8B3D7C79F5}" srcOrd="0" destOrd="0" presId="urn:microsoft.com/office/officeart/2005/8/layout/vList2"/>
    <dgm:cxn modelId="{DE474851-E084-46A8-906C-2A424E75DBA9}" type="presParOf" srcId="{543EC5AC-294B-4B94-918D-C0E976107B35}" destId="{FA25C0F2-746F-4EC8-AE00-4CADC973F60D}" srcOrd="1" destOrd="0" presId="urn:microsoft.com/office/officeart/2005/8/layout/vList2"/>
    <dgm:cxn modelId="{2F239FBB-F248-4336-A3F2-0A4B2E325015}" type="presParOf" srcId="{543EC5AC-294B-4B94-918D-C0E976107B35}" destId="{9AA97175-B286-4DE3-B016-F2A94A4776BD}" srcOrd="2" destOrd="0" presId="urn:microsoft.com/office/officeart/2005/8/layout/vList2"/>
    <dgm:cxn modelId="{E24AD3F4-36C0-49C8-9162-14CB5131B698}" type="presParOf" srcId="{543EC5AC-294B-4B94-918D-C0E976107B35}" destId="{0A864020-3FEA-418A-8E3E-79F6973A9AEC}" srcOrd="3" destOrd="0" presId="urn:microsoft.com/office/officeart/2005/8/layout/vList2"/>
    <dgm:cxn modelId="{C17AA7FA-ED6E-4EC7-8229-7E99C0B89F16}" type="presParOf" srcId="{543EC5AC-294B-4B94-918D-C0E976107B35}" destId="{D4568F62-387A-4892-87B4-500763BB5890}" srcOrd="4" destOrd="0" presId="urn:microsoft.com/office/officeart/2005/8/layout/vList2"/>
    <dgm:cxn modelId="{8A02BF78-46D6-4A42-8E62-526D14C8A816}" type="presParOf" srcId="{543EC5AC-294B-4B94-918D-C0E976107B35}" destId="{3D4471C8-B8C5-4C84-B400-8D8B825157FF}" srcOrd="5" destOrd="0" presId="urn:microsoft.com/office/officeart/2005/8/layout/vList2"/>
    <dgm:cxn modelId="{635A4FC3-40A9-45C8-862B-8BD63B383B6B}" type="presParOf" srcId="{543EC5AC-294B-4B94-918D-C0E976107B35}" destId="{1487B4BB-6A74-498A-9C39-33EF68069675}" srcOrd="6" destOrd="0" presId="urn:microsoft.com/office/officeart/2005/8/layout/vList2"/>
    <dgm:cxn modelId="{35A029D4-1DEB-4536-B2C4-CF18C6B4D229}" type="presParOf" srcId="{543EC5AC-294B-4B94-918D-C0E976107B35}" destId="{BF23CBFF-2AA4-4A85-B856-FA78F91F817C}" srcOrd="7" destOrd="0" presId="urn:microsoft.com/office/officeart/2005/8/layout/vList2"/>
    <dgm:cxn modelId="{34B7A8D7-C05F-4CF8-896F-34653354AA65}" type="presParOf" srcId="{543EC5AC-294B-4B94-918D-C0E976107B35}" destId="{17CDCCD4-534D-4478-8FF7-E8D0C0AFCD0C}" srcOrd="8"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AB9AA5B-EFBB-43A3-AA4C-3A118BF5CE5A}" type="doc">
      <dgm:prSet loTypeId="urn:microsoft.com/office/officeart/2005/8/layout/pList2" loCatId="list" qsTypeId="urn:microsoft.com/office/officeart/2005/8/quickstyle/simple1" qsCatId="simple" csTypeId="urn:microsoft.com/office/officeart/2005/8/colors/accent1_2" csCatId="accent1" phldr="1"/>
      <dgm:spPr/>
      <dgm:t>
        <a:bodyPr/>
        <a:lstStyle/>
        <a:p>
          <a:endParaRPr lang="en-US"/>
        </a:p>
      </dgm:t>
    </dgm:pt>
    <dgm:pt modelId="{EE30EA9A-89F0-411E-A1AA-25427AE05921}">
      <dgm:prSet phldrT="[Text]" custT="1"/>
      <dgm:spPr>
        <a:noFill/>
        <a:ln>
          <a:solidFill>
            <a:schemeClr val="bg2"/>
          </a:solidFill>
        </a:ln>
      </dgm:spPr>
      <dgm:t>
        <a:bodyPr lIns="0" tIns="64008" rIns="0" bIns="0"/>
        <a:lstStyle/>
        <a:p>
          <a:r>
            <a:rPr lang="en-US" sz="1800" b="1" dirty="0" smtClean="0">
              <a:solidFill>
                <a:schemeClr val="bg2"/>
              </a:solidFill>
              <a:latin typeface="Arial Narrow" pitchFamily="34" charset="0"/>
            </a:rPr>
            <a:t>Up and Coming Families</a:t>
          </a:r>
          <a:endParaRPr lang="en-US" sz="1800" b="1" dirty="0">
            <a:solidFill>
              <a:schemeClr val="bg2"/>
            </a:solidFill>
            <a:latin typeface="Arial Narrow" pitchFamily="34" charset="0"/>
          </a:endParaRPr>
        </a:p>
      </dgm:t>
    </dgm:pt>
    <dgm:pt modelId="{50D87A2E-A3D9-4864-8D21-ADC4F4E441AA}" type="parTrans" cxnId="{C10C86AB-0A6C-4CED-8A44-8A93358EA825}">
      <dgm:prSet/>
      <dgm:spPr/>
      <dgm:t>
        <a:bodyPr/>
        <a:lstStyle/>
        <a:p>
          <a:endParaRPr lang="en-US"/>
        </a:p>
      </dgm:t>
    </dgm:pt>
    <dgm:pt modelId="{911A64F7-1C7F-4036-ADCF-B1A10CF4796D}" type="sibTrans" cxnId="{C10C86AB-0A6C-4CED-8A44-8A93358EA825}">
      <dgm:prSet/>
      <dgm:spPr/>
      <dgm:t>
        <a:bodyPr/>
        <a:lstStyle/>
        <a:p>
          <a:endParaRPr lang="en-US"/>
        </a:p>
      </dgm:t>
    </dgm:pt>
    <dgm:pt modelId="{51282077-AFE4-4EA8-9843-58BDBE9771AA}">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28% </a:t>
          </a:r>
          <a:r>
            <a:rPr lang="en-US" sz="1400" i="1" dirty="0" smtClean="0">
              <a:solidFill>
                <a:schemeClr val="bg2">
                  <a:lumMod val="60000"/>
                  <a:lumOff val="40000"/>
                </a:schemeClr>
              </a:solidFill>
              <a:latin typeface="Arial Narrow" pitchFamily="34" charset="0"/>
            </a:rPr>
            <a:t>(US 3.5%)</a:t>
          </a:r>
          <a:endParaRPr lang="en-US" sz="1400" i="1" dirty="0">
            <a:solidFill>
              <a:schemeClr val="bg2">
                <a:lumMod val="60000"/>
                <a:lumOff val="40000"/>
              </a:schemeClr>
            </a:solidFill>
            <a:latin typeface="Arial Narrow" pitchFamily="34" charset="0"/>
          </a:endParaRPr>
        </a:p>
      </dgm:t>
    </dgm:pt>
    <dgm:pt modelId="{E5BB4839-93C9-4B24-8F93-469D79AD74D7}" type="parTrans" cxnId="{906914C8-2153-49E6-B02C-CD46B46C460C}">
      <dgm:prSet/>
      <dgm:spPr/>
      <dgm:t>
        <a:bodyPr/>
        <a:lstStyle/>
        <a:p>
          <a:endParaRPr lang="en-US"/>
        </a:p>
      </dgm:t>
    </dgm:pt>
    <dgm:pt modelId="{3A6580B1-06E9-4366-A0F7-23104AD10CB3}" type="sibTrans" cxnId="{906914C8-2153-49E6-B02C-CD46B46C460C}">
      <dgm:prSet/>
      <dgm:spPr/>
      <dgm:t>
        <a:bodyPr/>
        <a:lstStyle/>
        <a:p>
          <a:endParaRPr lang="en-US"/>
        </a:p>
      </dgm:t>
    </dgm:pt>
    <dgm:pt modelId="{698CFFB7-F999-4F01-AADC-080EF42F79CF}">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Median age 32.6</a:t>
          </a:r>
          <a:endParaRPr lang="en-US" sz="1400" dirty="0">
            <a:solidFill>
              <a:schemeClr val="bg2"/>
            </a:solidFill>
            <a:latin typeface="Arial Narrow" pitchFamily="34" charset="0"/>
          </a:endParaRPr>
        </a:p>
      </dgm:t>
    </dgm:pt>
    <dgm:pt modelId="{E6C19F10-B0F7-4074-89E1-4890155E3E65}" type="parTrans" cxnId="{A4B8F6E0-0456-4D58-87FF-8F59F7601F47}">
      <dgm:prSet/>
      <dgm:spPr/>
      <dgm:t>
        <a:bodyPr/>
        <a:lstStyle/>
        <a:p>
          <a:endParaRPr lang="en-US"/>
        </a:p>
      </dgm:t>
    </dgm:pt>
    <dgm:pt modelId="{9F34C168-454B-4DC1-BC21-7FA4070194BD}" type="sibTrans" cxnId="{A4B8F6E0-0456-4D58-87FF-8F59F7601F47}">
      <dgm:prSet/>
      <dgm:spPr/>
      <dgm:t>
        <a:bodyPr/>
        <a:lstStyle/>
        <a:p>
          <a:endParaRPr lang="en-US"/>
        </a:p>
      </dgm:t>
    </dgm:pt>
    <dgm:pt modelId="{E239BCCC-6AF0-4877-9AC7-10837A4CF8E6}">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Mix of Gen X &amp; Baby Boomers</a:t>
          </a:r>
          <a:endParaRPr lang="en-US" sz="1400" dirty="0">
            <a:solidFill>
              <a:schemeClr val="bg2"/>
            </a:solidFill>
            <a:latin typeface="Arial Narrow" pitchFamily="34" charset="0"/>
          </a:endParaRPr>
        </a:p>
      </dgm:t>
    </dgm:pt>
    <dgm:pt modelId="{8CBF51FD-60EC-46A2-B2D2-6E67C0CC67C8}" type="parTrans" cxnId="{9ADBA423-8ACD-43E6-BE13-58A37CE2F223}">
      <dgm:prSet/>
      <dgm:spPr/>
      <dgm:t>
        <a:bodyPr/>
        <a:lstStyle/>
        <a:p>
          <a:endParaRPr lang="en-US"/>
        </a:p>
      </dgm:t>
    </dgm:pt>
    <dgm:pt modelId="{89712BBF-E21E-492C-8873-40E769B95849}" type="sibTrans" cxnId="{9ADBA423-8ACD-43E6-BE13-58A37CE2F223}">
      <dgm:prSet/>
      <dgm:spPr/>
      <dgm:t>
        <a:bodyPr/>
        <a:lstStyle/>
        <a:p>
          <a:endParaRPr lang="en-US"/>
        </a:p>
      </dgm:t>
    </dgm:pt>
    <dgm:pt modelId="{D13C7D5D-5FC8-4A40-B560-B97B4233D716}">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Affluent families with younger children</a:t>
          </a:r>
          <a:endParaRPr lang="en-US" sz="1400" dirty="0">
            <a:solidFill>
              <a:schemeClr val="bg2"/>
            </a:solidFill>
            <a:latin typeface="Arial Narrow" pitchFamily="34" charset="0"/>
          </a:endParaRPr>
        </a:p>
      </dgm:t>
    </dgm:pt>
    <dgm:pt modelId="{B7823838-35D7-4669-9767-9F52A0D05911}" type="parTrans" cxnId="{39D36451-7FE1-4F41-985D-7A2A99882C30}">
      <dgm:prSet/>
      <dgm:spPr/>
      <dgm:t>
        <a:bodyPr/>
        <a:lstStyle/>
        <a:p>
          <a:endParaRPr lang="en-US"/>
        </a:p>
      </dgm:t>
    </dgm:pt>
    <dgm:pt modelId="{855D3DC5-DEFE-440C-B539-3BE935B46B4F}" type="sibTrans" cxnId="{39D36451-7FE1-4F41-985D-7A2A99882C30}">
      <dgm:prSet/>
      <dgm:spPr/>
      <dgm:t>
        <a:bodyPr/>
        <a:lstStyle/>
        <a:p>
          <a:endParaRPr lang="en-US"/>
        </a:p>
      </dgm:t>
    </dgm:pt>
    <dgm:pt modelId="{AE1CCD20-9F5F-4DAB-981A-4CC53EA8A256}">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Diversity increasing</a:t>
          </a:r>
          <a:endParaRPr lang="en-US" sz="1400" dirty="0">
            <a:solidFill>
              <a:schemeClr val="bg2"/>
            </a:solidFill>
            <a:latin typeface="Arial Narrow" pitchFamily="34" charset="0"/>
          </a:endParaRPr>
        </a:p>
      </dgm:t>
    </dgm:pt>
    <dgm:pt modelId="{A5672E00-475B-49A6-BA5F-E215139A8B9B}" type="parTrans" cxnId="{9F1FE8B8-9BC3-4831-B81F-372DC31AA095}">
      <dgm:prSet/>
      <dgm:spPr/>
      <dgm:t>
        <a:bodyPr/>
        <a:lstStyle/>
        <a:p>
          <a:endParaRPr lang="en-US"/>
        </a:p>
      </dgm:t>
    </dgm:pt>
    <dgm:pt modelId="{BE28C38C-3239-4C55-B62D-5B70519BFA66}" type="sibTrans" cxnId="{9F1FE8B8-9BC3-4831-B81F-372DC31AA095}">
      <dgm:prSet/>
      <dgm:spPr/>
      <dgm:t>
        <a:bodyPr/>
        <a:lstStyle/>
        <a:p>
          <a:endParaRPr lang="en-US"/>
        </a:p>
      </dgm:t>
    </dgm:pt>
    <dgm:pt modelId="{99BF17C0-435B-4C94-AD04-389F8E56619E}">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Two-thirds have attended college</a:t>
          </a:r>
          <a:endParaRPr lang="en-US" sz="1400" dirty="0">
            <a:solidFill>
              <a:schemeClr val="bg2"/>
            </a:solidFill>
            <a:latin typeface="Arial Narrow" pitchFamily="34" charset="0"/>
          </a:endParaRPr>
        </a:p>
      </dgm:t>
    </dgm:pt>
    <dgm:pt modelId="{8BFB789D-50B1-48A9-BA28-9C26F7F9384F}" type="parTrans" cxnId="{DA33A747-8346-4812-94B5-3EC9CB202151}">
      <dgm:prSet/>
      <dgm:spPr/>
      <dgm:t>
        <a:bodyPr/>
        <a:lstStyle/>
        <a:p>
          <a:endParaRPr lang="en-US"/>
        </a:p>
      </dgm:t>
    </dgm:pt>
    <dgm:pt modelId="{5514E465-028F-43BD-B511-43A6C2FA48E3}" type="sibTrans" cxnId="{DA33A747-8346-4812-94B5-3EC9CB202151}">
      <dgm:prSet/>
      <dgm:spPr/>
      <dgm:t>
        <a:bodyPr/>
        <a:lstStyle/>
        <a:p>
          <a:endParaRPr lang="en-US"/>
        </a:p>
      </dgm:t>
    </dgm:pt>
    <dgm:pt modelId="{EEB95A9E-A87A-40A5-9313-4E17FE9F07E8}">
      <dgm:prSet phldrT="[Text]" custT="1"/>
      <dgm:spPr>
        <a:noFill/>
        <a:ln>
          <a:solidFill>
            <a:schemeClr val="bg2"/>
          </a:solidFill>
        </a:ln>
      </dgm:spPr>
      <dgm:t>
        <a:bodyPr lIns="0" tIns="64008" rIns="0" bIns="0"/>
        <a:lstStyle/>
        <a:p>
          <a:r>
            <a:rPr lang="en-US" sz="1800" b="1" dirty="0" err="1" smtClean="0">
              <a:solidFill>
                <a:schemeClr val="bg2"/>
              </a:solidFill>
              <a:latin typeface="Arial Narrow" pitchFamily="34" charset="0"/>
            </a:rPr>
            <a:t>Boomburbs</a:t>
          </a:r>
          <a:endParaRPr lang="en-US" sz="1800" b="1" dirty="0">
            <a:solidFill>
              <a:schemeClr val="bg2"/>
            </a:solidFill>
            <a:latin typeface="Arial Narrow" pitchFamily="34" charset="0"/>
          </a:endParaRPr>
        </a:p>
      </dgm:t>
    </dgm:pt>
    <dgm:pt modelId="{DBAEBF9D-4BB9-46F8-A7F1-DAFC5CBB6BB8}" type="parTrans" cxnId="{C53BA1D4-D263-48E2-A2E6-40D7365CAF01}">
      <dgm:prSet/>
      <dgm:spPr/>
      <dgm:t>
        <a:bodyPr/>
        <a:lstStyle/>
        <a:p>
          <a:endParaRPr lang="en-US"/>
        </a:p>
      </dgm:t>
    </dgm:pt>
    <dgm:pt modelId="{B5AC31B2-01EC-4C8D-B47E-0AEE394163BA}" type="sibTrans" cxnId="{C53BA1D4-D263-48E2-A2E6-40D7365CAF01}">
      <dgm:prSet/>
      <dgm:spPr/>
      <dgm:t>
        <a:bodyPr/>
        <a:lstStyle/>
        <a:p>
          <a:endParaRPr lang="en-US"/>
        </a:p>
      </dgm:t>
    </dgm:pt>
    <dgm:pt modelId="{D708D95D-BA50-4875-82D0-304B5F40F6A1}">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12% </a:t>
          </a:r>
          <a:r>
            <a:rPr lang="en-US" sz="1400" i="1" dirty="0" smtClean="0">
              <a:solidFill>
                <a:schemeClr val="bg2">
                  <a:lumMod val="60000"/>
                  <a:lumOff val="40000"/>
                </a:schemeClr>
              </a:solidFill>
              <a:latin typeface="Arial Narrow" pitchFamily="34" charset="0"/>
            </a:rPr>
            <a:t>(US 2.3%)</a:t>
          </a:r>
          <a:endParaRPr lang="en-US" sz="1400" i="1" dirty="0">
            <a:solidFill>
              <a:schemeClr val="bg2">
                <a:lumMod val="60000"/>
                <a:lumOff val="40000"/>
              </a:schemeClr>
            </a:solidFill>
            <a:latin typeface="Arial Narrow" pitchFamily="34" charset="0"/>
          </a:endParaRPr>
        </a:p>
      </dgm:t>
    </dgm:pt>
    <dgm:pt modelId="{FF135075-5C44-442E-A448-C0F0107E4B12}" type="parTrans" cxnId="{D7BE62E4-4CAE-422D-B154-F548C7D1B773}">
      <dgm:prSet/>
      <dgm:spPr/>
      <dgm:t>
        <a:bodyPr/>
        <a:lstStyle/>
        <a:p>
          <a:endParaRPr lang="en-US"/>
        </a:p>
      </dgm:t>
    </dgm:pt>
    <dgm:pt modelId="{729C12FE-2E10-45C5-8B02-8FC757C88B98}" type="sibTrans" cxnId="{D7BE62E4-4CAE-422D-B154-F548C7D1B773}">
      <dgm:prSet/>
      <dgm:spPr/>
      <dgm:t>
        <a:bodyPr/>
        <a:lstStyle/>
        <a:p>
          <a:endParaRPr lang="en-US"/>
        </a:p>
      </dgm:t>
    </dgm:pt>
    <dgm:pt modelId="{F4C655F2-3CF8-4726-A46A-59570A1EFBDB}">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Median age 36.1</a:t>
          </a:r>
          <a:endParaRPr lang="en-US" sz="1400" dirty="0">
            <a:solidFill>
              <a:schemeClr val="bg2"/>
            </a:solidFill>
            <a:latin typeface="Arial Narrow" pitchFamily="34" charset="0"/>
          </a:endParaRPr>
        </a:p>
      </dgm:t>
    </dgm:pt>
    <dgm:pt modelId="{260EFEB2-6C5F-4B17-96F0-AD8E5F5B9D8C}" type="parTrans" cxnId="{C553C72E-C448-4270-84DE-E7F0B8EDC286}">
      <dgm:prSet/>
      <dgm:spPr/>
      <dgm:t>
        <a:bodyPr/>
        <a:lstStyle/>
        <a:p>
          <a:endParaRPr lang="en-US"/>
        </a:p>
      </dgm:t>
    </dgm:pt>
    <dgm:pt modelId="{CE603597-ED7C-4717-97DD-BEC5A1708778}" type="sibTrans" cxnId="{C553C72E-C448-4270-84DE-E7F0B8EDC286}">
      <dgm:prSet/>
      <dgm:spPr/>
      <dgm:t>
        <a:bodyPr/>
        <a:lstStyle/>
        <a:p>
          <a:endParaRPr lang="en-US"/>
        </a:p>
      </dgm:t>
    </dgm:pt>
    <dgm:pt modelId="{0964C448-F1FF-4E69-9B7E-9DB552C4AE30}">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Fastest growing market in US</a:t>
          </a:r>
          <a:endParaRPr lang="en-US" sz="1400" dirty="0">
            <a:solidFill>
              <a:schemeClr val="bg2"/>
            </a:solidFill>
            <a:latin typeface="Arial Narrow" pitchFamily="34" charset="0"/>
          </a:endParaRPr>
        </a:p>
      </dgm:t>
    </dgm:pt>
    <dgm:pt modelId="{A38308CB-F862-47DE-B503-8A7AFB21A9AF}" type="parTrans" cxnId="{33CD35F7-69EC-4BEB-A403-2AEBAE280D8B}">
      <dgm:prSet/>
      <dgm:spPr/>
      <dgm:t>
        <a:bodyPr/>
        <a:lstStyle/>
        <a:p>
          <a:endParaRPr lang="en-US"/>
        </a:p>
      </dgm:t>
    </dgm:pt>
    <dgm:pt modelId="{2F142D35-3550-4803-AC88-1198C3155556}" type="sibTrans" cxnId="{33CD35F7-69EC-4BEB-A403-2AEBAE280D8B}">
      <dgm:prSet/>
      <dgm:spPr/>
      <dgm:t>
        <a:bodyPr/>
        <a:lstStyle/>
        <a:p>
          <a:endParaRPr lang="en-US"/>
        </a:p>
      </dgm:t>
    </dgm:pt>
    <dgm:pt modelId="{3E742BCB-3040-473A-928C-9151F6C860B6}">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Young families with children</a:t>
          </a:r>
          <a:endParaRPr lang="en-US" sz="1400" dirty="0">
            <a:solidFill>
              <a:schemeClr val="bg2"/>
            </a:solidFill>
            <a:latin typeface="Arial Narrow" pitchFamily="34" charset="0"/>
          </a:endParaRPr>
        </a:p>
      </dgm:t>
    </dgm:pt>
    <dgm:pt modelId="{88703683-7B1E-4048-871D-068688C626F5}" type="parTrans" cxnId="{E65FBE85-2737-4792-B109-CF41682E0A18}">
      <dgm:prSet/>
      <dgm:spPr/>
      <dgm:t>
        <a:bodyPr/>
        <a:lstStyle/>
        <a:p>
          <a:endParaRPr lang="en-US"/>
        </a:p>
      </dgm:t>
    </dgm:pt>
    <dgm:pt modelId="{9C4CA0D6-5B0B-4C0C-A9C2-AA1578DEE70A}" type="sibTrans" cxnId="{E65FBE85-2737-4792-B109-CF41682E0A18}">
      <dgm:prSet/>
      <dgm:spPr/>
      <dgm:t>
        <a:bodyPr/>
        <a:lstStyle/>
        <a:p>
          <a:endParaRPr lang="en-US"/>
        </a:p>
      </dgm:t>
    </dgm:pt>
    <dgm:pt modelId="{0B73085A-B31D-436A-8E29-A86C0EB87DE5}">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Two-income households</a:t>
          </a:r>
          <a:endParaRPr lang="en-US" sz="1400" dirty="0">
            <a:solidFill>
              <a:schemeClr val="bg2"/>
            </a:solidFill>
            <a:latin typeface="Arial Narrow" pitchFamily="34" charset="0"/>
          </a:endParaRPr>
        </a:p>
      </dgm:t>
    </dgm:pt>
    <dgm:pt modelId="{75E907A9-A7EA-4ACE-B507-F8DE46EB576B}" type="parTrans" cxnId="{B4D7BB00-ABA6-4F3D-B136-6F1E8F355E67}">
      <dgm:prSet/>
      <dgm:spPr/>
      <dgm:t>
        <a:bodyPr/>
        <a:lstStyle/>
        <a:p>
          <a:endParaRPr lang="en-US"/>
        </a:p>
      </dgm:t>
    </dgm:pt>
    <dgm:pt modelId="{8D03A63B-C253-4221-964B-16000C0BF574}" type="sibTrans" cxnId="{B4D7BB00-ABA6-4F3D-B136-6F1E8F355E67}">
      <dgm:prSet/>
      <dgm:spPr/>
      <dgm:t>
        <a:bodyPr/>
        <a:lstStyle/>
        <a:p>
          <a:endParaRPr lang="en-US"/>
        </a:p>
      </dgm:t>
    </dgm:pt>
    <dgm:pt modelId="{D7A3B874-9E5B-49B5-9D83-A2E6E0E70316}">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50% hold bachelor’s or graduate degree</a:t>
          </a:r>
          <a:endParaRPr lang="en-US" sz="1400" dirty="0">
            <a:solidFill>
              <a:schemeClr val="bg2"/>
            </a:solidFill>
            <a:latin typeface="Arial Narrow" pitchFamily="34" charset="0"/>
          </a:endParaRPr>
        </a:p>
      </dgm:t>
    </dgm:pt>
    <dgm:pt modelId="{7098DBCD-9D77-4BBA-AD56-6B7A249D4F14}" type="parTrans" cxnId="{EF133839-CBB3-4FCD-B4E8-BD2FB7A3B9C0}">
      <dgm:prSet/>
      <dgm:spPr/>
      <dgm:t>
        <a:bodyPr/>
        <a:lstStyle/>
        <a:p>
          <a:endParaRPr lang="en-US"/>
        </a:p>
      </dgm:t>
    </dgm:pt>
    <dgm:pt modelId="{1EDAC797-57D1-4C57-8EB6-86562BE28762}" type="sibTrans" cxnId="{EF133839-CBB3-4FCD-B4E8-BD2FB7A3B9C0}">
      <dgm:prSet/>
      <dgm:spPr/>
      <dgm:t>
        <a:bodyPr/>
        <a:lstStyle/>
        <a:p>
          <a:endParaRPr lang="en-US"/>
        </a:p>
      </dgm:t>
    </dgm:pt>
    <dgm:pt modelId="{2C440044-9958-4565-A4F4-57573A0BD337}">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Luxury suburban households</a:t>
          </a:r>
          <a:endParaRPr lang="en-US" sz="1400" dirty="0">
            <a:solidFill>
              <a:schemeClr val="bg2"/>
            </a:solidFill>
            <a:latin typeface="Arial Narrow" pitchFamily="34" charset="0"/>
          </a:endParaRPr>
        </a:p>
      </dgm:t>
    </dgm:pt>
    <dgm:pt modelId="{B2779450-CF04-4851-9154-EFB7EF528693}" type="parTrans" cxnId="{A25BF3A3-FE6F-4BDE-8242-077664BE7068}">
      <dgm:prSet/>
      <dgm:spPr/>
      <dgm:t>
        <a:bodyPr/>
        <a:lstStyle/>
        <a:p>
          <a:endParaRPr lang="en-US"/>
        </a:p>
      </dgm:t>
    </dgm:pt>
    <dgm:pt modelId="{C7F01964-5AA3-4BFB-AB6F-0C66C5089624}" type="sibTrans" cxnId="{A25BF3A3-FE6F-4BDE-8242-077664BE7068}">
      <dgm:prSet/>
      <dgm:spPr/>
      <dgm:t>
        <a:bodyPr/>
        <a:lstStyle/>
        <a:p>
          <a:endParaRPr lang="en-US"/>
        </a:p>
      </dgm:t>
    </dgm:pt>
    <dgm:pt modelId="{D5D91C64-4559-4C42-B6B4-9CF6B51C93C7}">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Family vacations are a priority</a:t>
          </a:r>
          <a:endParaRPr lang="en-US" sz="1400" dirty="0">
            <a:solidFill>
              <a:schemeClr val="bg2"/>
            </a:solidFill>
            <a:latin typeface="Arial Narrow" pitchFamily="34" charset="0"/>
          </a:endParaRPr>
        </a:p>
      </dgm:t>
    </dgm:pt>
    <dgm:pt modelId="{2D91FBCF-0857-4E12-8F5C-43114F3BBFC9}" type="parTrans" cxnId="{65B80423-7B95-4C3F-8296-24D8B73E9012}">
      <dgm:prSet/>
      <dgm:spPr/>
      <dgm:t>
        <a:bodyPr/>
        <a:lstStyle/>
        <a:p>
          <a:endParaRPr lang="en-US"/>
        </a:p>
      </dgm:t>
    </dgm:pt>
    <dgm:pt modelId="{1489D223-6231-4B37-8489-905AF9F414D2}" type="sibTrans" cxnId="{65B80423-7B95-4C3F-8296-24D8B73E9012}">
      <dgm:prSet/>
      <dgm:spPr/>
      <dgm:t>
        <a:bodyPr/>
        <a:lstStyle/>
        <a:p>
          <a:endParaRPr lang="en-US"/>
        </a:p>
      </dgm:t>
    </dgm:pt>
    <dgm:pt modelId="{4A36DC5D-0376-47E5-AEDD-4EB893C51896}">
      <dgm:prSet phldrT="[Text]" custT="1"/>
      <dgm:spPr>
        <a:noFill/>
        <a:ln>
          <a:solidFill>
            <a:schemeClr val="bg2"/>
          </a:solidFill>
        </a:ln>
      </dgm:spPr>
      <dgm:t>
        <a:bodyPr lIns="0" tIns="64008" rIns="0" bIns="0"/>
        <a:lstStyle/>
        <a:p>
          <a:r>
            <a:rPr lang="en-US" sz="1800" b="1" dirty="0" smtClean="0">
              <a:solidFill>
                <a:schemeClr val="bg2"/>
              </a:solidFill>
              <a:latin typeface="Arial Narrow" pitchFamily="34" charset="0"/>
            </a:rPr>
            <a:t>Sophisticated Squires</a:t>
          </a:r>
          <a:endParaRPr lang="en-US" sz="1800" b="1" dirty="0">
            <a:solidFill>
              <a:schemeClr val="bg2"/>
            </a:solidFill>
            <a:latin typeface="Arial Narrow" pitchFamily="34" charset="0"/>
          </a:endParaRPr>
        </a:p>
      </dgm:t>
    </dgm:pt>
    <dgm:pt modelId="{B0A0311F-16D9-45DA-B550-FE83FB758C71}" type="parTrans" cxnId="{4405DF7D-7F93-43AB-97F9-8B43CFFABFDE}">
      <dgm:prSet/>
      <dgm:spPr/>
      <dgm:t>
        <a:bodyPr/>
        <a:lstStyle/>
        <a:p>
          <a:endParaRPr lang="en-US"/>
        </a:p>
      </dgm:t>
    </dgm:pt>
    <dgm:pt modelId="{C625AB89-25E7-4259-ACD6-A162535BBF64}" type="sibTrans" cxnId="{4405DF7D-7F93-43AB-97F9-8B43CFFABFDE}">
      <dgm:prSet/>
      <dgm:spPr/>
      <dgm:t>
        <a:bodyPr/>
        <a:lstStyle/>
        <a:p>
          <a:endParaRPr lang="en-US"/>
        </a:p>
      </dgm:t>
    </dgm:pt>
    <dgm:pt modelId="{F0850336-9770-4FBC-B5D7-697E2BA36D88}">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9% </a:t>
          </a:r>
          <a:r>
            <a:rPr lang="en-US" sz="1400" i="1" dirty="0" smtClean="0">
              <a:solidFill>
                <a:schemeClr val="bg2">
                  <a:lumMod val="60000"/>
                  <a:lumOff val="40000"/>
                </a:schemeClr>
              </a:solidFill>
              <a:latin typeface="Arial Narrow" pitchFamily="34" charset="0"/>
            </a:rPr>
            <a:t>(US 2.7%)</a:t>
          </a:r>
          <a:endParaRPr lang="en-US" sz="1400" i="1" dirty="0">
            <a:solidFill>
              <a:schemeClr val="bg2">
                <a:lumMod val="60000"/>
                <a:lumOff val="40000"/>
              </a:schemeClr>
            </a:solidFill>
            <a:latin typeface="Arial Narrow" pitchFamily="34" charset="0"/>
          </a:endParaRPr>
        </a:p>
      </dgm:t>
    </dgm:pt>
    <dgm:pt modelId="{9C48ED82-AAB8-4F50-A720-1F2BC5424058}" type="parTrans" cxnId="{18C73281-03DF-46EE-9CAC-5088397269EA}">
      <dgm:prSet/>
      <dgm:spPr/>
      <dgm:t>
        <a:bodyPr/>
        <a:lstStyle/>
        <a:p>
          <a:endParaRPr lang="en-US"/>
        </a:p>
      </dgm:t>
    </dgm:pt>
    <dgm:pt modelId="{62DEEF84-8F4B-424C-A8F7-262562507289}" type="sibTrans" cxnId="{18C73281-03DF-46EE-9CAC-5088397269EA}">
      <dgm:prSet/>
      <dgm:spPr/>
      <dgm:t>
        <a:bodyPr/>
        <a:lstStyle/>
        <a:p>
          <a:endParaRPr lang="en-US"/>
        </a:p>
      </dgm:t>
    </dgm:pt>
    <dgm:pt modelId="{220301E0-20AC-416A-BD08-8245AA8CDC58}">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Median age 39.7</a:t>
          </a:r>
          <a:endParaRPr lang="en-US" sz="1400" dirty="0">
            <a:solidFill>
              <a:schemeClr val="bg2"/>
            </a:solidFill>
            <a:latin typeface="Arial Narrow" pitchFamily="34" charset="0"/>
          </a:endParaRPr>
        </a:p>
      </dgm:t>
    </dgm:pt>
    <dgm:pt modelId="{74FAD946-E6EC-4347-BD12-E16B80813D10}" type="parTrans" cxnId="{EE2B9178-6ED5-4202-BCE4-89BFE434A105}">
      <dgm:prSet/>
      <dgm:spPr/>
      <dgm:t>
        <a:bodyPr/>
        <a:lstStyle/>
        <a:p>
          <a:endParaRPr lang="en-US"/>
        </a:p>
      </dgm:t>
    </dgm:pt>
    <dgm:pt modelId="{A319DD6C-FD62-4377-8A15-03B2B2BE8CB0}" type="sibTrans" cxnId="{EE2B9178-6ED5-4202-BCE4-89BFE434A105}">
      <dgm:prSet/>
      <dgm:spPr/>
      <dgm:t>
        <a:bodyPr/>
        <a:lstStyle/>
        <a:p>
          <a:endParaRPr lang="en-US"/>
        </a:p>
      </dgm:t>
    </dgm:pt>
    <dgm:pt modelId="{6E4240B6-4899-4883-A39D-A8CF1EC04B0D}">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City escapees</a:t>
          </a:r>
          <a:endParaRPr lang="en-US" sz="1400" dirty="0">
            <a:solidFill>
              <a:schemeClr val="bg2"/>
            </a:solidFill>
            <a:latin typeface="Arial Narrow" pitchFamily="34" charset="0"/>
          </a:endParaRPr>
        </a:p>
      </dgm:t>
    </dgm:pt>
    <dgm:pt modelId="{0A68035D-184B-4301-8207-F6E0EEBC38D2}" type="parTrans" cxnId="{4AA6856B-AF42-4193-808C-803F641BBDC9}">
      <dgm:prSet/>
      <dgm:spPr/>
      <dgm:t>
        <a:bodyPr/>
        <a:lstStyle/>
        <a:p>
          <a:endParaRPr lang="en-US"/>
        </a:p>
      </dgm:t>
    </dgm:pt>
    <dgm:pt modelId="{6D5416D7-0712-4A6E-9837-2B711584D1B6}" type="sibTrans" cxnId="{4AA6856B-AF42-4193-808C-803F641BBDC9}">
      <dgm:prSet/>
      <dgm:spPr/>
      <dgm:t>
        <a:bodyPr/>
        <a:lstStyle/>
        <a:p>
          <a:endParaRPr lang="en-US"/>
        </a:p>
      </dgm:t>
    </dgm:pt>
    <dgm:pt modelId="{260F07DF-3C67-40B6-9538-45B341435196}">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Mostly married couples with and without children of various ages</a:t>
          </a:r>
          <a:endParaRPr lang="en-US" sz="1400" dirty="0">
            <a:solidFill>
              <a:schemeClr val="bg2"/>
            </a:solidFill>
            <a:latin typeface="Arial Narrow" pitchFamily="34" charset="0"/>
          </a:endParaRPr>
        </a:p>
      </dgm:t>
    </dgm:pt>
    <dgm:pt modelId="{614D3425-50B6-483F-BE0B-D25435B12B4E}" type="parTrans" cxnId="{1F9EE536-AB37-468D-99E3-280CDB68E053}">
      <dgm:prSet/>
      <dgm:spPr/>
      <dgm:t>
        <a:bodyPr/>
        <a:lstStyle/>
        <a:p>
          <a:endParaRPr lang="en-US"/>
        </a:p>
      </dgm:t>
    </dgm:pt>
    <dgm:pt modelId="{201BDE17-0502-482C-B118-D9356B959624}" type="sibTrans" cxnId="{1F9EE536-AB37-468D-99E3-280CDB68E053}">
      <dgm:prSet/>
      <dgm:spPr/>
      <dgm:t>
        <a:bodyPr/>
        <a:lstStyle/>
        <a:p>
          <a:endParaRPr lang="en-US"/>
        </a:p>
      </dgm:t>
    </dgm:pt>
    <dgm:pt modelId="{4647E7C0-5EC6-4976-A7F7-1F2B84A6A93C}">
      <dgm:prSet phldrT="[Text]" custT="1"/>
      <dgm:spPr>
        <a:noFill/>
        <a:ln>
          <a:solidFill>
            <a:schemeClr val="bg2"/>
          </a:solidFill>
        </a:ln>
      </dgm:spPr>
      <dgm:t>
        <a:bodyPr lIns="0" tIns="64008" rIns="0" bIns="0"/>
        <a:lstStyle/>
        <a:p>
          <a:r>
            <a:rPr lang="en-US" sz="1400" dirty="0" smtClean="0">
              <a:solidFill>
                <a:schemeClr val="bg2"/>
              </a:solidFill>
              <a:latin typeface="Arial Narrow" pitchFamily="34" charset="0"/>
            </a:rPr>
            <a:t>More than one third have a bachelor’s or graduate degree</a:t>
          </a:r>
          <a:endParaRPr lang="en-US" sz="1400" dirty="0">
            <a:solidFill>
              <a:schemeClr val="bg2"/>
            </a:solidFill>
            <a:latin typeface="Arial Narrow" pitchFamily="34" charset="0"/>
          </a:endParaRPr>
        </a:p>
      </dgm:t>
    </dgm:pt>
    <dgm:pt modelId="{ED6C3F03-A209-4443-97AA-DF67E792A2CA}" type="parTrans" cxnId="{3C0871E4-695A-4373-82ED-C6A50FEDF4F6}">
      <dgm:prSet/>
      <dgm:spPr/>
      <dgm:t>
        <a:bodyPr/>
        <a:lstStyle/>
        <a:p>
          <a:endParaRPr lang="en-US"/>
        </a:p>
      </dgm:t>
    </dgm:pt>
    <dgm:pt modelId="{34873E92-64EA-4FBD-8977-228DB260D9C4}" type="sibTrans" cxnId="{3C0871E4-695A-4373-82ED-C6A50FEDF4F6}">
      <dgm:prSet/>
      <dgm:spPr/>
      <dgm:t>
        <a:bodyPr/>
        <a:lstStyle/>
        <a:p>
          <a:endParaRPr lang="en-US"/>
        </a:p>
      </dgm:t>
    </dgm:pt>
    <dgm:pt modelId="{CAB65440-A76D-4820-A792-0D436381E47A}">
      <dgm:prSet phldrT="[Text]" custT="1"/>
      <dgm:spPr>
        <a:noFill/>
        <a:ln>
          <a:solidFill>
            <a:schemeClr val="bg2"/>
          </a:solidFill>
        </a:ln>
      </dgm:spPr>
      <dgm:t>
        <a:bodyPr lIns="0" tIns="64008" rIns="0" bIns="0"/>
        <a:lstStyle/>
        <a:p>
          <a:r>
            <a:rPr lang="en-US" sz="1800" b="1" dirty="0" smtClean="0">
              <a:solidFill>
                <a:schemeClr val="bg2"/>
              </a:solidFill>
              <a:latin typeface="Arial Narrow" pitchFamily="34" charset="0"/>
            </a:rPr>
            <a:t>Milk and Cookies</a:t>
          </a:r>
          <a:endParaRPr lang="en-US" sz="1800" b="1" dirty="0">
            <a:solidFill>
              <a:schemeClr val="bg2"/>
            </a:solidFill>
            <a:latin typeface="Arial Narrow" pitchFamily="34" charset="0"/>
          </a:endParaRPr>
        </a:p>
      </dgm:t>
    </dgm:pt>
    <dgm:pt modelId="{08542939-3D04-46FB-9A67-E3F0791B927C}" type="parTrans" cxnId="{F15FEE1B-FA33-4F98-9D00-F9B5336BD791}">
      <dgm:prSet/>
      <dgm:spPr/>
      <dgm:t>
        <a:bodyPr/>
        <a:lstStyle/>
        <a:p>
          <a:endParaRPr lang="en-US"/>
        </a:p>
      </dgm:t>
    </dgm:pt>
    <dgm:pt modelId="{CE913E5C-9A8A-4779-8DF3-E8FD5DD60570}" type="sibTrans" cxnId="{F15FEE1B-FA33-4F98-9D00-F9B5336BD791}">
      <dgm:prSet/>
      <dgm:spPr/>
      <dgm:t>
        <a:bodyPr/>
        <a:lstStyle/>
        <a:p>
          <a:endParaRPr lang="en-US"/>
        </a:p>
      </dgm:t>
    </dgm:pt>
    <dgm:pt modelId="{908ED071-DBD6-4155-9491-3D9924026587}">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6% </a:t>
          </a:r>
          <a:r>
            <a:rPr lang="en-US" sz="1200" i="1" dirty="0" smtClean="0">
              <a:solidFill>
                <a:schemeClr val="bg2">
                  <a:lumMod val="60000"/>
                  <a:lumOff val="40000"/>
                </a:schemeClr>
              </a:solidFill>
              <a:latin typeface="Arial Narrow" pitchFamily="34" charset="0"/>
            </a:rPr>
            <a:t>(US 2.0%)</a:t>
          </a:r>
          <a:endParaRPr lang="en-US" sz="1200" i="1" dirty="0">
            <a:solidFill>
              <a:schemeClr val="bg2">
                <a:lumMod val="60000"/>
                <a:lumOff val="40000"/>
              </a:schemeClr>
            </a:solidFill>
            <a:latin typeface="Arial Narrow" pitchFamily="34" charset="0"/>
          </a:endParaRPr>
        </a:p>
      </dgm:t>
    </dgm:pt>
    <dgm:pt modelId="{5FC16957-3330-4254-B9DE-8D4FACCFF801}" type="parTrans" cxnId="{E761565E-C293-431A-826C-565D0852CE79}">
      <dgm:prSet/>
      <dgm:spPr/>
      <dgm:t>
        <a:bodyPr/>
        <a:lstStyle/>
        <a:p>
          <a:endParaRPr lang="en-US"/>
        </a:p>
      </dgm:t>
    </dgm:pt>
    <dgm:pt modelId="{BBD1FB9C-BD6B-4036-896E-10F64D0A0CC1}" type="sibTrans" cxnId="{E761565E-C293-431A-826C-565D0852CE79}">
      <dgm:prSet/>
      <dgm:spPr/>
      <dgm:t>
        <a:bodyPr/>
        <a:lstStyle/>
        <a:p>
          <a:endParaRPr lang="en-US"/>
        </a:p>
      </dgm:t>
    </dgm:pt>
    <dgm:pt modelId="{BC3AEC39-DA74-4DCD-BBAC-D179D117C33F}">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Median age 34.1 years</a:t>
          </a:r>
          <a:endParaRPr lang="en-US" sz="1200" dirty="0">
            <a:solidFill>
              <a:schemeClr val="bg2"/>
            </a:solidFill>
            <a:latin typeface="Arial Narrow" pitchFamily="34" charset="0"/>
          </a:endParaRPr>
        </a:p>
      </dgm:t>
    </dgm:pt>
    <dgm:pt modelId="{A480AA5B-0BAF-4A41-A5B4-7EAE5EC2195A}" type="parTrans" cxnId="{20F6E25D-C6BA-4D3C-AB1F-7210224D15F4}">
      <dgm:prSet/>
      <dgm:spPr/>
      <dgm:t>
        <a:bodyPr/>
        <a:lstStyle/>
        <a:p>
          <a:endParaRPr lang="en-US"/>
        </a:p>
      </dgm:t>
    </dgm:pt>
    <dgm:pt modelId="{D91BD48E-1949-4B3F-B586-61443D96AF6F}" type="sibTrans" cxnId="{20F6E25D-C6BA-4D3C-AB1F-7210224D15F4}">
      <dgm:prSet/>
      <dgm:spPr/>
      <dgm:t>
        <a:bodyPr/>
        <a:lstStyle/>
        <a:p>
          <a:endParaRPr lang="en-US"/>
        </a:p>
      </dgm:t>
    </dgm:pt>
    <dgm:pt modelId="{370AD803-ECCF-4281-9C32-3FAD8A4E1DF9}">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Young affluent families</a:t>
          </a:r>
          <a:endParaRPr lang="en-US" sz="1200" dirty="0">
            <a:solidFill>
              <a:schemeClr val="bg2"/>
            </a:solidFill>
            <a:latin typeface="Arial Narrow" pitchFamily="34" charset="0"/>
          </a:endParaRPr>
        </a:p>
      </dgm:t>
    </dgm:pt>
    <dgm:pt modelId="{D5A0AE7E-E395-4CB6-9DD1-F9DB65630CD7}" type="parTrans" cxnId="{2087712B-2ACD-483E-9C63-6E962AD911C5}">
      <dgm:prSet/>
      <dgm:spPr/>
      <dgm:t>
        <a:bodyPr/>
        <a:lstStyle/>
        <a:p>
          <a:endParaRPr lang="en-US"/>
        </a:p>
      </dgm:t>
    </dgm:pt>
    <dgm:pt modelId="{CF91B50A-1C53-4FDE-BDB3-C9938A0AF034}" type="sibTrans" cxnId="{2087712B-2ACD-483E-9C63-6E962AD911C5}">
      <dgm:prSet/>
      <dgm:spPr/>
      <dgm:t>
        <a:bodyPr/>
        <a:lstStyle/>
        <a:p>
          <a:endParaRPr lang="en-US"/>
        </a:p>
      </dgm:t>
    </dgm:pt>
    <dgm:pt modelId="{580A7042-3B59-4F06-9B31-8A9C8B32CE93}">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20% have bachelor’s or graduate degrees</a:t>
          </a:r>
          <a:endParaRPr lang="en-US" sz="1200" dirty="0">
            <a:solidFill>
              <a:schemeClr val="bg2"/>
            </a:solidFill>
            <a:latin typeface="Arial Narrow" pitchFamily="34" charset="0"/>
          </a:endParaRPr>
        </a:p>
      </dgm:t>
    </dgm:pt>
    <dgm:pt modelId="{E32BBB59-F618-48C1-A1A0-7059A040351B}" type="parTrans" cxnId="{50F05C5C-E6CB-4660-A7F0-A604BB8DB66F}">
      <dgm:prSet/>
      <dgm:spPr/>
      <dgm:t>
        <a:bodyPr/>
        <a:lstStyle/>
        <a:p>
          <a:endParaRPr lang="en-US"/>
        </a:p>
      </dgm:t>
    </dgm:pt>
    <dgm:pt modelId="{85BC39FE-7C04-4D68-876B-E58BD4B6E2DA}" type="sibTrans" cxnId="{50F05C5C-E6CB-4660-A7F0-A604BB8DB66F}">
      <dgm:prSet/>
      <dgm:spPr/>
      <dgm:t>
        <a:bodyPr/>
        <a:lstStyle/>
        <a:p>
          <a:endParaRPr lang="en-US"/>
        </a:p>
      </dgm:t>
    </dgm:pt>
    <dgm:pt modelId="{2593C9D7-0A35-4C00-8D25-FDE15E7161C5}">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Dual-income families</a:t>
          </a:r>
          <a:endParaRPr lang="en-US" sz="1200" dirty="0">
            <a:solidFill>
              <a:schemeClr val="bg2"/>
            </a:solidFill>
            <a:latin typeface="Arial Narrow" pitchFamily="34" charset="0"/>
          </a:endParaRPr>
        </a:p>
      </dgm:t>
    </dgm:pt>
    <dgm:pt modelId="{C7A16456-E601-4BB3-B017-3BE6EC8EF3EA}" type="parTrans" cxnId="{E38F7701-FA93-4D5A-B27F-AD4401FAA3AF}">
      <dgm:prSet/>
      <dgm:spPr/>
      <dgm:t>
        <a:bodyPr/>
        <a:lstStyle/>
        <a:p>
          <a:endParaRPr lang="en-US"/>
        </a:p>
      </dgm:t>
    </dgm:pt>
    <dgm:pt modelId="{F6BBB1E7-507D-4BE9-97CD-EEA4F6FB399F}" type="sibTrans" cxnId="{E38F7701-FA93-4D5A-B27F-AD4401FAA3AF}">
      <dgm:prSet/>
      <dgm:spPr/>
      <dgm:t>
        <a:bodyPr/>
        <a:lstStyle/>
        <a:p>
          <a:endParaRPr lang="en-US"/>
        </a:p>
      </dgm:t>
    </dgm:pt>
    <dgm:pt modelId="{F0B6FAB8-2597-4BA8-B23A-8F70C2237A33}">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Two-vehicle households</a:t>
          </a:r>
          <a:endParaRPr lang="en-US" sz="1200" dirty="0">
            <a:solidFill>
              <a:schemeClr val="bg2"/>
            </a:solidFill>
            <a:latin typeface="Arial Narrow" pitchFamily="34" charset="0"/>
          </a:endParaRPr>
        </a:p>
      </dgm:t>
    </dgm:pt>
    <dgm:pt modelId="{ED02ED78-62C8-4248-940C-11DE03226831}" type="parTrans" cxnId="{51D4E112-CF9F-4D63-BBD7-962ACFE55B19}">
      <dgm:prSet/>
      <dgm:spPr/>
      <dgm:t>
        <a:bodyPr/>
        <a:lstStyle/>
        <a:p>
          <a:endParaRPr lang="en-US"/>
        </a:p>
      </dgm:t>
    </dgm:pt>
    <dgm:pt modelId="{AD1A15CF-FF1E-4CEE-A7D6-AF1EE217EE32}" type="sibTrans" cxnId="{51D4E112-CF9F-4D63-BBD7-962ACFE55B19}">
      <dgm:prSet/>
      <dgm:spPr/>
      <dgm:t>
        <a:bodyPr/>
        <a:lstStyle/>
        <a:p>
          <a:endParaRPr lang="en-US"/>
        </a:p>
      </dgm:t>
    </dgm:pt>
    <dgm:pt modelId="{1012F710-2E83-4E6F-A40D-CAF1D1D6B906}">
      <dgm:prSet phldrT="[Text]" custT="1"/>
      <dgm:spPr>
        <a:noFill/>
        <a:ln>
          <a:solidFill>
            <a:schemeClr val="bg2"/>
          </a:solidFill>
        </a:ln>
      </dgm:spPr>
      <dgm:t>
        <a:bodyPr lIns="0" tIns="64008" rIns="0" bIns="0"/>
        <a:lstStyle/>
        <a:p>
          <a:r>
            <a:rPr lang="en-US" sz="1800" b="1" dirty="0" smtClean="0">
              <a:solidFill>
                <a:schemeClr val="bg2"/>
              </a:solidFill>
              <a:latin typeface="Arial Narrow" pitchFamily="34" charset="0"/>
            </a:rPr>
            <a:t>Aspiring Young Families</a:t>
          </a:r>
          <a:endParaRPr lang="en-US" sz="1800" b="1" dirty="0">
            <a:solidFill>
              <a:schemeClr val="bg2"/>
            </a:solidFill>
            <a:latin typeface="Arial Narrow" pitchFamily="34" charset="0"/>
          </a:endParaRPr>
        </a:p>
      </dgm:t>
    </dgm:pt>
    <dgm:pt modelId="{7C8B331D-0953-44CE-BF0C-1262217F8D9E}" type="parTrans" cxnId="{7EBA2881-BB0D-447D-935A-22547B198459}">
      <dgm:prSet/>
      <dgm:spPr/>
      <dgm:t>
        <a:bodyPr/>
        <a:lstStyle/>
        <a:p>
          <a:endParaRPr lang="en-US"/>
        </a:p>
      </dgm:t>
    </dgm:pt>
    <dgm:pt modelId="{53997058-2CB6-4F10-89AC-5AF53A44185B}" type="sibTrans" cxnId="{7EBA2881-BB0D-447D-935A-22547B198459}">
      <dgm:prSet/>
      <dgm:spPr/>
      <dgm:t>
        <a:bodyPr/>
        <a:lstStyle/>
        <a:p>
          <a:endParaRPr lang="en-US"/>
        </a:p>
      </dgm:t>
    </dgm:pt>
    <dgm:pt modelId="{20B9DBB4-7AB9-4D73-AF40-2DCB1D09981C}">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6% </a:t>
          </a:r>
          <a:r>
            <a:rPr lang="en-US" sz="1200" i="1" dirty="0" smtClean="0">
              <a:solidFill>
                <a:schemeClr val="bg2">
                  <a:lumMod val="60000"/>
                  <a:lumOff val="40000"/>
                </a:schemeClr>
              </a:solidFill>
              <a:latin typeface="Arial Narrow" pitchFamily="34" charset="0"/>
            </a:rPr>
            <a:t>(US 2.4%)</a:t>
          </a:r>
          <a:endParaRPr lang="en-US" sz="1200" i="1" dirty="0">
            <a:solidFill>
              <a:schemeClr val="bg2">
                <a:lumMod val="60000"/>
                <a:lumOff val="40000"/>
              </a:schemeClr>
            </a:solidFill>
            <a:latin typeface="Arial Narrow" pitchFamily="34" charset="0"/>
          </a:endParaRPr>
        </a:p>
      </dgm:t>
    </dgm:pt>
    <dgm:pt modelId="{FB24F7F9-D4D4-4CB6-9236-C010BF835777}" type="parTrans" cxnId="{F11CC8C3-02F6-4691-82A6-BFDB69E404B4}">
      <dgm:prSet/>
      <dgm:spPr/>
      <dgm:t>
        <a:bodyPr/>
        <a:lstStyle/>
        <a:p>
          <a:endParaRPr lang="en-US"/>
        </a:p>
      </dgm:t>
    </dgm:pt>
    <dgm:pt modelId="{DBDA0CBB-6200-442F-80E2-1FB206A7BA40}" type="sibTrans" cxnId="{F11CC8C3-02F6-4691-82A6-BFDB69E404B4}">
      <dgm:prSet/>
      <dgm:spPr/>
      <dgm:t>
        <a:bodyPr/>
        <a:lstStyle/>
        <a:p>
          <a:endParaRPr lang="en-US"/>
        </a:p>
      </dgm:t>
    </dgm:pt>
    <dgm:pt modelId="{D54C220C-A547-47C0-BBE4-ED6B15B7851E}">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Median age 31.1 years</a:t>
          </a:r>
          <a:endParaRPr lang="en-US" sz="1200" dirty="0">
            <a:solidFill>
              <a:schemeClr val="bg2"/>
            </a:solidFill>
            <a:latin typeface="Arial Narrow" pitchFamily="34" charset="0"/>
          </a:endParaRPr>
        </a:p>
      </dgm:t>
    </dgm:pt>
    <dgm:pt modelId="{4D917AAB-F4C3-4635-948F-77830D004909}" type="parTrans" cxnId="{CB69F641-8D4A-495A-8920-48239162A10D}">
      <dgm:prSet/>
      <dgm:spPr/>
      <dgm:t>
        <a:bodyPr/>
        <a:lstStyle/>
        <a:p>
          <a:endParaRPr lang="en-US"/>
        </a:p>
      </dgm:t>
    </dgm:pt>
    <dgm:pt modelId="{8A4E2399-4F08-4F06-9295-9411987B44CD}" type="sibTrans" cxnId="{CB69F641-8D4A-495A-8920-48239162A10D}">
      <dgm:prSet/>
      <dgm:spPr/>
      <dgm:t>
        <a:bodyPr/>
        <a:lstStyle/>
        <a:p>
          <a:endParaRPr lang="en-US"/>
        </a:p>
      </dgm:t>
    </dgm:pt>
    <dgm:pt modelId="{16FE8352-0C89-4C81-97D3-AB326030911F}">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Two-thirds families</a:t>
          </a:r>
          <a:endParaRPr lang="en-US" sz="1200" dirty="0">
            <a:solidFill>
              <a:schemeClr val="bg2"/>
            </a:solidFill>
            <a:latin typeface="Arial Narrow" pitchFamily="34" charset="0"/>
          </a:endParaRPr>
        </a:p>
      </dgm:t>
    </dgm:pt>
    <dgm:pt modelId="{1A6806E7-BCE4-4E9C-ADFA-F8D111B56A7E}" type="parTrans" cxnId="{E2C3EADA-1F05-4E39-928A-B99AF8BCF93B}">
      <dgm:prSet/>
      <dgm:spPr/>
      <dgm:t>
        <a:bodyPr/>
        <a:lstStyle/>
        <a:p>
          <a:endParaRPr lang="en-US"/>
        </a:p>
      </dgm:t>
    </dgm:pt>
    <dgm:pt modelId="{06471BA2-325E-4AA0-A00C-1F915F9EA21C}" type="sibTrans" cxnId="{E2C3EADA-1F05-4E39-928A-B99AF8BCF93B}">
      <dgm:prSet/>
      <dgm:spPr/>
      <dgm:t>
        <a:bodyPr/>
        <a:lstStyle/>
        <a:p>
          <a:endParaRPr lang="en-US"/>
        </a:p>
      </dgm:t>
    </dgm:pt>
    <dgm:pt modelId="{891C4CB5-D5F8-42C6-A613-D9EFD7FD9236}">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27% single person HHs</a:t>
          </a:r>
          <a:endParaRPr lang="en-US" sz="1200" dirty="0">
            <a:solidFill>
              <a:schemeClr val="bg2"/>
            </a:solidFill>
            <a:latin typeface="Arial Narrow" pitchFamily="34" charset="0"/>
          </a:endParaRPr>
        </a:p>
      </dgm:t>
    </dgm:pt>
    <dgm:pt modelId="{4A2E3C82-6B13-4388-BB04-2FEBFFC2A090}" type="parTrans" cxnId="{18BE6261-D6D7-4F17-BBED-D3601B86BB2D}">
      <dgm:prSet/>
      <dgm:spPr/>
      <dgm:t>
        <a:bodyPr/>
        <a:lstStyle/>
        <a:p>
          <a:endParaRPr lang="en-US"/>
        </a:p>
      </dgm:t>
    </dgm:pt>
    <dgm:pt modelId="{14A8AE8C-5E11-44DC-8D23-57B6B8B74266}" type="sibTrans" cxnId="{18BE6261-D6D7-4F17-BBED-D3601B86BB2D}">
      <dgm:prSet/>
      <dgm:spPr/>
      <dgm:t>
        <a:bodyPr/>
        <a:lstStyle/>
        <a:p>
          <a:endParaRPr lang="en-US"/>
        </a:p>
      </dgm:t>
    </dgm:pt>
    <dgm:pt modelId="{17142934-1974-45FE-86BE-9544D6E54E23}">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More ethnically diverse</a:t>
          </a:r>
          <a:endParaRPr lang="en-US" sz="1200" dirty="0">
            <a:solidFill>
              <a:schemeClr val="bg2"/>
            </a:solidFill>
            <a:latin typeface="Arial Narrow" pitchFamily="34" charset="0"/>
          </a:endParaRPr>
        </a:p>
      </dgm:t>
    </dgm:pt>
    <dgm:pt modelId="{49E70855-E582-4D49-9B79-716DEBC772C8}" type="parTrans" cxnId="{8A1D6E92-7BFD-4F6B-AC1F-49110711E27A}">
      <dgm:prSet/>
      <dgm:spPr/>
      <dgm:t>
        <a:bodyPr/>
        <a:lstStyle/>
        <a:p>
          <a:endParaRPr lang="en-US"/>
        </a:p>
      </dgm:t>
    </dgm:pt>
    <dgm:pt modelId="{B63D2A25-530E-47AC-8A8A-5FAA6749C9C2}" type="sibTrans" cxnId="{8A1D6E92-7BFD-4F6B-AC1F-49110711E27A}">
      <dgm:prSet/>
      <dgm:spPr/>
      <dgm:t>
        <a:bodyPr/>
        <a:lstStyle/>
        <a:p>
          <a:endParaRPr lang="en-US"/>
        </a:p>
      </dgm:t>
    </dgm:pt>
    <dgm:pt modelId="{64D9E9AB-F2C3-4A07-9AFE-0F853B56D21F}">
      <dgm:prSet phldrT="[Text]" custT="1"/>
      <dgm:spPr>
        <a:noFill/>
        <a:ln>
          <a:solidFill>
            <a:schemeClr val="bg2"/>
          </a:solidFill>
        </a:ln>
      </dgm:spPr>
      <dgm:t>
        <a:bodyPr lIns="0" tIns="64008" rIns="0" bIns="0"/>
        <a:lstStyle/>
        <a:p>
          <a:r>
            <a:rPr lang="en-US" sz="1200" dirty="0" smtClean="0">
              <a:solidFill>
                <a:schemeClr val="bg2"/>
              </a:solidFill>
              <a:latin typeface="Arial Narrow" pitchFamily="34" charset="0"/>
            </a:rPr>
            <a:t>24 5 hold bachelor’s or graduate degree</a:t>
          </a:r>
          <a:endParaRPr lang="en-US" sz="1200" dirty="0">
            <a:solidFill>
              <a:schemeClr val="bg2"/>
            </a:solidFill>
            <a:latin typeface="Arial Narrow" pitchFamily="34" charset="0"/>
          </a:endParaRPr>
        </a:p>
      </dgm:t>
    </dgm:pt>
    <dgm:pt modelId="{D6DF5DA5-CAAC-4777-B92C-0CD172D31E0F}" type="parTrans" cxnId="{130E5452-A3D6-4CFF-A9B0-26B1FDC25692}">
      <dgm:prSet/>
      <dgm:spPr/>
      <dgm:t>
        <a:bodyPr/>
        <a:lstStyle/>
        <a:p>
          <a:endParaRPr lang="en-US"/>
        </a:p>
      </dgm:t>
    </dgm:pt>
    <dgm:pt modelId="{B67450CA-D49D-41CD-BFC9-29123FCA89CF}" type="sibTrans" cxnId="{130E5452-A3D6-4CFF-A9B0-26B1FDC25692}">
      <dgm:prSet/>
      <dgm:spPr/>
      <dgm:t>
        <a:bodyPr/>
        <a:lstStyle/>
        <a:p>
          <a:endParaRPr lang="en-US"/>
        </a:p>
      </dgm:t>
    </dgm:pt>
    <dgm:pt modelId="{4EAE0783-E007-4696-8090-3856ABB13E46}" type="pres">
      <dgm:prSet presAssocID="{4AB9AA5B-EFBB-43A3-AA4C-3A118BF5CE5A}" presName="Name0" presStyleCnt="0">
        <dgm:presLayoutVars>
          <dgm:dir/>
          <dgm:resizeHandles val="exact"/>
        </dgm:presLayoutVars>
      </dgm:prSet>
      <dgm:spPr/>
      <dgm:t>
        <a:bodyPr/>
        <a:lstStyle/>
        <a:p>
          <a:endParaRPr lang="en-US"/>
        </a:p>
      </dgm:t>
    </dgm:pt>
    <dgm:pt modelId="{AB93B2D9-E2A2-44F0-888F-1182B3B2CD51}" type="pres">
      <dgm:prSet presAssocID="{4AB9AA5B-EFBB-43A3-AA4C-3A118BF5CE5A}" presName="bkgdShp" presStyleLbl="alignAccFollowNode1" presStyleIdx="0" presStyleCnt="1"/>
      <dgm:spPr>
        <a:noFill/>
        <a:ln>
          <a:noFill/>
        </a:ln>
      </dgm:spPr>
      <dgm:t>
        <a:bodyPr/>
        <a:lstStyle/>
        <a:p>
          <a:endParaRPr lang="en-US"/>
        </a:p>
      </dgm:t>
    </dgm:pt>
    <dgm:pt modelId="{82571E90-E5CD-4151-AB84-C5D4CD166D42}" type="pres">
      <dgm:prSet presAssocID="{4AB9AA5B-EFBB-43A3-AA4C-3A118BF5CE5A}" presName="linComp" presStyleCnt="0"/>
      <dgm:spPr/>
    </dgm:pt>
    <dgm:pt modelId="{6B0B4C14-C5C0-4AE3-A48C-623BBFE88DF5}" type="pres">
      <dgm:prSet presAssocID="{EE30EA9A-89F0-411E-A1AA-25427AE05921}" presName="compNode" presStyleCnt="0"/>
      <dgm:spPr/>
    </dgm:pt>
    <dgm:pt modelId="{66F0D956-1CCD-4D3E-B506-F5F739559EBB}" type="pres">
      <dgm:prSet presAssocID="{EE30EA9A-89F0-411E-A1AA-25427AE05921}" presName="node" presStyleLbl="node1" presStyleIdx="0" presStyleCnt="5" custScaleY="113637" custLinFactNeighborX="2249" custLinFactNeighborY="568">
        <dgm:presLayoutVars>
          <dgm:bulletEnabled val="1"/>
        </dgm:presLayoutVars>
      </dgm:prSet>
      <dgm:spPr/>
      <dgm:t>
        <a:bodyPr/>
        <a:lstStyle/>
        <a:p>
          <a:endParaRPr lang="en-US"/>
        </a:p>
      </dgm:t>
    </dgm:pt>
    <dgm:pt modelId="{F1BCDE9B-3F9A-4D82-86DB-A6CD4A79C1E5}" type="pres">
      <dgm:prSet presAssocID="{EE30EA9A-89F0-411E-A1AA-25427AE05921}" presName="invisiNode" presStyleLbl="node1" presStyleIdx="0" presStyleCnt="5"/>
      <dgm:spPr/>
    </dgm:pt>
    <dgm:pt modelId="{663A63B4-9D7C-450C-9189-71A7CCC049F3}" type="pres">
      <dgm:prSet presAssocID="{EE30EA9A-89F0-411E-A1AA-25427AE05921}" presName="imagNode" presStyleLbl="fgImgPlace1" presStyleIdx="0" presStyleCnt="5"/>
      <dgm:spPr>
        <a:blipFill rotWithShape="0">
          <a:blip xmlns:r="http://schemas.openxmlformats.org/officeDocument/2006/relationships" r:embed="rId1"/>
          <a:stretch>
            <a:fillRect/>
          </a:stretch>
        </a:blipFill>
      </dgm:spPr>
      <dgm:t>
        <a:bodyPr/>
        <a:lstStyle/>
        <a:p>
          <a:endParaRPr lang="en-US"/>
        </a:p>
      </dgm:t>
    </dgm:pt>
    <dgm:pt modelId="{83F9B5C8-C4D5-4A75-BA6C-001C6DB14086}" type="pres">
      <dgm:prSet presAssocID="{911A64F7-1C7F-4036-ADCF-B1A10CF4796D}" presName="sibTrans" presStyleLbl="sibTrans2D1" presStyleIdx="0" presStyleCnt="0"/>
      <dgm:spPr/>
      <dgm:t>
        <a:bodyPr/>
        <a:lstStyle/>
        <a:p>
          <a:endParaRPr lang="en-US"/>
        </a:p>
      </dgm:t>
    </dgm:pt>
    <dgm:pt modelId="{1FD07D93-D355-4190-A0A4-4526E65D2CCB}" type="pres">
      <dgm:prSet presAssocID="{EEB95A9E-A87A-40A5-9313-4E17FE9F07E8}" presName="compNode" presStyleCnt="0"/>
      <dgm:spPr/>
    </dgm:pt>
    <dgm:pt modelId="{A29CE359-BB90-4714-B7C6-853332AE1678}" type="pres">
      <dgm:prSet presAssocID="{EEB95A9E-A87A-40A5-9313-4E17FE9F07E8}" presName="node" presStyleLbl="node1" presStyleIdx="1" presStyleCnt="5" custScaleY="113637" custLinFactNeighborX="2249" custLinFactNeighborY="568">
        <dgm:presLayoutVars>
          <dgm:bulletEnabled val="1"/>
        </dgm:presLayoutVars>
      </dgm:prSet>
      <dgm:spPr/>
      <dgm:t>
        <a:bodyPr/>
        <a:lstStyle/>
        <a:p>
          <a:endParaRPr lang="en-US"/>
        </a:p>
      </dgm:t>
    </dgm:pt>
    <dgm:pt modelId="{17A35DDD-B979-47C0-B3DA-C5D145980AFD}" type="pres">
      <dgm:prSet presAssocID="{EEB95A9E-A87A-40A5-9313-4E17FE9F07E8}" presName="invisiNode" presStyleLbl="node1" presStyleIdx="1" presStyleCnt="5"/>
      <dgm:spPr/>
    </dgm:pt>
    <dgm:pt modelId="{19601D7E-7426-416A-BEC4-CF1EAD4927D5}" type="pres">
      <dgm:prSet presAssocID="{EEB95A9E-A87A-40A5-9313-4E17FE9F07E8}" presName="imagNode" presStyleLbl="fgImgPlace1" presStyleIdx="1" presStyleCnt="5"/>
      <dgm:spPr>
        <a:blipFill rotWithShape="0">
          <a:blip xmlns:r="http://schemas.openxmlformats.org/officeDocument/2006/relationships" r:embed="rId2"/>
          <a:stretch>
            <a:fillRect/>
          </a:stretch>
        </a:blipFill>
      </dgm:spPr>
      <dgm:t>
        <a:bodyPr/>
        <a:lstStyle/>
        <a:p>
          <a:endParaRPr lang="en-US"/>
        </a:p>
      </dgm:t>
    </dgm:pt>
    <dgm:pt modelId="{AEB2A9D8-2071-4030-A8CF-5BC7E624F97D}" type="pres">
      <dgm:prSet presAssocID="{B5AC31B2-01EC-4C8D-B47E-0AEE394163BA}" presName="sibTrans" presStyleLbl="sibTrans2D1" presStyleIdx="0" presStyleCnt="0"/>
      <dgm:spPr/>
      <dgm:t>
        <a:bodyPr/>
        <a:lstStyle/>
        <a:p>
          <a:endParaRPr lang="en-US"/>
        </a:p>
      </dgm:t>
    </dgm:pt>
    <dgm:pt modelId="{FE990566-B862-46D2-B519-26DAB219FD14}" type="pres">
      <dgm:prSet presAssocID="{4A36DC5D-0376-47E5-AEDD-4EB893C51896}" presName="compNode" presStyleCnt="0"/>
      <dgm:spPr/>
    </dgm:pt>
    <dgm:pt modelId="{7D6D92EB-1EC1-4BFA-9FF7-881EDF567767}" type="pres">
      <dgm:prSet presAssocID="{4A36DC5D-0376-47E5-AEDD-4EB893C51896}" presName="node" presStyleLbl="node1" presStyleIdx="2" presStyleCnt="5" custScaleY="113637" custLinFactNeighborX="2249" custLinFactNeighborY="568">
        <dgm:presLayoutVars>
          <dgm:bulletEnabled val="1"/>
        </dgm:presLayoutVars>
      </dgm:prSet>
      <dgm:spPr/>
      <dgm:t>
        <a:bodyPr/>
        <a:lstStyle/>
        <a:p>
          <a:endParaRPr lang="en-US"/>
        </a:p>
      </dgm:t>
    </dgm:pt>
    <dgm:pt modelId="{0BEF0163-CA0E-44A3-B52A-62E75004D1F7}" type="pres">
      <dgm:prSet presAssocID="{4A36DC5D-0376-47E5-AEDD-4EB893C51896}" presName="invisiNode" presStyleLbl="node1" presStyleIdx="2" presStyleCnt="5"/>
      <dgm:spPr/>
    </dgm:pt>
    <dgm:pt modelId="{16477832-9B3C-450A-9D6B-5C5FE140F5BA}" type="pres">
      <dgm:prSet presAssocID="{4A36DC5D-0376-47E5-AEDD-4EB893C51896}" presName="imagNode" presStyleLbl="fgImgPlace1" presStyleIdx="2" presStyleCnt="5"/>
      <dgm:spPr>
        <a:blipFill rotWithShape="0">
          <a:blip xmlns:r="http://schemas.openxmlformats.org/officeDocument/2006/relationships" r:embed="rId3"/>
          <a:stretch>
            <a:fillRect/>
          </a:stretch>
        </a:blipFill>
      </dgm:spPr>
      <dgm:t>
        <a:bodyPr/>
        <a:lstStyle/>
        <a:p>
          <a:endParaRPr lang="en-US"/>
        </a:p>
      </dgm:t>
    </dgm:pt>
    <dgm:pt modelId="{EE8BAAC3-87B9-4EDA-A67C-B0E1A4F3377D}" type="pres">
      <dgm:prSet presAssocID="{C625AB89-25E7-4259-ACD6-A162535BBF64}" presName="sibTrans" presStyleLbl="sibTrans2D1" presStyleIdx="0" presStyleCnt="0"/>
      <dgm:spPr/>
      <dgm:t>
        <a:bodyPr/>
        <a:lstStyle/>
        <a:p>
          <a:endParaRPr lang="en-US"/>
        </a:p>
      </dgm:t>
    </dgm:pt>
    <dgm:pt modelId="{4FDD6D25-2298-409C-84EE-63CB44424FAE}" type="pres">
      <dgm:prSet presAssocID="{CAB65440-A76D-4820-A792-0D436381E47A}" presName="compNode" presStyleCnt="0"/>
      <dgm:spPr/>
    </dgm:pt>
    <dgm:pt modelId="{65BA4232-6BAA-4F10-AA4D-DD5F7CDA55C2}" type="pres">
      <dgm:prSet presAssocID="{CAB65440-A76D-4820-A792-0D436381E47A}" presName="node" presStyleLbl="node1" presStyleIdx="3" presStyleCnt="5" custScaleY="113637" custLinFactNeighborX="2249" custLinFactNeighborY="568">
        <dgm:presLayoutVars>
          <dgm:bulletEnabled val="1"/>
        </dgm:presLayoutVars>
      </dgm:prSet>
      <dgm:spPr/>
      <dgm:t>
        <a:bodyPr/>
        <a:lstStyle/>
        <a:p>
          <a:endParaRPr lang="en-US"/>
        </a:p>
      </dgm:t>
    </dgm:pt>
    <dgm:pt modelId="{9A9DC6B7-CCFB-4FB2-923C-26674EAD1B8E}" type="pres">
      <dgm:prSet presAssocID="{CAB65440-A76D-4820-A792-0D436381E47A}" presName="invisiNode" presStyleLbl="node1" presStyleIdx="3" presStyleCnt="5"/>
      <dgm:spPr/>
    </dgm:pt>
    <dgm:pt modelId="{2E217004-552B-43A8-83FF-DEDAE29C8CAD}" type="pres">
      <dgm:prSet presAssocID="{CAB65440-A76D-4820-A792-0D436381E47A}" presName="imagNode" presStyleLbl="fgImgPlace1" presStyleIdx="3" presStyleCnt="5"/>
      <dgm:spPr>
        <a:blipFill rotWithShape="0">
          <a:blip xmlns:r="http://schemas.openxmlformats.org/officeDocument/2006/relationships" r:embed="rId4"/>
          <a:stretch>
            <a:fillRect/>
          </a:stretch>
        </a:blipFill>
      </dgm:spPr>
      <dgm:t>
        <a:bodyPr/>
        <a:lstStyle/>
        <a:p>
          <a:endParaRPr lang="en-US"/>
        </a:p>
      </dgm:t>
    </dgm:pt>
    <dgm:pt modelId="{2E81A60C-9151-46B8-A1EA-385CFAD77DED}" type="pres">
      <dgm:prSet presAssocID="{CE913E5C-9A8A-4779-8DF3-E8FD5DD60570}" presName="sibTrans" presStyleLbl="sibTrans2D1" presStyleIdx="0" presStyleCnt="0"/>
      <dgm:spPr/>
      <dgm:t>
        <a:bodyPr/>
        <a:lstStyle/>
        <a:p>
          <a:endParaRPr lang="en-US"/>
        </a:p>
      </dgm:t>
    </dgm:pt>
    <dgm:pt modelId="{877289CB-BD99-4217-8B46-7DEB23D4FCF7}" type="pres">
      <dgm:prSet presAssocID="{1012F710-2E83-4E6F-A40D-CAF1D1D6B906}" presName="compNode" presStyleCnt="0"/>
      <dgm:spPr/>
    </dgm:pt>
    <dgm:pt modelId="{C531257F-C5F6-4E50-98AA-A3B02D8A89EE}" type="pres">
      <dgm:prSet presAssocID="{1012F710-2E83-4E6F-A40D-CAF1D1D6B906}" presName="node" presStyleLbl="node1" presStyleIdx="4" presStyleCnt="5" custScaleY="113637">
        <dgm:presLayoutVars>
          <dgm:bulletEnabled val="1"/>
        </dgm:presLayoutVars>
      </dgm:prSet>
      <dgm:spPr/>
      <dgm:t>
        <a:bodyPr/>
        <a:lstStyle/>
        <a:p>
          <a:endParaRPr lang="en-US"/>
        </a:p>
      </dgm:t>
    </dgm:pt>
    <dgm:pt modelId="{C89DA993-9B15-401E-A1FE-DA1B887BE0F5}" type="pres">
      <dgm:prSet presAssocID="{1012F710-2E83-4E6F-A40D-CAF1D1D6B906}" presName="invisiNode" presStyleLbl="node1" presStyleIdx="4" presStyleCnt="5"/>
      <dgm:spPr/>
    </dgm:pt>
    <dgm:pt modelId="{6D20F549-230F-4E34-A2B1-4843AA18A039}" type="pres">
      <dgm:prSet presAssocID="{1012F710-2E83-4E6F-A40D-CAF1D1D6B906}" presName="imagNode" presStyleLbl="fgImgPlace1" presStyleIdx="4" presStyleCnt="5"/>
      <dgm:spPr>
        <a:blipFill rotWithShape="0">
          <a:blip xmlns:r="http://schemas.openxmlformats.org/officeDocument/2006/relationships" r:embed="rId5"/>
          <a:stretch>
            <a:fillRect/>
          </a:stretch>
        </a:blipFill>
      </dgm:spPr>
      <dgm:t>
        <a:bodyPr/>
        <a:lstStyle/>
        <a:p>
          <a:endParaRPr lang="en-US"/>
        </a:p>
      </dgm:t>
    </dgm:pt>
  </dgm:ptLst>
  <dgm:cxnLst>
    <dgm:cxn modelId="{1F9EE536-AB37-468D-99E3-280CDB68E053}" srcId="{4A36DC5D-0376-47E5-AEDD-4EB893C51896}" destId="{260F07DF-3C67-40B6-9538-45B341435196}" srcOrd="3" destOrd="0" parTransId="{614D3425-50B6-483F-BE0B-D25435B12B4E}" sibTransId="{201BDE17-0502-482C-B118-D9356B959624}"/>
    <dgm:cxn modelId="{51D4E112-CF9F-4D63-BBD7-962ACFE55B19}" srcId="{CAB65440-A76D-4820-A792-0D436381E47A}" destId="{F0B6FAB8-2597-4BA8-B23A-8F70C2237A33}" srcOrd="5" destOrd="0" parTransId="{ED02ED78-62C8-4248-940C-11DE03226831}" sibTransId="{AD1A15CF-FF1E-4CEE-A7D6-AF1EE217EE32}"/>
    <dgm:cxn modelId="{9F1FE8B8-9BC3-4831-B81F-372DC31AA095}" srcId="{EE30EA9A-89F0-411E-A1AA-25427AE05921}" destId="{AE1CCD20-9F5F-4DAB-981A-4CC53EA8A256}" srcOrd="4" destOrd="0" parTransId="{A5672E00-475B-49A6-BA5F-E215139A8B9B}" sibTransId="{BE28C38C-3239-4C55-B62D-5B70519BFA66}"/>
    <dgm:cxn modelId="{1665E2BB-36AE-4169-87DA-E20A286F92C0}" type="presOf" srcId="{17142934-1974-45FE-86BE-9544D6E54E23}" destId="{C531257F-C5F6-4E50-98AA-A3B02D8A89EE}" srcOrd="0" destOrd="5" presId="urn:microsoft.com/office/officeart/2005/8/layout/pList2"/>
    <dgm:cxn modelId="{22F4FD4B-D7D4-4805-B8B1-9F95DF3F59A2}" type="presOf" srcId="{0964C448-F1FF-4E69-9B7E-9DB552C4AE30}" destId="{A29CE359-BB90-4714-B7C6-853332AE1678}" srcOrd="0" destOrd="3" presId="urn:microsoft.com/office/officeart/2005/8/layout/pList2"/>
    <dgm:cxn modelId="{02751627-BD06-46CD-9B67-EA963EC73FE9}" type="presOf" srcId="{2C440044-9958-4565-A4F4-57573A0BD337}" destId="{A29CE359-BB90-4714-B7C6-853332AE1678}" srcOrd="0" destOrd="7" presId="urn:microsoft.com/office/officeart/2005/8/layout/pList2"/>
    <dgm:cxn modelId="{33CD35F7-69EC-4BEB-A403-2AEBAE280D8B}" srcId="{EEB95A9E-A87A-40A5-9313-4E17FE9F07E8}" destId="{0964C448-F1FF-4E69-9B7E-9DB552C4AE30}" srcOrd="2" destOrd="0" parTransId="{A38308CB-F862-47DE-B503-8A7AFB21A9AF}" sibTransId="{2F142D35-3550-4803-AC88-1198C3155556}"/>
    <dgm:cxn modelId="{C9741D94-DB08-42CF-B08E-4063CB76E49E}" type="presOf" srcId="{D708D95D-BA50-4875-82D0-304B5F40F6A1}" destId="{A29CE359-BB90-4714-B7C6-853332AE1678}" srcOrd="0" destOrd="1" presId="urn:microsoft.com/office/officeart/2005/8/layout/pList2"/>
    <dgm:cxn modelId="{E38F7701-FA93-4D5A-B27F-AD4401FAA3AF}" srcId="{CAB65440-A76D-4820-A792-0D436381E47A}" destId="{2593C9D7-0A35-4C00-8D25-FDE15E7161C5}" srcOrd="4" destOrd="0" parTransId="{C7A16456-E601-4BB3-B017-3BE6EC8EF3EA}" sibTransId="{F6BBB1E7-507D-4BE9-97CD-EEA4F6FB399F}"/>
    <dgm:cxn modelId="{4405DF7D-7F93-43AB-97F9-8B43CFFABFDE}" srcId="{4AB9AA5B-EFBB-43A3-AA4C-3A118BF5CE5A}" destId="{4A36DC5D-0376-47E5-AEDD-4EB893C51896}" srcOrd="2" destOrd="0" parTransId="{B0A0311F-16D9-45DA-B550-FE83FB758C71}" sibTransId="{C625AB89-25E7-4259-ACD6-A162535BBF64}"/>
    <dgm:cxn modelId="{65B80423-7B95-4C3F-8296-24D8B73E9012}" srcId="{EEB95A9E-A87A-40A5-9313-4E17FE9F07E8}" destId="{D5D91C64-4559-4C42-B6B4-9CF6B51C93C7}" srcOrd="7" destOrd="0" parTransId="{2D91FBCF-0857-4E12-8F5C-43114F3BBFC9}" sibTransId="{1489D223-6231-4B37-8489-905AF9F414D2}"/>
    <dgm:cxn modelId="{1C875136-D6E6-4601-A6B9-44E0547BC644}" type="presOf" srcId="{580A7042-3B59-4F06-9B31-8A9C8B32CE93}" destId="{65BA4232-6BAA-4F10-AA4D-DD5F7CDA55C2}" srcOrd="0" destOrd="4" presId="urn:microsoft.com/office/officeart/2005/8/layout/pList2"/>
    <dgm:cxn modelId="{9ECA53F5-DEB0-4AE3-ACC1-E2A4A001634B}" type="presOf" srcId="{1012F710-2E83-4E6F-A40D-CAF1D1D6B906}" destId="{C531257F-C5F6-4E50-98AA-A3B02D8A89EE}" srcOrd="0" destOrd="0" presId="urn:microsoft.com/office/officeart/2005/8/layout/pList2"/>
    <dgm:cxn modelId="{54006C65-25DF-47E2-B92D-19803CF69BA6}" type="presOf" srcId="{EE30EA9A-89F0-411E-A1AA-25427AE05921}" destId="{66F0D956-1CCD-4D3E-B506-F5F739559EBB}" srcOrd="0" destOrd="0" presId="urn:microsoft.com/office/officeart/2005/8/layout/pList2"/>
    <dgm:cxn modelId="{50F05C5C-E6CB-4660-A7F0-A604BB8DB66F}" srcId="{CAB65440-A76D-4820-A792-0D436381E47A}" destId="{580A7042-3B59-4F06-9B31-8A9C8B32CE93}" srcOrd="3" destOrd="0" parTransId="{E32BBB59-F618-48C1-A1A0-7059A040351B}" sibTransId="{85BC39FE-7C04-4D68-876B-E58BD4B6E2DA}"/>
    <dgm:cxn modelId="{EE2B9178-6ED5-4202-BCE4-89BFE434A105}" srcId="{4A36DC5D-0376-47E5-AEDD-4EB893C51896}" destId="{220301E0-20AC-416A-BD08-8245AA8CDC58}" srcOrd="1" destOrd="0" parTransId="{74FAD946-E6EC-4347-BD12-E16B80813D10}" sibTransId="{A319DD6C-FD62-4377-8A15-03B2B2BE8CB0}"/>
    <dgm:cxn modelId="{A25BF3A3-FE6F-4BDE-8242-077664BE7068}" srcId="{EEB95A9E-A87A-40A5-9313-4E17FE9F07E8}" destId="{2C440044-9958-4565-A4F4-57573A0BD337}" srcOrd="6" destOrd="0" parTransId="{B2779450-CF04-4851-9154-EFB7EF528693}" sibTransId="{C7F01964-5AA3-4BFB-AB6F-0C66C5089624}"/>
    <dgm:cxn modelId="{C10C86AB-0A6C-4CED-8A44-8A93358EA825}" srcId="{4AB9AA5B-EFBB-43A3-AA4C-3A118BF5CE5A}" destId="{EE30EA9A-89F0-411E-A1AA-25427AE05921}" srcOrd="0" destOrd="0" parTransId="{50D87A2E-A3D9-4864-8D21-ADC4F4E441AA}" sibTransId="{911A64F7-1C7F-4036-ADCF-B1A10CF4796D}"/>
    <dgm:cxn modelId="{796B18C2-6B2B-4E68-B6EB-D04F1382475E}" type="presOf" srcId="{AE1CCD20-9F5F-4DAB-981A-4CC53EA8A256}" destId="{66F0D956-1CCD-4D3E-B506-F5F739559EBB}" srcOrd="0" destOrd="5" presId="urn:microsoft.com/office/officeart/2005/8/layout/pList2"/>
    <dgm:cxn modelId="{C553C72E-C448-4270-84DE-E7F0B8EDC286}" srcId="{EEB95A9E-A87A-40A5-9313-4E17FE9F07E8}" destId="{F4C655F2-3CF8-4726-A46A-59570A1EFBDB}" srcOrd="1" destOrd="0" parTransId="{260EFEB2-6C5F-4B17-96F0-AD8E5F5B9D8C}" sibTransId="{CE603597-ED7C-4717-97DD-BEC5A1708778}"/>
    <dgm:cxn modelId="{F11CC8C3-02F6-4691-82A6-BFDB69E404B4}" srcId="{1012F710-2E83-4E6F-A40D-CAF1D1D6B906}" destId="{20B9DBB4-7AB9-4D73-AF40-2DCB1D09981C}" srcOrd="0" destOrd="0" parTransId="{FB24F7F9-D4D4-4CB6-9236-C010BF835777}" sibTransId="{DBDA0CBB-6200-442F-80E2-1FB206A7BA40}"/>
    <dgm:cxn modelId="{E617675A-A566-4A11-8FCF-2FEDD890D549}" type="presOf" srcId="{698CFFB7-F999-4F01-AADC-080EF42F79CF}" destId="{66F0D956-1CCD-4D3E-B506-F5F739559EBB}" srcOrd="0" destOrd="2" presId="urn:microsoft.com/office/officeart/2005/8/layout/pList2"/>
    <dgm:cxn modelId="{1F90282B-3288-4FC1-A0FD-976D6F6D8C1B}" type="presOf" srcId="{D7A3B874-9E5B-49B5-9D83-A2E6E0E70316}" destId="{A29CE359-BB90-4714-B7C6-853332AE1678}" srcOrd="0" destOrd="6" presId="urn:microsoft.com/office/officeart/2005/8/layout/pList2"/>
    <dgm:cxn modelId="{F15FEE1B-FA33-4F98-9D00-F9B5336BD791}" srcId="{4AB9AA5B-EFBB-43A3-AA4C-3A118BF5CE5A}" destId="{CAB65440-A76D-4820-A792-0D436381E47A}" srcOrd="3" destOrd="0" parTransId="{08542939-3D04-46FB-9A67-E3F0791B927C}" sibTransId="{CE913E5C-9A8A-4779-8DF3-E8FD5DD60570}"/>
    <dgm:cxn modelId="{18BE6261-D6D7-4F17-BBED-D3601B86BB2D}" srcId="{1012F710-2E83-4E6F-A40D-CAF1D1D6B906}" destId="{891C4CB5-D5F8-42C6-A613-D9EFD7FD9236}" srcOrd="3" destOrd="0" parTransId="{4A2E3C82-6B13-4388-BB04-2FEBFFC2A090}" sibTransId="{14A8AE8C-5E11-44DC-8D23-57B6B8B74266}"/>
    <dgm:cxn modelId="{D222566A-7419-4DCC-9683-55D99914EB47}" type="presOf" srcId="{D54C220C-A547-47C0-BBE4-ED6B15B7851E}" destId="{C531257F-C5F6-4E50-98AA-A3B02D8A89EE}" srcOrd="0" destOrd="2" presId="urn:microsoft.com/office/officeart/2005/8/layout/pList2"/>
    <dgm:cxn modelId="{AF840DA1-339C-4F6F-95E7-842801D6D415}" type="presOf" srcId="{6E4240B6-4899-4883-A39D-A8CF1EC04B0D}" destId="{7D6D92EB-1EC1-4BFA-9FF7-881EDF567767}" srcOrd="0" destOrd="3" presId="urn:microsoft.com/office/officeart/2005/8/layout/pList2"/>
    <dgm:cxn modelId="{0EBBBB9C-4591-469C-9980-3A33298C89E0}" type="presOf" srcId="{B5AC31B2-01EC-4C8D-B47E-0AEE394163BA}" destId="{AEB2A9D8-2071-4030-A8CF-5BC7E624F97D}" srcOrd="0" destOrd="0" presId="urn:microsoft.com/office/officeart/2005/8/layout/pList2"/>
    <dgm:cxn modelId="{6484EB19-E0A3-4203-B10D-A9D7A7CBCAD0}" type="presOf" srcId="{4647E7C0-5EC6-4976-A7F7-1F2B84A6A93C}" destId="{7D6D92EB-1EC1-4BFA-9FF7-881EDF567767}" srcOrd="0" destOrd="5" presId="urn:microsoft.com/office/officeart/2005/8/layout/pList2"/>
    <dgm:cxn modelId="{30707216-1722-4CC4-A89A-58E652A19689}" type="presOf" srcId="{20B9DBB4-7AB9-4D73-AF40-2DCB1D09981C}" destId="{C531257F-C5F6-4E50-98AA-A3B02D8A89EE}" srcOrd="0" destOrd="1" presId="urn:microsoft.com/office/officeart/2005/8/layout/pList2"/>
    <dgm:cxn modelId="{8A1D6E92-7BFD-4F6B-AC1F-49110711E27A}" srcId="{1012F710-2E83-4E6F-A40D-CAF1D1D6B906}" destId="{17142934-1974-45FE-86BE-9544D6E54E23}" srcOrd="4" destOrd="0" parTransId="{49E70855-E582-4D49-9B79-716DEBC772C8}" sibTransId="{B63D2A25-530E-47AC-8A8A-5FAA6749C9C2}"/>
    <dgm:cxn modelId="{20F6E25D-C6BA-4D3C-AB1F-7210224D15F4}" srcId="{CAB65440-A76D-4820-A792-0D436381E47A}" destId="{BC3AEC39-DA74-4DCD-BBAC-D179D117C33F}" srcOrd="1" destOrd="0" parTransId="{A480AA5B-0BAF-4A41-A5B4-7EAE5EC2195A}" sibTransId="{D91BD48E-1949-4B3F-B586-61443D96AF6F}"/>
    <dgm:cxn modelId="{39D36451-7FE1-4F41-985D-7A2A99882C30}" srcId="{EE30EA9A-89F0-411E-A1AA-25427AE05921}" destId="{D13C7D5D-5FC8-4A40-B560-B97B4233D716}" srcOrd="3" destOrd="0" parTransId="{B7823838-35D7-4669-9767-9F52A0D05911}" sibTransId="{855D3DC5-DEFE-440C-B539-3BE935B46B4F}"/>
    <dgm:cxn modelId="{EF133839-CBB3-4FCD-B4E8-BD2FB7A3B9C0}" srcId="{EEB95A9E-A87A-40A5-9313-4E17FE9F07E8}" destId="{D7A3B874-9E5B-49B5-9D83-A2E6E0E70316}" srcOrd="5" destOrd="0" parTransId="{7098DBCD-9D77-4BBA-AD56-6B7A249D4F14}" sibTransId="{1EDAC797-57D1-4C57-8EB6-86562BE28762}"/>
    <dgm:cxn modelId="{906914C8-2153-49E6-B02C-CD46B46C460C}" srcId="{EE30EA9A-89F0-411E-A1AA-25427AE05921}" destId="{51282077-AFE4-4EA8-9843-58BDBE9771AA}" srcOrd="0" destOrd="0" parTransId="{E5BB4839-93C9-4B24-8F93-469D79AD74D7}" sibTransId="{3A6580B1-06E9-4366-A0F7-23104AD10CB3}"/>
    <dgm:cxn modelId="{3FCF6B62-ADD1-464E-B68C-80A07F35A71A}" type="presOf" srcId="{0B73085A-B31D-436A-8E29-A86C0EB87DE5}" destId="{A29CE359-BB90-4714-B7C6-853332AE1678}" srcOrd="0" destOrd="5" presId="urn:microsoft.com/office/officeart/2005/8/layout/pList2"/>
    <dgm:cxn modelId="{A7362E3B-DE5E-464A-8729-13660F700BC7}" type="presOf" srcId="{16FE8352-0C89-4C81-97D3-AB326030911F}" destId="{C531257F-C5F6-4E50-98AA-A3B02D8A89EE}" srcOrd="0" destOrd="3" presId="urn:microsoft.com/office/officeart/2005/8/layout/pList2"/>
    <dgm:cxn modelId="{2FC1A50A-B876-4898-A88C-5A22F2C78364}" type="presOf" srcId="{CE913E5C-9A8A-4779-8DF3-E8FD5DD60570}" destId="{2E81A60C-9151-46B8-A1EA-385CFAD77DED}" srcOrd="0" destOrd="0" presId="urn:microsoft.com/office/officeart/2005/8/layout/pList2"/>
    <dgm:cxn modelId="{9414C482-D448-4EEB-ADC5-9B61F2357550}" type="presOf" srcId="{CAB65440-A76D-4820-A792-0D436381E47A}" destId="{65BA4232-6BAA-4F10-AA4D-DD5F7CDA55C2}" srcOrd="0" destOrd="0" presId="urn:microsoft.com/office/officeart/2005/8/layout/pList2"/>
    <dgm:cxn modelId="{39F862B7-305D-44D6-8F13-46D6EBA6644A}" type="presOf" srcId="{908ED071-DBD6-4155-9491-3D9924026587}" destId="{65BA4232-6BAA-4F10-AA4D-DD5F7CDA55C2}" srcOrd="0" destOrd="1" presId="urn:microsoft.com/office/officeart/2005/8/layout/pList2"/>
    <dgm:cxn modelId="{F89B1253-946F-4A9F-A40E-7CF3FEEDB631}" type="presOf" srcId="{370AD803-ECCF-4281-9C32-3FAD8A4E1DF9}" destId="{65BA4232-6BAA-4F10-AA4D-DD5F7CDA55C2}" srcOrd="0" destOrd="3" presId="urn:microsoft.com/office/officeart/2005/8/layout/pList2"/>
    <dgm:cxn modelId="{4AA6856B-AF42-4193-808C-803F641BBDC9}" srcId="{4A36DC5D-0376-47E5-AEDD-4EB893C51896}" destId="{6E4240B6-4899-4883-A39D-A8CF1EC04B0D}" srcOrd="2" destOrd="0" parTransId="{0A68035D-184B-4301-8207-F6E0EEBC38D2}" sibTransId="{6D5416D7-0712-4A6E-9837-2B711584D1B6}"/>
    <dgm:cxn modelId="{E2C3EADA-1F05-4E39-928A-B99AF8BCF93B}" srcId="{1012F710-2E83-4E6F-A40D-CAF1D1D6B906}" destId="{16FE8352-0C89-4C81-97D3-AB326030911F}" srcOrd="2" destOrd="0" parTransId="{1A6806E7-BCE4-4E9C-ADFA-F8D111B56A7E}" sibTransId="{06471BA2-325E-4AA0-A00C-1F915F9EA21C}"/>
    <dgm:cxn modelId="{B6C5BB95-EFB5-4E43-8097-B5B0C954DAFD}" type="presOf" srcId="{4AB9AA5B-EFBB-43A3-AA4C-3A118BF5CE5A}" destId="{4EAE0783-E007-4696-8090-3856ABB13E46}" srcOrd="0" destOrd="0" presId="urn:microsoft.com/office/officeart/2005/8/layout/pList2"/>
    <dgm:cxn modelId="{E65FBE85-2737-4792-B109-CF41682E0A18}" srcId="{EEB95A9E-A87A-40A5-9313-4E17FE9F07E8}" destId="{3E742BCB-3040-473A-928C-9151F6C860B6}" srcOrd="3" destOrd="0" parTransId="{88703683-7B1E-4048-871D-068688C626F5}" sibTransId="{9C4CA0D6-5B0B-4C0C-A9C2-AA1578DEE70A}"/>
    <dgm:cxn modelId="{B9CE0A77-2B94-4853-B35E-4B6A88188DD0}" type="presOf" srcId="{4A36DC5D-0376-47E5-AEDD-4EB893C51896}" destId="{7D6D92EB-1EC1-4BFA-9FF7-881EDF567767}" srcOrd="0" destOrd="0" presId="urn:microsoft.com/office/officeart/2005/8/layout/pList2"/>
    <dgm:cxn modelId="{948DCCA3-0A69-4552-B40A-2DB8ED785119}" type="presOf" srcId="{F0B6FAB8-2597-4BA8-B23A-8F70C2237A33}" destId="{65BA4232-6BAA-4F10-AA4D-DD5F7CDA55C2}" srcOrd="0" destOrd="6" presId="urn:microsoft.com/office/officeart/2005/8/layout/pList2"/>
    <dgm:cxn modelId="{5BD5C3DF-E82A-4054-A12B-7E063854BE63}" type="presOf" srcId="{3E742BCB-3040-473A-928C-9151F6C860B6}" destId="{A29CE359-BB90-4714-B7C6-853332AE1678}" srcOrd="0" destOrd="4" presId="urn:microsoft.com/office/officeart/2005/8/layout/pList2"/>
    <dgm:cxn modelId="{130E5452-A3D6-4CFF-A9B0-26B1FDC25692}" srcId="{1012F710-2E83-4E6F-A40D-CAF1D1D6B906}" destId="{64D9E9AB-F2C3-4A07-9AFE-0F853B56D21F}" srcOrd="5" destOrd="0" parTransId="{D6DF5DA5-CAAC-4777-B92C-0CD172D31E0F}" sibTransId="{B67450CA-D49D-41CD-BFC9-29123FCA89CF}"/>
    <dgm:cxn modelId="{64562840-5314-47F6-AA2A-DD7D8FC1188D}" type="presOf" srcId="{64D9E9AB-F2C3-4A07-9AFE-0F853B56D21F}" destId="{C531257F-C5F6-4E50-98AA-A3B02D8A89EE}" srcOrd="0" destOrd="6" presId="urn:microsoft.com/office/officeart/2005/8/layout/pList2"/>
    <dgm:cxn modelId="{705F016B-B742-405D-8FDA-06DAE83B34FB}" type="presOf" srcId="{BC3AEC39-DA74-4DCD-BBAC-D179D117C33F}" destId="{65BA4232-6BAA-4F10-AA4D-DD5F7CDA55C2}" srcOrd="0" destOrd="2" presId="urn:microsoft.com/office/officeart/2005/8/layout/pList2"/>
    <dgm:cxn modelId="{9ADBA423-8ACD-43E6-BE13-58A37CE2F223}" srcId="{EE30EA9A-89F0-411E-A1AA-25427AE05921}" destId="{E239BCCC-6AF0-4877-9AC7-10837A4CF8E6}" srcOrd="2" destOrd="0" parTransId="{8CBF51FD-60EC-46A2-B2D2-6E67C0CC67C8}" sibTransId="{89712BBF-E21E-492C-8873-40E769B95849}"/>
    <dgm:cxn modelId="{E5A5BD30-28CC-4E26-9D11-7626BDE769FF}" type="presOf" srcId="{891C4CB5-D5F8-42C6-A613-D9EFD7FD9236}" destId="{C531257F-C5F6-4E50-98AA-A3B02D8A89EE}" srcOrd="0" destOrd="4" presId="urn:microsoft.com/office/officeart/2005/8/layout/pList2"/>
    <dgm:cxn modelId="{53A3149E-F527-487C-8F62-406983D9E94B}" type="presOf" srcId="{99BF17C0-435B-4C94-AD04-389F8E56619E}" destId="{66F0D956-1CCD-4D3E-B506-F5F739559EBB}" srcOrd="0" destOrd="6" presId="urn:microsoft.com/office/officeart/2005/8/layout/pList2"/>
    <dgm:cxn modelId="{C1363EA9-F680-4212-92BB-3561DF54BA26}" type="presOf" srcId="{D5D91C64-4559-4C42-B6B4-9CF6B51C93C7}" destId="{A29CE359-BB90-4714-B7C6-853332AE1678}" srcOrd="0" destOrd="8" presId="urn:microsoft.com/office/officeart/2005/8/layout/pList2"/>
    <dgm:cxn modelId="{DA33A747-8346-4812-94B5-3EC9CB202151}" srcId="{EE30EA9A-89F0-411E-A1AA-25427AE05921}" destId="{99BF17C0-435B-4C94-AD04-389F8E56619E}" srcOrd="5" destOrd="0" parTransId="{8BFB789D-50B1-48A9-BA28-9C26F7F9384F}" sibTransId="{5514E465-028F-43BD-B511-43A6C2FA48E3}"/>
    <dgm:cxn modelId="{A4B8F6E0-0456-4D58-87FF-8F59F7601F47}" srcId="{EE30EA9A-89F0-411E-A1AA-25427AE05921}" destId="{698CFFB7-F999-4F01-AADC-080EF42F79CF}" srcOrd="1" destOrd="0" parTransId="{E6C19F10-B0F7-4074-89E1-4890155E3E65}" sibTransId="{9F34C168-454B-4DC1-BC21-7FA4070194BD}"/>
    <dgm:cxn modelId="{D0457F77-15AF-447C-9921-F2926BD115BA}" type="presOf" srcId="{2593C9D7-0A35-4C00-8D25-FDE15E7161C5}" destId="{65BA4232-6BAA-4F10-AA4D-DD5F7CDA55C2}" srcOrd="0" destOrd="5" presId="urn:microsoft.com/office/officeart/2005/8/layout/pList2"/>
    <dgm:cxn modelId="{22723A97-BDD1-4A3B-8D5F-96BBEB32CFD6}" type="presOf" srcId="{F0850336-9770-4FBC-B5D7-697E2BA36D88}" destId="{7D6D92EB-1EC1-4BFA-9FF7-881EDF567767}" srcOrd="0" destOrd="1" presId="urn:microsoft.com/office/officeart/2005/8/layout/pList2"/>
    <dgm:cxn modelId="{0D2EB1A8-70C2-4D71-91D9-55E3E68F4D62}" type="presOf" srcId="{EEB95A9E-A87A-40A5-9313-4E17FE9F07E8}" destId="{A29CE359-BB90-4714-B7C6-853332AE1678}" srcOrd="0" destOrd="0" presId="urn:microsoft.com/office/officeart/2005/8/layout/pList2"/>
    <dgm:cxn modelId="{D7BE62E4-4CAE-422D-B154-F548C7D1B773}" srcId="{EEB95A9E-A87A-40A5-9313-4E17FE9F07E8}" destId="{D708D95D-BA50-4875-82D0-304B5F40F6A1}" srcOrd="0" destOrd="0" parTransId="{FF135075-5C44-442E-A448-C0F0107E4B12}" sibTransId="{729C12FE-2E10-45C5-8B02-8FC757C88B98}"/>
    <dgm:cxn modelId="{D76A5F35-8D31-494E-9993-EEC2CEF5E4B1}" type="presOf" srcId="{51282077-AFE4-4EA8-9843-58BDBE9771AA}" destId="{66F0D956-1CCD-4D3E-B506-F5F739559EBB}" srcOrd="0" destOrd="1" presId="urn:microsoft.com/office/officeart/2005/8/layout/pList2"/>
    <dgm:cxn modelId="{3C0871E4-695A-4373-82ED-C6A50FEDF4F6}" srcId="{4A36DC5D-0376-47E5-AEDD-4EB893C51896}" destId="{4647E7C0-5EC6-4976-A7F7-1F2B84A6A93C}" srcOrd="4" destOrd="0" parTransId="{ED6C3F03-A209-4443-97AA-DF67E792A2CA}" sibTransId="{34873E92-64EA-4FBD-8977-228DB260D9C4}"/>
    <dgm:cxn modelId="{29028CCE-5118-417D-8652-D1C089229435}" type="presOf" srcId="{E239BCCC-6AF0-4877-9AC7-10837A4CF8E6}" destId="{66F0D956-1CCD-4D3E-B506-F5F739559EBB}" srcOrd="0" destOrd="3" presId="urn:microsoft.com/office/officeart/2005/8/layout/pList2"/>
    <dgm:cxn modelId="{8E22D8A4-33E3-4ADB-9CCA-606A2C49963E}" type="presOf" srcId="{D13C7D5D-5FC8-4A40-B560-B97B4233D716}" destId="{66F0D956-1CCD-4D3E-B506-F5F739559EBB}" srcOrd="0" destOrd="4" presId="urn:microsoft.com/office/officeart/2005/8/layout/pList2"/>
    <dgm:cxn modelId="{CB69F641-8D4A-495A-8920-48239162A10D}" srcId="{1012F710-2E83-4E6F-A40D-CAF1D1D6B906}" destId="{D54C220C-A547-47C0-BBE4-ED6B15B7851E}" srcOrd="1" destOrd="0" parTransId="{4D917AAB-F4C3-4635-948F-77830D004909}" sibTransId="{8A4E2399-4F08-4F06-9295-9411987B44CD}"/>
    <dgm:cxn modelId="{B4D7BB00-ABA6-4F3D-B136-6F1E8F355E67}" srcId="{EEB95A9E-A87A-40A5-9313-4E17FE9F07E8}" destId="{0B73085A-B31D-436A-8E29-A86C0EB87DE5}" srcOrd="4" destOrd="0" parTransId="{75E907A9-A7EA-4ACE-B507-F8DE46EB576B}" sibTransId="{8D03A63B-C253-4221-964B-16000C0BF574}"/>
    <dgm:cxn modelId="{E761565E-C293-431A-826C-565D0852CE79}" srcId="{CAB65440-A76D-4820-A792-0D436381E47A}" destId="{908ED071-DBD6-4155-9491-3D9924026587}" srcOrd="0" destOrd="0" parTransId="{5FC16957-3330-4254-B9DE-8D4FACCFF801}" sibTransId="{BBD1FB9C-BD6B-4036-896E-10F64D0A0CC1}"/>
    <dgm:cxn modelId="{18C73281-03DF-46EE-9CAC-5088397269EA}" srcId="{4A36DC5D-0376-47E5-AEDD-4EB893C51896}" destId="{F0850336-9770-4FBC-B5D7-697E2BA36D88}" srcOrd="0" destOrd="0" parTransId="{9C48ED82-AAB8-4F50-A720-1F2BC5424058}" sibTransId="{62DEEF84-8F4B-424C-A8F7-262562507289}"/>
    <dgm:cxn modelId="{7EBA2881-BB0D-447D-935A-22547B198459}" srcId="{4AB9AA5B-EFBB-43A3-AA4C-3A118BF5CE5A}" destId="{1012F710-2E83-4E6F-A40D-CAF1D1D6B906}" srcOrd="4" destOrd="0" parTransId="{7C8B331D-0953-44CE-BF0C-1262217F8D9E}" sibTransId="{53997058-2CB6-4F10-89AC-5AF53A44185B}"/>
    <dgm:cxn modelId="{5E49468E-50CD-4E64-B0F7-8B42E5A4050D}" type="presOf" srcId="{911A64F7-1C7F-4036-ADCF-B1A10CF4796D}" destId="{83F9B5C8-C4D5-4A75-BA6C-001C6DB14086}" srcOrd="0" destOrd="0" presId="urn:microsoft.com/office/officeart/2005/8/layout/pList2"/>
    <dgm:cxn modelId="{EFC2849E-4410-4975-B08F-E4FC2DF114FD}" type="presOf" srcId="{F4C655F2-3CF8-4726-A46A-59570A1EFBDB}" destId="{A29CE359-BB90-4714-B7C6-853332AE1678}" srcOrd="0" destOrd="2" presId="urn:microsoft.com/office/officeart/2005/8/layout/pList2"/>
    <dgm:cxn modelId="{CF93008C-D64A-425A-830D-3E3DA3B81E5A}" type="presOf" srcId="{220301E0-20AC-416A-BD08-8245AA8CDC58}" destId="{7D6D92EB-1EC1-4BFA-9FF7-881EDF567767}" srcOrd="0" destOrd="2" presId="urn:microsoft.com/office/officeart/2005/8/layout/pList2"/>
    <dgm:cxn modelId="{C53BA1D4-D263-48E2-A2E6-40D7365CAF01}" srcId="{4AB9AA5B-EFBB-43A3-AA4C-3A118BF5CE5A}" destId="{EEB95A9E-A87A-40A5-9313-4E17FE9F07E8}" srcOrd="1" destOrd="0" parTransId="{DBAEBF9D-4BB9-46F8-A7F1-DAFC5CBB6BB8}" sibTransId="{B5AC31B2-01EC-4C8D-B47E-0AEE394163BA}"/>
    <dgm:cxn modelId="{2087712B-2ACD-483E-9C63-6E962AD911C5}" srcId="{CAB65440-A76D-4820-A792-0D436381E47A}" destId="{370AD803-ECCF-4281-9C32-3FAD8A4E1DF9}" srcOrd="2" destOrd="0" parTransId="{D5A0AE7E-E395-4CB6-9DD1-F9DB65630CD7}" sibTransId="{CF91B50A-1C53-4FDE-BDB3-C9938A0AF034}"/>
    <dgm:cxn modelId="{AF99BE9B-ABCB-47C8-808F-F83C3E9C8494}" type="presOf" srcId="{260F07DF-3C67-40B6-9538-45B341435196}" destId="{7D6D92EB-1EC1-4BFA-9FF7-881EDF567767}" srcOrd="0" destOrd="4" presId="urn:microsoft.com/office/officeart/2005/8/layout/pList2"/>
    <dgm:cxn modelId="{EF02DEDC-867C-4ECE-ADE8-C8B00385C613}" type="presOf" srcId="{C625AB89-25E7-4259-ACD6-A162535BBF64}" destId="{EE8BAAC3-87B9-4EDA-A67C-B0E1A4F3377D}" srcOrd="0" destOrd="0" presId="urn:microsoft.com/office/officeart/2005/8/layout/pList2"/>
    <dgm:cxn modelId="{56B4C440-9314-41CC-BDCB-A8F9B310947F}" type="presParOf" srcId="{4EAE0783-E007-4696-8090-3856ABB13E46}" destId="{AB93B2D9-E2A2-44F0-888F-1182B3B2CD51}" srcOrd="0" destOrd="0" presId="urn:microsoft.com/office/officeart/2005/8/layout/pList2"/>
    <dgm:cxn modelId="{6A94A516-9F8A-4F6A-941A-1243A8AC6CE5}" type="presParOf" srcId="{4EAE0783-E007-4696-8090-3856ABB13E46}" destId="{82571E90-E5CD-4151-AB84-C5D4CD166D42}" srcOrd="1" destOrd="0" presId="urn:microsoft.com/office/officeart/2005/8/layout/pList2"/>
    <dgm:cxn modelId="{7E105C1D-DA5B-4585-A4FB-36DB1BA23169}" type="presParOf" srcId="{82571E90-E5CD-4151-AB84-C5D4CD166D42}" destId="{6B0B4C14-C5C0-4AE3-A48C-623BBFE88DF5}" srcOrd="0" destOrd="0" presId="urn:microsoft.com/office/officeart/2005/8/layout/pList2"/>
    <dgm:cxn modelId="{D67209C8-D932-4259-BE2F-0537074819CD}" type="presParOf" srcId="{6B0B4C14-C5C0-4AE3-A48C-623BBFE88DF5}" destId="{66F0D956-1CCD-4D3E-B506-F5F739559EBB}" srcOrd="0" destOrd="0" presId="urn:microsoft.com/office/officeart/2005/8/layout/pList2"/>
    <dgm:cxn modelId="{115BC10A-DE86-429E-967C-90E90CBE8E64}" type="presParOf" srcId="{6B0B4C14-C5C0-4AE3-A48C-623BBFE88DF5}" destId="{F1BCDE9B-3F9A-4D82-86DB-A6CD4A79C1E5}" srcOrd="1" destOrd="0" presId="urn:microsoft.com/office/officeart/2005/8/layout/pList2"/>
    <dgm:cxn modelId="{66F53F1A-AE44-46A4-8698-3DD8624A9DA3}" type="presParOf" srcId="{6B0B4C14-C5C0-4AE3-A48C-623BBFE88DF5}" destId="{663A63B4-9D7C-450C-9189-71A7CCC049F3}" srcOrd="2" destOrd="0" presId="urn:microsoft.com/office/officeart/2005/8/layout/pList2"/>
    <dgm:cxn modelId="{84515A09-2814-426E-BBCE-3F0197072D5D}" type="presParOf" srcId="{82571E90-E5CD-4151-AB84-C5D4CD166D42}" destId="{83F9B5C8-C4D5-4A75-BA6C-001C6DB14086}" srcOrd="1" destOrd="0" presId="urn:microsoft.com/office/officeart/2005/8/layout/pList2"/>
    <dgm:cxn modelId="{AED07FA8-EA11-475F-BF46-D96B1BD16DED}" type="presParOf" srcId="{82571E90-E5CD-4151-AB84-C5D4CD166D42}" destId="{1FD07D93-D355-4190-A0A4-4526E65D2CCB}" srcOrd="2" destOrd="0" presId="urn:microsoft.com/office/officeart/2005/8/layout/pList2"/>
    <dgm:cxn modelId="{CF7B4234-93DE-41DF-8A24-7C254FB3E72B}" type="presParOf" srcId="{1FD07D93-D355-4190-A0A4-4526E65D2CCB}" destId="{A29CE359-BB90-4714-B7C6-853332AE1678}" srcOrd="0" destOrd="0" presId="urn:microsoft.com/office/officeart/2005/8/layout/pList2"/>
    <dgm:cxn modelId="{07B3594D-D661-42E5-9FD8-397E59525497}" type="presParOf" srcId="{1FD07D93-D355-4190-A0A4-4526E65D2CCB}" destId="{17A35DDD-B979-47C0-B3DA-C5D145980AFD}" srcOrd="1" destOrd="0" presId="urn:microsoft.com/office/officeart/2005/8/layout/pList2"/>
    <dgm:cxn modelId="{FA57E3FD-D886-4778-801E-3080D62CF2B6}" type="presParOf" srcId="{1FD07D93-D355-4190-A0A4-4526E65D2CCB}" destId="{19601D7E-7426-416A-BEC4-CF1EAD4927D5}" srcOrd="2" destOrd="0" presId="urn:microsoft.com/office/officeart/2005/8/layout/pList2"/>
    <dgm:cxn modelId="{2DCE3135-D683-42D4-8E36-D94B3C919D90}" type="presParOf" srcId="{82571E90-E5CD-4151-AB84-C5D4CD166D42}" destId="{AEB2A9D8-2071-4030-A8CF-5BC7E624F97D}" srcOrd="3" destOrd="0" presId="urn:microsoft.com/office/officeart/2005/8/layout/pList2"/>
    <dgm:cxn modelId="{D4D17503-CF4E-4343-A1FE-9B7652081D27}" type="presParOf" srcId="{82571E90-E5CD-4151-AB84-C5D4CD166D42}" destId="{FE990566-B862-46D2-B519-26DAB219FD14}" srcOrd="4" destOrd="0" presId="urn:microsoft.com/office/officeart/2005/8/layout/pList2"/>
    <dgm:cxn modelId="{F18F29D5-71EE-4AEF-8A24-BC581F6B9197}" type="presParOf" srcId="{FE990566-B862-46D2-B519-26DAB219FD14}" destId="{7D6D92EB-1EC1-4BFA-9FF7-881EDF567767}" srcOrd="0" destOrd="0" presId="urn:microsoft.com/office/officeart/2005/8/layout/pList2"/>
    <dgm:cxn modelId="{39E700EC-95D8-4799-AE62-1227FE7F9FB9}" type="presParOf" srcId="{FE990566-B862-46D2-B519-26DAB219FD14}" destId="{0BEF0163-CA0E-44A3-B52A-62E75004D1F7}" srcOrd="1" destOrd="0" presId="urn:microsoft.com/office/officeart/2005/8/layout/pList2"/>
    <dgm:cxn modelId="{14D60E0C-A5D2-40B4-A1DB-26719D4482A3}" type="presParOf" srcId="{FE990566-B862-46D2-B519-26DAB219FD14}" destId="{16477832-9B3C-450A-9D6B-5C5FE140F5BA}" srcOrd="2" destOrd="0" presId="urn:microsoft.com/office/officeart/2005/8/layout/pList2"/>
    <dgm:cxn modelId="{B07A25FB-0E8A-4F2A-BB6F-51F6CA481BAC}" type="presParOf" srcId="{82571E90-E5CD-4151-AB84-C5D4CD166D42}" destId="{EE8BAAC3-87B9-4EDA-A67C-B0E1A4F3377D}" srcOrd="5" destOrd="0" presId="urn:microsoft.com/office/officeart/2005/8/layout/pList2"/>
    <dgm:cxn modelId="{E96A5853-09AA-444A-9B01-EAB9EE392FA9}" type="presParOf" srcId="{82571E90-E5CD-4151-AB84-C5D4CD166D42}" destId="{4FDD6D25-2298-409C-84EE-63CB44424FAE}" srcOrd="6" destOrd="0" presId="urn:microsoft.com/office/officeart/2005/8/layout/pList2"/>
    <dgm:cxn modelId="{57249530-2297-4D44-82CE-5A11FA7D1AA6}" type="presParOf" srcId="{4FDD6D25-2298-409C-84EE-63CB44424FAE}" destId="{65BA4232-6BAA-4F10-AA4D-DD5F7CDA55C2}" srcOrd="0" destOrd="0" presId="urn:microsoft.com/office/officeart/2005/8/layout/pList2"/>
    <dgm:cxn modelId="{CBC433C6-6B86-4FAB-A1D8-6B4C9CA03659}" type="presParOf" srcId="{4FDD6D25-2298-409C-84EE-63CB44424FAE}" destId="{9A9DC6B7-CCFB-4FB2-923C-26674EAD1B8E}" srcOrd="1" destOrd="0" presId="urn:microsoft.com/office/officeart/2005/8/layout/pList2"/>
    <dgm:cxn modelId="{23BAFFD2-30D7-4E0C-980C-57587A902333}" type="presParOf" srcId="{4FDD6D25-2298-409C-84EE-63CB44424FAE}" destId="{2E217004-552B-43A8-83FF-DEDAE29C8CAD}" srcOrd="2" destOrd="0" presId="urn:microsoft.com/office/officeart/2005/8/layout/pList2"/>
    <dgm:cxn modelId="{B5742D55-746C-4A7C-8410-38EA183B8206}" type="presParOf" srcId="{82571E90-E5CD-4151-AB84-C5D4CD166D42}" destId="{2E81A60C-9151-46B8-A1EA-385CFAD77DED}" srcOrd="7" destOrd="0" presId="urn:microsoft.com/office/officeart/2005/8/layout/pList2"/>
    <dgm:cxn modelId="{4D40122A-98A8-4E71-851B-BC50703527C9}" type="presParOf" srcId="{82571E90-E5CD-4151-AB84-C5D4CD166D42}" destId="{877289CB-BD99-4217-8B46-7DEB23D4FCF7}" srcOrd="8" destOrd="0" presId="urn:microsoft.com/office/officeart/2005/8/layout/pList2"/>
    <dgm:cxn modelId="{418BD8E4-0FD6-4D17-8A31-AFF5EF15FE84}" type="presParOf" srcId="{877289CB-BD99-4217-8B46-7DEB23D4FCF7}" destId="{C531257F-C5F6-4E50-98AA-A3B02D8A89EE}" srcOrd="0" destOrd="0" presId="urn:microsoft.com/office/officeart/2005/8/layout/pList2"/>
    <dgm:cxn modelId="{4E86C638-E7F4-420E-9498-0DE42411F044}" type="presParOf" srcId="{877289CB-BD99-4217-8B46-7DEB23D4FCF7}" destId="{C89DA993-9B15-401E-A1FE-DA1B887BE0F5}" srcOrd="1" destOrd="0" presId="urn:microsoft.com/office/officeart/2005/8/layout/pList2"/>
    <dgm:cxn modelId="{8DFD60FC-FCA9-45B9-8741-77AC515FD58E}" type="presParOf" srcId="{877289CB-BD99-4217-8B46-7DEB23D4FCF7}" destId="{6D20F549-230F-4E34-A2B1-4843AA18A039}" srcOrd="2" destOrd="0" presId="urn:microsoft.com/office/officeart/2005/8/layout/p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CD0995E-8766-4127-BA9C-D12B3F44161C}" type="doc">
      <dgm:prSet loTypeId="urn:microsoft.com/office/officeart/2005/8/layout/pList2" loCatId="list" qsTypeId="urn:microsoft.com/office/officeart/2005/8/quickstyle/simple1" qsCatId="simple" csTypeId="urn:microsoft.com/office/officeart/2005/8/colors/accent2_1" csCatId="accent2" phldr="1"/>
      <dgm:spPr/>
      <dgm:t>
        <a:bodyPr/>
        <a:lstStyle/>
        <a:p>
          <a:endParaRPr lang="en-US"/>
        </a:p>
      </dgm:t>
    </dgm:pt>
    <dgm:pt modelId="{9E93EEA6-7A67-484D-9825-E8430878F23E}">
      <dgm:prSet phldrT="[Text]" custT="1"/>
      <dgm:spPr/>
      <dgm:t>
        <a:bodyPr lIns="0" rIns="0" bIns="0"/>
        <a:lstStyle/>
        <a:p>
          <a:r>
            <a:rPr lang="en-US" sz="3200" b="0" dirty="0" smtClean="0"/>
            <a:t>Urban Housing </a:t>
          </a:r>
          <a:endParaRPr lang="en-US" sz="3200" b="0" dirty="0"/>
        </a:p>
      </dgm:t>
    </dgm:pt>
    <dgm:pt modelId="{38337205-1ADC-4735-ACF8-9199741D0CD2}" type="parTrans" cxnId="{E39B27B5-6E77-47E7-9A3C-EED4E6D94EBF}">
      <dgm:prSet/>
      <dgm:spPr/>
      <dgm:t>
        <a:bodyPr/>
        <a:lstStyle/>
        <a:p>
          <a:endParaRPr lang="en-US" sz="1600"/>
        </a:p>
      </dgm:t>
    </dgm:pt>
    <dgm:pt modelId="{107FAE84-E09B-4AA1-B6CD-CC7D6C98DF4F}" type="sibTrans" cxnId="{E39B27B5-6E77-47E7-9A3C-EED4E6D94EBF}">
      <dgm:prSet/>
      <dgm:spPr/>
      <dgm:t>
        <a:bodyPr/>
        <a:lstStyle/>
        <a:p>
          <a:endParaRPr lang="en-US" sz="1600"/>
        </a:p>
      </dgm:t>
    </dgm:pt>
    <dgm:pt modelId="{FC231F6F-FEF6-4368-85AD-68F96C05EC56}">
      <dgm:prSet phldrT="[Text]" custT="1"/>
      <dgm:spPr/>
      <dgm:t>
        <a:bodyPr lIns="0" rIns="0" bIns="0"/>
        <a:lstStyle/>
        <a:p>
          <a:r>
            <a:rPr lang="en-US" sz="1200" dirty="0" smtClean="0"/>
            <a:t>Adjacent residential and urban amenities</a:t>
          </a:r>
          <a:endParaRPr lang="en-US" sz="1200" dirty="0"/>
        </a:p>
      </dgm:t>
    </dgm:pt>
    <dgm:pt modelId="{DC9CAC1B-F036-4A40-9D11-6581A0CF7D93}" type="parTrans" cxnId="{1C2AA58B-35D5-4688-BDA6-E6C38FF91E42}">
      <dgm:prSet/>
      <dgm:spPr/>
      <dgm:t>
        <a:bodyPr/>
        <a:lstStyle/>
        <a:p>
          <a:endParaRPr lang="en-US" sz="1600"/>
        </a:p>
      </dgm:t>
    </dgm:pt>
    <dgm:pt modelId="{CF81D7A7-C51A-4CB3-94E7-3B30EB8B668C}" type="sibTrans" cxnId="{1C2AA58B-35D5-4688-BDA6-E6C38FF91E42}">
      <dgm:prSet/>
      <dgm:spPr/>
      <dgm:t>
        <a:bodyPr/>
        <a:lstStyle/>
        <a:p>
          <a:endParaRPr lang="en-US" sz="1600"/>
        </a:p>
      </dgm:t>
    </dgm:pt>
    <dgm:pt modelId="{8A15B792-BBCA-49A7-9B2E-D2CFC06898C3}">
      <dgm:prSet phldrT="[Text]" custT="1"/>
      <dgm:spPr/>
      <dgm:t>
        <a:bodyPr lIns="0" rIns="0" bIns="0"/>
        <a:lstStyle/>
        <a:p>
          <a:r>
            <a:rPr lang="en-US" sz="3200" dirty="0" smtClean="0"/>
            <a:t>Lodging</a:t>
          </a:r>
          <a:endParaRPr lang="en-US" sz="3200" dirty="0"/>
        </a:p>
      </dgm:t>
    </dgm:pt>
    <dgm:pt modelId="{EEDEF3C7-39F6-4724-BA25-8361D402C22F}" type="parTrans" cxnId="{55290F4E-E2BB-483D-A001-389AE3CC9878}">
      <dgm:prSet/>
      <dgm:spPr/>
      <dgm:t>
        <a:bodyPr/>
        <a:lstStyle/>
        <a:p>
          <a:endParaRPr lang="en-US" sz="1600"/>
        </a:p>
      </dgm:t>
    </dgm:pt>
    <dgm:pt modelId="{DBBE382A-8A73-43F5-A1FB-088E9E9BA932}" type="sibTrans" cxnId="{55290F4E-E2BB-483D-A001-389AE3CC9878}">
      <dgm:prSet/>
      <dgm:spPr/>
      <dgm:t>
        <a:bodyPr/>
        <a:lstStyle/>
        <a:p>
          <a:endParaRPr lang="en-US" sz="1600"/>
        </a:p>
      </dgm:t>
    </dgm:pt>
    <dgm:pt modelId="{06718491-ECC1-4802-83D1-6FA175404FD1}">
      <dgm:prSet custT="1"/>
      <dgm:spPr/>
      <dgm:t>
        <a:bodyPr lIns="0" rIns="0" bIns="0"/>
        <a:lstStyle/>
        <a:p>
          <a:r>
            <a:rPr lang="en-US" sz="1200" dirty="0" smtClean="0"/>
            <a:t>Safety</a:t>
          </a:r>
          <a:endParaRPr lang="en-US" sz="1200" dirty="0"/>
        </a:p>
      </dgm:t>
    </dgm:pt>
    <dgm:pt modelId="{9C7575D0-BC87-43DC-9FD2-E154875E465F}" type="parTrans" cxnId="{FCF196F9-7544-4B65-899E-7A9057736D6C}">
      <dgm:prSet/>
      <dgm:spPr/>
      <dgm:t>
        <a:bodyPr/>
        <a:lstStyle/>
        <a:p>
          <a:endParaRPr lang="en-US" sz="1600"/>
        </a:p>
      </dgm:t>
    </dgm:pt>
    <dgm:pt modelId="{6CE5B176-AE30-454D-AB99-4C6766A94912}" type="sibTrans" cxnId="{FCF196F9-7544-4B65-899E-7A9057736D6C}">
      <dgm:prSet/>
      <dgm:spPr/>
      <dgm:t>
        <a:bodyPr/>
        <a:lstStyle/>
        <a:p>
          <a:endParaRPr lang="en-US" sz="1600"/>
        </a:p>
      </dgm:t>
    </dgm:pt>
    <dgm:pt modelId="{4133DB62-EC4C-4928-9C87-5120FF813632}">
      <dgm:prSet custT="1"/>
      <dgm:spPr/>
      <dgm:t>
        <a:bodyPr lIns="0" rIns="0" bIns="0"/>
        <a:lstStyle/>
        <a:p>
          <a:r>
            <a:rPr lang="en-US" sz="1200" dirty="0" smtClean="0"/>
            <a:t>Large share of one and two-person households</a:t>
          </a:r>
          <a:endParaRPr lang="en-US" sz="1200" dirty="0"/>
        </a:p>
      </dgm:t>
    </dgm:pt>
    <dgm:pt modelId="{B4555761-0BC0-4FF7-BD38-38CCFAB2C7F8}" type="parTrans" cxnId="{EB940B53-E469-43E5-82CB-151A582D0154}">
      <dgm:prSet/>
      <dgm:spPr/>
      <dgm:t>
        <a:bodyPr/>
        <a:lstStyle/>
        <a:p>
          <a:endParaRPr lang="en-US" sz="1600"/>
        </a:p>
      </dgm:t>
    </dgm:pt>
    <dgm:pt modelId="{02571F9D-04CD-44EA-9C44-34B7DDFBC0C8}" type="sibTrans" cxnId="{EB940B53-E469-43E5-82CB-151A582D0154}">
      <dgm:prSet/>
      <dgm:spPr/>
      <dgm:t>
        <a:bodyPr/>
        <a:lstStyle/>
        <a:p>
          <a:endParaRPr lang="en-US" sz="1600"/>
        </a:p>
      </dgm:t>
    </dgm:pt>
    <dgm:pt modelId="{56795D68-B14C-4B33-A760-00B06BCEF847}">
      <dgm:prSet custT="1"/>
      <dgm:spPr/>
      <dgm:t>
        <a:bodyPr lIns="0" rIns="0" bIns="0"/>
        <a:lstStyle/>
        <a:p>
          <a:r>
            <a:rPr lang="en-US" sz="1200" dirty="0" smtClean="0"/>
            <a:t>Easy access to employment centers</a:t>
          </a:r>
          <a:endParaRPr lang="en-US" sz="1200" dirty="0"/>
        </a:p>
      </dgm:t>
    </dgm:pt>
    <dgm:pt modelId="{2A21E1C4-2B3E-42C1-A1D3-61BC2EB9FE40}" type="parTrans" cxnId="{23F7829E-DFEA-47BA-B40C-870C5EE9CD7F}">
      <dgm:prSet/>
      <dgm:spPr/>
      <dgm:t>
        <a:bodyPr/>
        <a:lstStyle/>
        <a:p>
          <a:endParaRPr lang="en-US" sz="1600"/>
        </a:p>
      </dgm:t>
    </dgm:pt>
    <dgm:pt modelId="{A2C16886-BD91-4479-8090-FEA206B76798}" type="sibTrans" cxnId="{23F7829E-DFEA-47BA-B40C-870C5EE9CD7F}">
      <dgm:prSet/>
      <dgm:spPr/>
      <dgm:t>
        <a:bodyPr/>
        <a:lstStyle/>
        <a:p>
          <a:endParaRPr lang="en-US" sz="1600"/>
        </a:p>
      </dgm:t>
    </dgm:pt>
    <dgm:pt modelId="{2940BEE4-5C6D-47C0-B84A-678EC17E84D4}">
      <dgm:prSet phldrT="[Text]" custT="1"/>
      <dgm:spPr/>
      <dgm:t>
        <a:bodyPr lIns="0" rIns="0" bIns="0"/>
        <a:lstStyle/>
        <a:p>
          <a:r>
            <a:rPr lang="en-US" sz="1200" dirty="0" smtClean="0"/>
            <a:t>Visitor amenities and attractions</a:t>
          </a:r>
          <a:endParaRPr lang="en-US" sz="1200" dirty="0"/>
        </a:p>
      </dgm:t>
    </dgm:pt>
    <dgm:pt modelId="{C45D9AE7-6A3D-4621-8A6D-A4DAA3043C0F}" type="parTrans" cxnId="{F766338F-955C-4DB6-BA02-D0878D918489}">
      <dgm:prSet/>
      <dgm:spPr/>
      <dgm:t>
        <a:bodyPr/>
        <a:lstStyle/>
        <a:p>
          <a:endParaRPr lang="en-US" sz="1600"/>
        </a:p>
      </dgm:t>
    </dgm:pt>
    <dgm:pt modelId="{C910D10F-4E4D-4F62-AA80-10D1C6ED816C}" type="sibTrans" cxnId="{F766338F-955C-4DB6-BA02-D0878D918489}">
      <dgm:prSet/>
      <dgm:spPr/>
      <dgm:t>
        <a:bodyPr/>
        <a:lstStyle/>
        <a:p>
          <a:endParaRPr lang="en-US" sz="1600"/>
        </a:p>
      </dgm:t>
    </dgm:pt>
    <dgm:pt modelId="{245F32FC-18F2-4134-B528-72ABD7BA6FCE}">
      <dgm:prSet custT="1"/>
      <dgm:spPr/>
      <dgm:t>
        <a:bodyPr lIns="0" rIns="0" bIns="0"/>
        <a:lstStyle/>
        <a:p>
          <a:r>
            <a:rPr lang="en-US" sz="1200" dirty="0" smtClean="0"/>
            <a:t>Easy access to major thoroughfares</a:t>
          </a:r>
          <a:endParaRPr lang="en-US" sz="1200" dirty="0"/>
        </a:p>
      </dgm:t>
    </dgm:pt>
    <dgm:pt modelId="{A2710B1A-2082-4C9E-A175-65E19019AD14}" type="parTrans" cxnId="{27EC26AD-309C-4F0F-BF11-F449979AD80B}">
      <dgm:prSet/>
      <dgm:spPr/>
      <dgm:t>
        <a:bodyPr/>
        <a:lstStyle/>
        <a:p>
          <a:endParaRPr lang="en-US" sz="1600"/>
        </a:p>
      </dgm:t>
    </dgm:pt>
    <dgm:pt modelId="{C76B7238-9A06-441D-9685-A363525FF8C3}" type="sibTrans" cxnId="{27EC26AD-309C-4F0F-BF11-F449979AD80B}">
      <dgm:prSet/>
      <dgm:spPr/>
      <dgm:t>
        <a:bodyPr/>
        <a:lstStyle/>
        <a:p>
          <a:endParaRPr lang="en-US" sz="1600"/>
        </a:p>
      </dgm:t>
    </dgm:pt>
    <dgm:pt modelId="{28C9558C-DDCD-49DF-9DCA-BF8C9A884BF4}">
      <dgm:prSet custT="1"/>
      <dgm:spPr/>
      <dgm:t>
        <a:bodyPr lIns="0" rIns="0" bIns="0"/>
        <a:lstStyle/>
        <a:p>
          <a:r>
            <a:rPr lang="en-US" sz="1200" dirty="0" smtClean="0"/>
            <a:t>Co-location with</a:t>
          </a:r>
          <a:br>
            <a:rPr lang="en-US" sz="1200" dirty="0" smtClean="0"/>
          </a:br>
          <a:r>
            <a:rPr lang="en-US" sz="1200" dirty="0" smtClean="0"/>
            <a:t>other hotels</a:t>
          </a:r>
          <a:endParaRPr lang="en-US" sz="1200" dirty="0"/>
        </a:p>
      </dgm:t>
    </dgm:pt>
    <dgm:pt modelId="{CAF6E262-4D25-428B-9577-8E6FA0564A06}" type="parTrans" cxnId="{37E6E3C8-3DA3-424A-8A7B-15A57A513EA7}">
      <dgm:prSet/>
      <dgm:spPr/>
      <dgm:t>
        <a:bodyPr/>
        <a:lstStyle/>
        <a:p>
          <a:endParaRPr lang="en-US" sz="1600"/>
        </a:p>
      </dgm:t>
    </dgm:pt>
    <dgm:pt modelId="{B67DCAF7-2E9D-43F3-A192-FD2A5D0F32B2}" type="sibTrans" cxnId="{37E6E3C8-3DA3-424A-8A7B-15A57A513EA7}">
      <dgm:prSet/>
      <dgm:spPr/>
      <dgm:t>
        <a:bodyPr/>
        <a:lstStyle/>
        <a:p>
          <a:endParaRPr lang="en-US" sz="1600"/>
        </a:p>
      </dgm:t>
    </dgm:pt>
    <dgm:pt modelId="{BE283F09-471A-485B-B5E7-3787E037AF5E}">
      <dgm:prSet custT="1"/>
      <dgm:spPr/>
      <dgm:t>
        <a:bodyPr lIns="0" rIns="0" bIns="0"/>
        <a:lstStyle/>
        <a:p>
          <a:r>
            <a:rPr lang="en-US" sz="1200" dirty="0" smtClean="0"/>
            <a:t>Visibility</a:t>
          </a:r>
          <a:endParaRPr lang="en-US" sz="1200" dirty="0"/>
        </a:p>
      </dgm:t>
    </dgm:pt>
    <dgm:pt modelId="{01162E34-C402-4B3C-A71A-418A80C1E3BF}" type="parTrans" cxnId="{65D2B3D5-2E94-47AD-9045-8D51426DD6E6}">
      <dgm:prSet/>
      <dgm:spPr/>
      <dgm:t>
        <a:bodyPr/>
        <a:lstStyle/>
        <a:p>
          <a:endParaRPr lang="en-US" sz="1600"/>
        </a:p>
      </dgm:t>
    </dgm:pt>
    <dgm:pt modelId="{FA622913-0296-4FA4-89CF-941E454BC890}" type="sibTrans" cxnId="{65D2B3D5-2E94-47AD-9045-8D51426DD6E6}">
      <dgm:prSet/>
      <dgm:spPr/>
      <dgm:t>
        <a:bodyPr/>
        <a:lstStyle/>
        <a:p>
          <a:endParaRPr lang="en-US" sz="1600"/>
        </a:p>
      </dgm:t>
    </dgm:pt>
    <dgm:pt modelId="{060B5FCC-4A3B-4C66-8D86-AD605BDCC9C4}">
      <dgm:prSet custT="1"/>
      <dgm:spPr/>
      <dgm:t>
        <a:bodyPr lIns="0" rIns="0" bIns="0"/>
        <a:lstStyle/>
        <a:p>
          <a:r>
            <a:rPr lang="en-US" sz="1200" dirty="0" smtClean="0"/>
            <a:t>Parking capacity</a:t>
          </a:r>
          <a:endParaRPr lang="en-US" sz="1200" dirty="0"/>
        </a:p>
      </dgm:t>
    </dgm:pt>
    <dgm:pt modelId="{5D0BBB1F-289F-4E53-98CE-F4A376C1C8A6}" type="parTrans" cxnId="{97307316-C617-4825-8B6E-A51525E08ADA}">
      <dgm:prSet/>
      <dgm:spPr/>
      <dgm:t>
        <a:bodyPr/>
        <a:lstStyle/>
        <a:p>
          <a:endParaRPr lang="en-US" sz="1600"/>
        </a:p>
      </dgm:t>
    </dgm:pt>
    <dgm:pt modelId="{4CBBB6AA-73D0-4E45-8D84-8B0AC5154651}" type="sibTrans" cxnId="{97307316-C617-4825-8B6E-A51525E08ADA}">
      <dgm:prSet/>
      <dgm:spPr/>
      <dgm:t>
        <a:bodyPr/>
        <a:lstStyle/>
        <a:p>
          <a:endParaRPr lang="en-US" sz="1600"/>
        </a:p>
      </dgm:t>
    </dgm:pt>
    <dgm:pt modelId="{747A0B85-EBCD-421F-8ACE-2B2E5A8DEB27}">
      <dgm:prSet custT="1"/>
      <dgm:spPr/>
      <dgm:t>
        <a:bodyPr lIns="0" rIns="0" bIns="0"/>
        <a:lstStyle/>
        <a:p>
          <a:r>
            <a:rPr lang="en-US" sz="3200" dirty="0" smtClean="0"/>
            <a:t>Restaurant</a:t>
          </a:r>
          <a:endParaRPr lang="en-US" sz="3200" dirty="0"/>
        </a:p>
      </dgm:t>
    </dgm:pt>
    <dgm:pt modelId="{B2ADCC6D-301B-4153-BC1C-ABE0F4CC0829}" type="parTrans" cxnId="{7CAE1381-C36F-40F4-AB7E-E6B2E7BCDF2C}">
      <dgm:prSet/>
      <dgm:spPr/>
      <dgm:t>
        <a:bodyPr/>
        <a:lstStyle/>
        <a:p>
          <a:endParaRPr lang="en-US" sz="1600"/>
        </a:p>
      </dgm:t>
    </dgm:pt>
    <dgm:pt modelId="{6C47DEBA-B5F8-4591-888D-A559EB546E13}" type="sibTrans" cxnId="{7CAE1381-C36F-40F4-AB7E-E6B2E7BCDF2C}">
      <dgm:prSet/>
      <dgm:spPr/>
      <dgm:t>
        <a:bodyPr/>
        <a:lstStyle/>
        <a:p>
          <a:endParaRPr lang="en-US" sz="1600"/>
        </a:p>
      </dgm:t>
    </dgm:pt>
    <dgm:pt modelId="{D4416C11-44BD-4317-9CF8-45305E77FDD6}">
      <dgm:prSet custT="1"/>
      <dgm:spPr/>
      <dgm:t>
        <a:bodyPr lIns="0" rIns="0" bIns="0"/>
        <a:lstStyle/>
        <a:p>
          <a:r>
            <a:rPr lang="en-US" sz="1200" dirty="0" smtClean="0"/>
            <a:t>Proximity to other retailers and restaurants</a:t>
          </a:r>
          <a:endParaRPr lang="en-US" sz="1200" dirty="0"/>
        </a:p>
      </dgm:t>
    </dgm:pt>
    <dgm:pt modelId="{1DCBB9C7-2C6D-42F2-BED7-AEE53A00DD7C}" type="parTrans" cxnId="{BA10B30C-F1D7-4691-AC02-0E29320A742A}">
      <dgm:prSet/>
      <dgm:spPr/>
      <dgm:t>
        <a:bodyPr/>
        <a:lstStyle/>
        <a:p>
          <a:endParaRPr lang="en-US" sz="1600"/>
        </a:p>
      </dgm:t>
    </dgm:pt>
    <dgm:pt modelId="{D0B38DA5-38F4-4F2C-A947-D1B8DB0F47A7}" type="sibTrans" cxnId="{BA10B30C-F1D7-4691-AC02-0E29320A742A}">
      <dgm:prSet/>
      <dgm:spPr/>
      <dgm:t>
        <a:bodyPr/>
        <a:lstStyle/>
        <a:p>
          <a:endParaRPr lang="en-US" sz="1600"/>
        </a:p>
      </dgm:t>
    </dgm:pt>
    <dgm:pt modelId="{85B6F4D5-1C8A-4FFE-ADBF-8D8189D54837}">
      <dgm:prSet custT="1"/>
      <dgm:spPr/>
      <dgm:t>
        <a:bodyPr lIns="0" rIns="0" bIns="0"/>
        <a:lstStyle/>
        <a:p>
          <a:r>
            <a:rPr lang="en-US" sz="1200" dirty="0" smtClean="0"/>
            <a:t>View or attraction</a:t>
          </a:r>
          <a:endParaRPr lang="en-US" sz="1200" dirty="0"/>
        </a:p>
      </dgm:t>
    </dgm:pt>
    <dgm:pt modelId="{57F5270E-6A23-456B-A70B-AA15877661F3}" type="parTrans" cxnId="{D3AEBE98-2306-43E5-8239-39CCA1911F1E}">
      <dgm:prSet/>
      <dgm:spPr/>
      <dgm:t>
        <a:bodyPr/>
        <a:lstStyle/>
        <a:p>
          <a:endParaRPr lang="en-US" sz="1600"/>
        </a:p>
      </dgm:t>
    </dgm:pt>
    <dgm:pt modelId="{5C94BD69-7576-47E9-846B-00A10A5A91F9}" type="sibTrans" cxnId="{D3AEBE98-2306-43E5-8239-39CCA1911F1E}">
      <dgm:prSet/>
      <dgm:spPr/>
      <dgm:t>
        <a:bodyPr/>
        <a:lstStyle/>
        <a:p>
          <a:endParaRPr lang="en-US" sz="1600"/>
        </a:p>
      </dgm:t>
    </dgm:pt>
    <dgm:pt modelId="{A519D329-70BA-4D57-8CF5-1C833CA3FBD3}">
      <dgm:prSet custT="1"/>
      <dgm:spPr/>
      <dgm:t>
        <a:bodyPr lIns="0" rIns="0" bIns="0"/>
        <a:lstStyle/>
        <a:p>
          <a:r>
            <a:rPr lang="en-US" sz="1200" dirty="0" smtClean="0"/>
            <a:t>Parking capacity </a:t>
          </a:r>
          <a:endParaRPr lang="en-US" sz="1200" dirty="0"/>
        </a:p>
      </dgm:t>
    </dgm:pt>
    <dgm:pt modelId="{C0B3F1E6-CF78-492A-9DCC-8B83A830B67D}" type="parTrans" cxnId="{B1A005C8-2658-4E44-BE3A-11C617670EFC}">
      <dgm:prSet/>
      <dgm:spPr/>
      <dgm:t>
        <a:bodyPr/>
        <a:lstStyle/>
        <a:p>
          <a:endParaRPr lang="en-US" sz="1600"/>
        </a:p>
      </dgm:t>
    </dgm:pt>
    <dgm:pt modelId="{BBF98858-7A02-400C-AD7A-B054D176242C}" type="sibTrans" cxnId="{B1A005C8-2658-4E44-BE3A-11C617670EFC}">
      <dgm:prSet/>
      <dgm:spPr/>
      <dgm:t>
        <a:bodyPr/>
        <a:lstStyle/>
        <a:p>
          <a:endParaRPr lang="en-US" sz="1600"/>
        </a:p>
      </dgm:t>
    </dgm:pt>
    <dgm:pt modelId="{15E03FD7-F996-42C9-8387-A9F1D8110BDD}">
      <dgm:prSet custT="1"/>
      <dgm:spPr/>
      <dgm:t>
        <a:bodyPr lIns="0" rIns="0" bIns="0"/>
        <a:lstStyle/>
        <a:p>
          <a:endParaRPr lang="en-US" sz="1200" dirty="0"/>
        </a:p>
      </dgm:t>
    </dgm:pt>
    <dgm:pt modelId="{818470FC-5568-4710-8493-F047C6EC16C6}" type="parTrans" cxnId="{83D3A260-4C20-42DF-A1D2-F2168BAE7FB6}">
      <dgm:prSet/>
      <dgm:spPr/>
      <dgm:t>
        <a:bodyPr/>
        <a:lstStyle/>
        <a:p>
          <a:endParaRPr lang="en-US" sz="1600"/>
        </a:p>
      </dgm:t>
    </dgm:pt>
    <dgm:pt modelId="{F5FEC722-13E4-450F-A86E-9BBB93E4C023}" type="sibTrans" cxnId="{83D3A260-4C20-42DF-A1D2-F2168BAE7FB6}">
      <dgm:prSet/>
      <dgm:spPr/>
      <dgm:t>
        <a:bodyPr/>
        <a:lstStyle/>
        <a:p>
          <a:endParaRPr lang="en-US" sz="1600"/>
        </a:p>
      </dgm:t>
    </dgm:pt>
    <dgm:pt modelId="{20276E9D-AB7B-45C4-BF69-B0F36A5DE75B}">
      <dgm:prSet custT="1"/>
      <dgm:spPr/>
      <dgm:t>
        <a:bodyPr lIns="0" rIns="0" bIns="0"/>
        <a:lstStyle/>
        <a:p>
          <a:r>
            <a:rPr lang="en-US" sz="1200" dirty="0" smtClean="0"/>
            <a:t>Business and tourists</a:t>
          </a:r>
          <a:endParaRPr lang="en-US" sz="1200" dirty="0"/>
        </a:p>
      </dgm:t>
    </dgm:pt>
    <dgm:pt modelId="{CA8D107E-B34E-439A-A258-FB14985B9017}" type="parTrans" cxnId="{4E217DCC-91CE-4597-958A-3691179C2574}">
      <dgm:prSet/>
      <dgm:spPr/>
      <dgm:t>
        <a:bodyPr/>
        <a:lstStyle/>
        <a:p>
          <a:endParaRPr lang="en-US" sz="1600"/>
        </a:p>
      </dgm:t>
    </dgm:pt>
    <dgm:pt modelId="{0E9D0A24-7B60-406C-A067-EE2E3DB933C7}" type="sibTrans" cxnId="{4E217DCC-91CE-4597-958A-3691179C2574}">
      <dgm:prSet/>
      <dgm:spPr/>
      <dgm:t>
        <a:bodyPr/>
        <a:lstStyle/>
        <a:p>
          <a:endParaRPr lang="en-US" sz="1600"/>
        </a:p>
      </dgm:t>
    </dgm:pt>
    <dgm:pt modelId="{C7335389-165F-4172-B286-FA8F4701CC6A}">
      <dgm:prSet custT="1"/>
      <dgm:spPr/>
      <dgm:t>
        <a:bodyPr lIns="0" rIns="0" bIns="0"/>
        <a:lstStyle/>
        <a:p>
          <a:r>
            <a:rPr lang="en-US" sz="1200" dirty="0" smtClean="0"/>
            <a:t>Events and conferences</a:t>
          </a:r>
          <a:endParaRPr lang="en-US" sz="1200" dirty="0"/>
        </a:p>
      </dgm:t>
    </dgm:pt>
    <dgm:pt modelId="{E452C133-F076-4CA6-88DC-4CCB1814B794}" type="parTrans" cxnId="{2B2D2DA2-ED70-4A2F-B409-1C396139DBD5}">
      <dgm:prSet/>
      <dgm:spPr/>
      <dgm:t>
        <a:bodyPr/>
        <a:lstStyle/>
        <a:p>
          <a:endParaRPr lang="en-US" sz="1600"/>
        </a:p>
      </dgm:t>
    </dgm:pt>
    <dgm:pt modelId="{4CDE0770-76E6-4E33-97ED-DA2DB25358E0}" type="sibTrans" cxnId="{2B2D2DA2-ED70-4A2F-B409-1C396139DBD5}">
      <dgm:prSet/>
      <dgm:spPr/>
      <dgm:t>
        <a:bodyPr/>
        <a:lstStyle/>
        <a:p>
          <a:endParaRPr lang="en-US" sz="1600"/>
        </a:p>
      </dgm:t>
    </dgm:pt>
    <dgm:pt modelId="{C35CCD2E-E130-46EC-A0B5-D297223EF355}" type="pres">
      <dgm:prSet presAssocID="{DCD0995E-8766-4127-BA9C-D12B3F44161C}" presName="Name0" presStyleCnt="0">
        <dgm:presLayoutVars>
          <dgm:dir/>
          <dgm:resizeHandles val="exact"/>
        </dgm:presLayoutVars>
      </dgm:prSet>
      <dgm:spPr/>
      <dgm:t>
        <a:bodyPr/>
        <a:lstStyle/>
        <a:p>
          <a:endParaRPr lang="en-US"/>
        </a:p>
      </dgm:t>
    </dgm:pt>
    <dgm:pt modelId="{EBD5001C-6918-404C-8251-2B9200E05958}" type="pres">
      <dgm:prSet presAssocID="{DCD0995E-8766-4127-BA9C-D12B3F44161C}" presName="bkgdShp" presStyleLbl="alignAccFollowNode1" presStyleIdx="0" presStyleCnt="1"/>
      <dgm:spPr/>
      <dgm:t>
        <a:bodyPr/>
        <a:lstStyle/>
        <a:p>
          <a:endParaRPr lang="en-US"/>
        </a:p>
      </dgm:t>
    </dgm:pt>
    <dgm:pt modelId="{B38D99E9-896C-4592-AA99-615558EFC5D1}" type="pres">
      <dgm:prSet presAssocID="{DCD0995E-8766-4127-BA9C-D12B3F44161C}" presName="linComp" presStyleCnt="0"/>
      <dgm:spPr/>
      <dgm:t>
        <a:bodyPr/>
        <a:lstStyle/>
        <a:p>
          <a:endParaRPr lang="en-US"/>
        </a:p>
      </dgm:t>
    </dgm:pt>
    <dgm:pt modelId="{F8580631-2E53-4F92-A8F6-2943089456B7}" type="pres">
      <dgm:prSet presAssocID="{9E93EEA6-7A67-484D-9825-E8430878F23E}" presName="compNode" presStyleCnt="0"/>
      <dgm:spPr/>
      <dgm:t>
        <a:bodyPr/>
        <a:lstStyle/>
        <a:p>
          <a:endParaRPr lang="en-US"/>
        </a:p>
      </dgm:t>
    </dgm:pt>
    <dgm:pt modelId="{436EC773-99D4-4E43-9293-AEDFF7522247}" type="pres">
      <dgm:prSet presAssocID="{9E93EEA6-7A67-484D-9825-E8430878F23E}" presName="node" presStyleLbl="node1" presStyleIdx="0" presStyleCnt="3" custLinFactNeighborY="-11060">
        <dgm:presLayoutVars>
          <dgm:bulletEnabled val="1"/>
        </dgm:presLayoutVars>
      </dgm:prSet>
      <dgm:spPr>
        <a:prstGeom prst="roundRect">
          <a:avLst/>
        </a:prstGeom>
      </dgm:spPr>
      <dgm:t>
        <a:bodyPr/>
        <a:lstStyle/>
        <a:p>
          <a:endParaRPr lang="en-US"/>
        </a:p>
      </dgm:t>
    </dgm:pt>
    <dgm:pt modelId="{F458B704-A74F-4AF6-8AEE-DB99D0DCEB12}" type="pres">
      <dgm:prSet presAssocID="{9E93EEA6-7A67-484D-9825-E8430878F23E}" presName="invisiNode" presStyleLbl="node1" presStyleIdx="0" presStyleCnt="3"/>
      <dgm:spPr/>
      <dgm:t>
        <a:bodyPr/>
        <a:lstStyle/>
        <a:p>
          <a:endParaRPr lang="en-US"/>
        </a:p>
      </dgm:t>
    </dgm:pt>
    <dgm:pt modelId="{AF0AB45A-D204-49E6-9332-BA96DEFFABFC}" type="pres">
      <dgm:prSet presAssocID="{9E93EEA6-7A67-484D-9825-E8430878F23E}" presName="imagNode" presStyleLbl="fgImgPlace1" presStyleIdx="0" presStyleCnt="3"/>
      <dgm:spPr>
        <a:blipFill rotWithShape="0">
          <a:blip xmlns:r="http://schemas.openxmlformats.org/officeDocument/2006/relationships" r:embed="rId1"/>
          <a:stretch>
            <a:fillRect/>
          </a:stretch>
        </a:blipFill>
      </dgm:spPr>
      <dgm:t>
        <a:bodyPr/>
        <a:lstStyle/>
        <a:p>
          <a:endParaRPr lang="en-US"/>
        </a:p>
      </dgm:t>
    </dgm:pt>
    <dgm:pt modelId="{B9AE4697-B976-47FE-A798-CDAF6F8A8400}" type="pres">
      <dgm:prSet presAssocID="{107FAE84-E09B-4AA1-B6CD-CC7D6C98DF4F}" presName="sibTrans" presStyleLbl="sibTrans2D1" presStyleIdx="0" presStyleCnt="0"/>
      <dgm:spPr/>
      <dgm:t>
        <a:bodyPr/>
        <a:lstStyle/>
        <a:p>
          <a:endParaRPr lang="en-US"/>
        </a:p>
      </dgm:t>
    </dgm:pt>
    <dgm:pt modelId="{BCFCD70A-100F-4282-9EA5-29501917EDCA}" type="pres">
      <dgm:prSet presAssocID="{8A15B792-BBCA-49A7-9B2E-D2CFC06898C3}" presName="compNode" presStyleCnt="0"/>
      <dgm:spPr/>
      <dgm:t>
        <a:bodyPr/>
        <a:lstStyle/>
        <a:p>
          <a:endParaRPr lang="en-US"/>
        </a:p>
      </dgm:t>
    </dgm:pt>
    <dgm:pt modelId="{F9EB3DAA-6FC3-4C8D-BB90-6F9A3DD80A30}" type="pres">
      <dgm:prSet presAssocID="{8A15B792-BBCA-49A7-9B2E-D2CFC06898C3}" presName="node" presStyleLbl="node1" presStyleIdx="1" presStyleCnt="3" custLinFactNeighborY="-11060">
        <dgm:presLayoutVars>
          <dgm:bulletEnabled val="1"/>
        </dgm:presLayoutVars>
      </dgm:prSet>
      <dgm:spPr>
        <a:prstGeom prst="roundRect">
          <a:avLst/>
        </a:prstGeom>
      </dgm:spPr>
      <dgm:t>
        <a:bodyPr/>
        <a:lstStyle/>
        <a:p>
          <a:endParaRPr lang="en-US"/>
        </a:p>
      </dgm:t>
    </dgm:pt>
    <dgm:pt modelId="{5CCC4D7B-85C9-42E4-8514-3EBB4C53ED0A}" type="pres">
      <dgm:prSet presAssocID="{8A15B792-BBCA-49A7-9B2E-D2CFC06898C3}" presName="invisiNode" presStyleLbl="node1" presStyleIdx="1" presStyleCnt="3"/>
      <dgm:spPr/>
      <dgm:t>
        <a:bodyPr/>
        <a:lstStyle/>
        <a:p>
          <a:endParaRPr lang="en-US"/>
        </a:p>
      </dgm:t>
    </dgm:pt>
    <dgm:pt modelId="{FA38D1BE-DD42-486D-8A29-64319EBF83B0}" type="pres">
      <dgm:prSet presAssocID="{8A15B792-BBCA-49A7-9B2E-D2CFC06898C3}" presName="imagNode" presStyleLbl="fgImgPlace1" presStyleIdx="1" presStyleCnt="3"/>
      <dgm:spPr>
        <a:blipFill rotWithShape="0">
          <a:blip xmlns:r="http://schemas.openxmlformats.org/officeDocument/2006/relationships" r:embed="rId2"/>
          <a:stretch>
            <a:fillRect/>
          </a:stretch>
        </a:blipFill>
      </dgm:spPr>
      <dgm:t>
        <a:bodyPr/>
        <a:lstStyle/>
        <a:p>
          <a:endParaRPr lang="en-US"/>
        </a:p>
      </dgm:t>
    </dgm:pt>
    <dgm:pt modelId="{384A594C-9432-4DB2-90C5-BC7D44CEFB96}" type="pres">
      <dgm:prSet presAssocID="{DBBE382A-8A73-43F5-A1FB-088E9E9BA932}" presName="sibTrans" presStyleLbl="sibTrans2D1" presStyleIdx="0" presStyleCnt="0"/>
      <dgm:spPr/>
      <dgm:t>
        <a:bodyPr/>
        <a:lstStyle/>
        <a:p>
          <a:endParaRPr lang="en-US"/>
        </a:p>
      </dgm:t>
    </dgm:pt>
    <dgm:pt modelId="{1BC98757-20A2-49BD-8580-A635B4C8F3CC}" type="pres">
      <dgm:prSet presAssocID="{747A0B85-EBCD-421F-8ACE-2B2E5A8DEB27}" presName="compNode" presStyleCnt="0"/>
      <dgm:spPr/>
      <dgm:t>
        <a:bodyPr/>
        <a:lstStyle/>
        <a:p>
          <a:endParaRPr lang="en-US"/>
        </a:p>
      </dgm:t>
    </dgm:pt>
    <dgm:pt modelId="{BF246EBB-6394-4962-A043-9FF31C1919F0}" type="pres">
      <dgm:prSet presAssocID="{747A0B85-EBCD-421F-8ACE-2B2E5A8DEB27}" presName="node" presStyleLbl="node1" presStyleIdx="2" presStyleCnt="3" custLinFactNeighborY="-11060">
        <dgm:presLayoutVars>
          <dgm:bulletEnabled val="1"/>
        </dgm:presLayoutVars>
      </dgm:prSet>
      <dgm:spPr>
        <a:prstGeom prst="roundRect">
          <a:avLst/>
        </a:prstGeom>
      </dgm:spPr>
      <dgm:t>
        <a:bodyPr/>
        <a:lstStyle/>
        <a:p>
          <a:endParaRPr lang="en-US"/>
        </a:p>
      </dgm:t>
    </dgm:pt>
    <dgm:pt modelId="{C1EDE888-16DF-42B9-B9CF-2E848C6C9B54}" type="pres">
      <dgm:prSet presAssocID="{747A0B85-EBCD-421F-8ACE-2B2E5A8DEB27}" presName="invisiNode" presStyleLbl="node1" presStyleIdx="2" presStyleCnt="3"/>
      <dgm:spPr/>
      <dgm:t>
        <a:bodyPr/>
        <a:lstStyle/>
        <a:p>
          <a:endParaRPr lang="en-US"/>
        </a:p>
      </dgm:t>
    </dgm:pt>
    <dgm:pt modelId="{AD235482-C326-4C5D-8D17-ADD0E658AFAB}" type="pres">
      <dgm:prSet presAssocID="{747A0B85-EBCD-421F-8ACE-2B2E5A8DEB27}" presName="imagNode" presStyleLbl="fgImgPlace1" presStyleIdx="2" presStyleCnt="3"/>
      <dgm:spPr>
        <a:blipFill rotWithShape="0">
          <a:blip xmlns:r="http://schemas.openxmlformats.org/officeDocument/2006/relationships" r:embed="rId3"/>
          <a:stretch>
            <a:fillRect/>
          </a:stretch>
        </a:blipFill>
      </dgm:spPr>
      <dgm:t>
        <a:bodyPr/>
        <a:lstStyle/>
        <a:p>
          <a:endParaRPr lang="en-US"/>
        </a:p>
      </dgm:t>
    </dgm:pt>
  </dgm:ptLst>
  <dgm:cxnLst>
    <dgm:cxn modelId="{E96434BC-0634-4AC4-9A67-59C5C2E21D1B}" type="presOf" srcId="{15E03FD7-F996-42C9-8387-A9F1D8110BDD}" destId="{BF246EBB-6394-4962-A043-9FF31C1919F0}" srcOrd="0" destOrd="4" presId="urn:microsoft.com/office/officeart/2005/8/layout/pList2"/>
    <dgm:cxn modelId="{694154D2-B322-448C-8BF4-40C1FBDA30F6}" type="presOf" srcId="{DBBE382A-8A73-43F5-A1FB-088E9E9BA932}" destId="{384A594C-9432-4DB2-90C5-BC7D44CEFB96}" srcOrd="0" destOrd="0" presId="urn:microsoft.com/office/officeart/2005/8/layout/pList2"/>
    <dgm:cxn modelId="{C0CD6067-EF30-4F29-8AB9-DF68A99B288D}" type="presOf" srcId="{2940BEE4-5C6D-47C0-B84A-678EC17E84D4}" destId="{F9EB3DAA-6FC3-4C8D-BB90-6F9A3DD80A30}" srcOrd="0" destOrd="1" presId="urn:microsoft.com/office/officeart/2005/8/layout/pList2"/>
    <dgm:cxn modelId="{91662DC1-490E-4E27-A3AD-90CAE74086D4}" type="presOf" srcId="{20276E9D-AB7B-45C4-BF69-B0F36A5DE75B}" destId="{F9EB3DAA-6FC3-4C8D-BB90-6F9A3DD80A30}" srcOrd="0" destOrd="6" presId="urn:microsoft.com/office/officeart/2005/8/layout/pList2"/>
    <dgm:cxn modelId="{23F7829E-DFEA-47BA-B40C-870C5EE9CD7F}" srcId="{9E93EEA6-7A67-484D-9825-E8430878F23E}" destId="{56795D68-B14C-4B33-A760-00B06BCEF847}" srcOrd="3" destOrd="0" parTransId="{2A21E1C4-2B3E-42C1-A1D3-61BC2EB9FE40}" sibTransId="{A2C16886-BD91-4479-8090-FEA206B76798}"/>
    <dgm:cxn modelId="{A9CFB2F3-4A7C-4A5B-A9EE-BB827216B2AC}" type="presOf" srcId="{8A15B792-BBCA-49A7-9B2E-D2CFC06898C3}" destId="{F9EB3DAA-6FC3-4C8D-BB90-6F9A3DD80A30}" srcOrd="0" destOrd="0" presId="urn:microsoft.com/office/officeart/2005/8/layout/pList2"/>
    <dgm:cxn modelId="{183FFC89-B18A-49F0-A497-19E480B412A0}" type="presOf" srcId="{A519D329-70BA-4D57-8CF5-1C833CA3FBD3}" destId="{BF246EBB-6394-4962-A043-9FF31C1919F0}" srcOrd="0" destOrd="3" presId="urn:microsoft.com/office/officeart/2005/8/layout/pList2"/>
    <dgm:cxn modelId="{3F880DFD-CC20-41D6-ADA0-375FE490DD9A}" type="presOf" srcId="{56795D68-B14C-4B33-A760-00B06BCEF847}" destId="{436EC773-99D4-4E43-9293-AEDFF7522247}" srcOrd="0" destOrd="4" presId="urn:microsoft.com/office/officeart/2005/8/layout/pList2"/>
    <dgm:cxn modelId="{72393A1C-C5F7-4D70-ABD0-0159E6689F48}" type="presOf" srcId="{107FAE84-E09B-4AA1-B6CD-CC7D6C98DF4F}" destId="{B9AE4697-B976-47FE-A798-CDAF6F8A8400}" srcOrd="0" destOrd="0" presId="urn:microsoft.com/office/officeart/2005/8/layout/pList2"/>
    <dgm:cxn modelId="{EDD7C670-8EAC-46BB-B21F-92A97187E6E5}" type="presOf" srcId="{9E93EEA6-7A67-484D-9825-E8430878F23E}" destId="{436EC773-99D4-4E43-9293-AEDFF7522247}" srcOrd="0" destOrd="0" presId="urn:microsoft.com/office/officeart/2005/8/layout/pList2"/>
    <dgm:cxn modelId="{6A74E812-CA2A-4406-9DDF-231A08AC10D5}" type="presOf" srcId="{DCD0995E-8766-4127-BA9C-D12B3F44161C}" destId="{C35CCD2E-E130-46EC-A0B5-D297223EF355}" srcOrd="0" destOrd="0" presId="urn:microsoft.com/office/officeart/2005/8/layout/pList2"/>
    <dgm:cxn modelId="{37E6E3C8-3DA3-424A-8A7B-15A57A513EA7}" srcId="{8A15B792-BBCA-49A7-9B2E-D2CFC06898C3}" destId="{28C9558C-DDCD-49DF-9DCA-BF8C9A884BF4}" srcOrd="2" destOrd="0" parTransId="{CAF6E262-4D25-428B-9577-8E6FA0564A06}" sibTransId="{B67DCAF7-2E9D-43F3-A192-FD2A5D0F32B2}"/>
    <dgm:cxn modelId="{3996867D-C743-4B00-B526-7C26DB587E57}" type="presOf" srcId="{D4416C11-44BD-4317-9CF8-45305E77FDD6}" destId="{BF246EBB-6394-4962-A043-9FF31C1919F0}" srcOrd="0" destOrd="1" presId="urn:microsoft.com/office/officeart/2005/8/layout/pList2"/>
    <dgm:cxn modelId="{D5BBEFBB-74C4-41BF-85A0-ACE79468615B}" type="presOf" srcId="{FC231F6F-FEF6-4368-85AD-68F96C05EC56}" destId="{436EC773-99D4-4E43-9293-AEDFF7522247}" srcOrd="0" destOrd="1" presId="urn:microsoft.com/office/officeart/2005/8/layout/pList2"/>
    <dgm:cxn modelId="{97307316-C617-4825-8B6E-A51525E08ADA}" srcId="{8A15B792-BBCA-49A7-9B2E-D2CFC06898C3}" destId="{060B5FCC-4A3B-4C66-8D86-AD605BDCC9C4}" srcOrd="4" destOrd="0" parTransId="{5D0BBB1F-289F-4E53-98CE-F4A376C1C8A6}" sibTransId="{4CBBB6AA-73D0-4E45-8D84-8B0AC5154651}"/>
    <dgm:cxn modelId="{C7C48B8D-A6F2-4DCA-8C01-F618E326D56B}" type="presOf" srcId="{28C9558C-DDCD-49DF-9DCA-BF8C9A884BF4}" destId="{F9EB3DAA-6FC3-4C8D-BB90-6F9A3DD80A30}" srcOrd="0" destOrd="3" presId="urn:microsoft.com/office/officeart/2005/8/layout/pList2"/>
    <dgm:cxn modelId="{FCF196F9-7544-4B65-899E-7A9057736D6C}" srcId="{9E93EEA6-7A67-484D-9825-E8430878F23E}" destId="{06718491-ECC1-4802-83D1-6FA175404FD1}" srcOrd="1" destOrd="0" parTransId="{9C7575D0-BC87-43DC-9FD2-E154875E465F}" sibTransId="{6CE5B176-AE30-454D-AB99-4C6766A94912}"/>
    <dgm:cxn modelId="{2B2D2DA2-ED70-4A2F-B409-1C396139DBD5}" srcId="{8A15B792-BBCA-49A7-9B2E-D2CFC06898C3}" destId="{C7335389-165F-4172-B286-FA8F4701CC6A}" srcOrd="6" destOrd="0" parTransId="{E452C133-F076-4CA6-88DC-4CCB1814B794}" sibTransId="{4CDE0770-76E6-4E33-97ED-DA2DB25358E0}"/>
    <dgm:cxn modelId="{73088A15-BE52-4D1A-9CB2-7543396020C2}" type="presOf" srcId="{BE283F09-471A-485B-B5E7-3787E037AF5E}" destId="{F9EB3DAA-6FC3-4C8D-BB90-6F9A3DD80A30}" srcOrd="0" destOrd="4" presId="urn:microsoft.com/office/officeart/2005/8/layout/pList2"/>
    <dgm:cxn modelId="{1C2AA58B-35D5-4688-BDA6-E6C38FF91E42}" srcId="{9E93EEA6-7A67-484D-9825-E8430878F23E}" destId="{FC231F6F-FEF6-4368-85AD-68F96C05EC56}" srcOrd="0" destOrd="0" parTransId="{DC9CAC1B-F036-4A40-9D11-6581A0CF7D93}" sibTransId="{CF81D7A7-C51A-4CB3-94E7-3B30EB8B668C}"/>
    <dgm:cxn modelId="{DA25B542-33D1-4365-AAB0-9031A7EF14F1}" type="presOf" srcId="{85B6F4D5-1C8A-4FFE-ADBF-8D8189D54837}" destId="{BF246EBB-6394-4962-A043-9FF31C1919F0}" srcOrd="0" destOrd="2" presId="urn:microsoft.com/office/officeart/2005/8/layout/pList2"/>
    <dgm:cxn modelId="{BA10B30C-F1D7-4691-AC02-0E29320A742A}" srcId="{747A0B85-EBCD-421F-8ACE-2B2E5A8DEB27}" destId="{D4416C11-44BD-4317-9CF8-45305E77FDD6}" srcOrd="0" destOrd="0" parTransId="{1DCBB9C7-2C6D-42F2-BED7-AEE53A00DD7C}" sibTransId="{D0B38DA5-38F4-4F2C-A947-D1B8DB0F47A7}"/>
    <dgm:cxn modelId="{A1624DDC-C6EB-4C77-AB68-29C5F851D612}" type="presOf" srcId="{4133DB62-EC4C-4928-9C87-5120FF813632}" destId="{436EC773-99D4-4E43-9293-AEDFF7522247}" srcOrd="0" destOrd="3" presId="urn:microsoft.com/office/officeart/2005/8/layout/pList2"/>
    <dgm:cxn modelId="{F766338F-955C-4DB6-BA02-D0878D918489}" srcId="{8A15B792-BBCA-49A7-9B2E-D2CFC06898C3}" destId="{2940BEE4-5C6D-47C0-B84A-678EC17E84D4}" srcOrd="0" destOrd="0" parTransId="{C45D9AE7-6A3D-4621-8A6D-A4DAA3043C0F}" sibTransId="{C910D10F-4E4D-4F62-AA80-10D1C6ED816C}"/>
    <dgm:cxn modelId="{83D3A260-4C20-42DF-A1D2-F2168BAE7FB6}" srcId="{747A0B85-EBCD-421F-8ACE-2B2E5A8DEB27}" destId="{15E03FD7-F996-42C9-8387-A9F1D8110BDD}" srcOrd="3" destOrd="0" parTransId="{818470FC-5568-4710-8493-F047C6EC16C6}" sibTransId="{F5FEC722-13E4-450F-A86E-9BBB93E4C023}"/>
    <dgm:cxn modelId="{E39B27B5-6E77-47E7-9A3C-EED4E6D94EBF}" srcId="{DCD0995E-8766-4127-BA9C-D12B3F44161C}" destId="{9E93EEA6-7A67-484D-9825-E8430878F23E}" srcOrd="0" destOrd="0" parTransId="{38337205-1ADC-4735-ACF8-9199741D0CD2}" sibTransId="{107FAE84-E09B-4AA1-B6CD-CC7D6C98DF4F}"/>
    <dgm:cxn modelId="{73768E1A-3026-40E8-AF98-95B73EFA0BB0}" type="presOf" srcId="{747A0B85-EBCD-421F-8ACE-2B2E5A8DEB27}" destId="{BF246EBB-6394-4962-A043-9FF31C1919F0}" srcOrd="0" destOrd="0" presId="urn:microsoft.com/office/officeart/2005/8/layout/pList2"/>
    <dgm:cxn modelId="{55290F4E-E2BB-483D-A001-389AE3CC9878}" srcId="{DCD0995E-8766-4127-BA9C-D12B3F44161C}" destId="{8A15B792-BBCA-49A7-9B2E-D2CFC06898C3}" srcOrd="1" destOrd="0" parTransId="{EEDEF3C7-39F6-4724-BA25-8361D402C22F}" sibTransId="{DBBE382A-8A73-43F5-A1FB-088E9E9BA932}"/>
    <dgm:cxn modelId="{D3AEBE98-2306-43E5-8239-39CCA1911F1E}" srcId="{747A0B85-EBCD-421F-8ACE-2B2E5A8DEB27}" destId="{85B6F4D5-1C8A-4FFE-ADBF-8D8189D54837}" srcOrd="1" destOrd="0" parTransId="{57F5270E-6A23-456B-A70B-AA15877661F3}" sibTransId="{5C94BD69-7576-47E9-846B-00A10A5A91F9}"/>
    <dgm:cxn modelId="{4E217DCC-91CE-4597-958A-3691179C2574}" srcId="{8A15B792-BBCA-49A7-9B2E-D2CFC06898C3}" destId="{20276E9D-AB7B-45C4-BF69-B0F36A5DE75B}" srcOrd="5" destOrd="0" parTransId="{CA8D107E-B34E-439A-A258-FB14985B9017}" sibTransId="{0E9D0A24-7B60-406C-A067-EE2E3DB933C7}"/>
    <dgm:cxn modelId="{B1A005C8-2658-4E44-BE3A-11C617670EFC}" srcId="{747A0B85-EBCD-421F-8ACE-2B2E5A8DEB27}" destId="{A519D329-70BA-4D57-8CF5-1C833CA3FBD3}" srcOrd="2" destOrd="0" parTransId="{C0B3F1E6-CF78-492A-9DCC-8B83A830B67D}" sibTransId="{BBF98858-7A02-400C-AD7A-B054D176242C}"/>
    <dgm:cxn modelId="{7CAE1381-C36F-40F4-AB7E-E6B2E7BCDF2C}" srcId="{DCD0995E-8766-4127-BA9C-D12B3F44161C}" destId="{747A0B85-EBCD-421F-8ACE-2B2E5A8DEB27}" srcOrd="2" destOrd="0" parTransId="{B2ADCC6D-301B-4153-BC1C-ABE0F4CC0829}" sibTransId="{6C47DEBA-B5F8-4591-888D-A559EB546E13}"/>
    <dgm:cxn modelId="{90A56982-C089-4CC0-94CB-1662BC4A2723}" type="presOf" srcId="{060B5FCC-4A3B-4C66-8D86-AD605BDCC9C4}" destId="{F9EB3DAA-6FC3-4C8D-BB90-6F9A3DD80A30}" srcOrd="0" destOrd="5" presId="urn:microsoft.com/office/officeart/2005/8/layout/pList2"/>
    <dgm:cxn modelId="{3E37A7D6-0A2B-460C-A9C2-4628D6DF9BF7}" type="presOf" srcId="{06718491-ECC1-4802-83D1-6FA175404FD1}" destId="{436EC773-99D4-4E43-9293-AEDFF7522247}" srcOrd="0" destOrd="2" presId="urn:microsoft.com/office/officeart/2005/8/layout/pList2"/>
    <dgm:cxn modelId="{EB940B53-E469-43E5-82CB-151A582D0154}" srcId="{9E93EEA6-7A67-484D-9825-E8430878F23E}" destId="{4133DB62-EC4C-4928-9C87-5120FF813632}" srcOrd="2" destOrd="0" parTransId="{B4555761-0BC0-4FF7-BD38-38CCFAB2C7F8}" sibTransId="{02571F9D-04CD-44EA-9C44-34B7DDFBC0C8}"/>
    <dgm:cxn modelId="{65D2B3D5-2E94-47AD-9045-8D51426DD6E6}" srcId="{8A15B792-BBCA-49A7-9B2E-D2CFC06898C3}" destId="{BE283F09-471A-485B-B5E7-3787E037AF5E}" srcOrd="3" destOrd="0" parTransId="{01162E34-C402-4B3C-A71A-418A80C1E3BF}" sibTransId="{FA622913-0296-4FA4-89CF-941E454BC890}"/>
    <dgm:cxn modelId="{6166E4D3-AB02-423D-B236-9CF1D43D67F0}" type="presOf" srcId="{245F32FC-18F2-4134-B528-72ABD7BA6FCE}" destId="{F9EB3DAA-6FC3-4C8D-BB90-6F9A3DD80A30}" srcOrd="0" destOrd="2" presId="urn:microsoft.com/office/officeart/2005/8/layout/pList2"/>
    <dgm:cxn modelId="{71E544C4-FEA9-4431-8263-17A27385359E}" type="presOf" srcId="{C7335389-165F-4172-B286-FA8F4701CC6A}" destId="{F9EB3DAA-6FC3-4C8D-BB90-6F9A3DD80A30}" srcOrd="0" destOrd="7" presId="urn:microsoft.com/office/officeart/2005/8/layout/pList2"/>
    <dgm:cxn modelId="{27EC26AD-309C-4F0F-BF11-F449979AD80B}" srcId="{8A15B792-BBCA-49A7-9B2E-D2CFC06898C3}" destId="{245F32FC-18F2-4134-B528-72ABD7BA6FCE}" srcOrd="1" destOrd="0" parTransId="{A2710B1A-2082-4C9E-A175-65E19019AD14}" sibTransId="{C76B7238-9A06-441D-9685-A363525FF8C3}"/>
    <dgm:cxn modelId="{C6781FC2-3694-47F2-ABF5-F23364DAA1C6}" type="presParOf" srcId="{C35CCD2E-E130-46EC-A0B5-D297223EF355}" destId="{EBD5001C-6918-404C-8251-2B9200E05958}" srcOrd="0" destOrd="0" presId="urn:microsoft.com/office/officeart/2005/8/layout/pList2"/>
    <dgm:cxn modelId="{B852C19C-5B22-4805-9B74-41EDE6F03C28}" type="presParOf" srcId="{C35CCD2E-E130-46EC-A0B5-D297223EF355}" destId="{B38D99E9-896C-4592-AA99-615558EFC5D1}" srcOrd="1" destOrd="0" presId="urn:microsoft.com/office/officeart/2005/8/layout/pList2"/>
    <dgm:cxn modelId="{71342740-D5E5-4E62-B2C1-A7B0D32D1500}" type="presParOf" srcId="{B38D99E9-896C-4592-AA99-615558EFC5D1}" destId="{F8580631-2E53-4F92-A8F6-2943089456B7}" srcOrd="0" destOrd="0" presId="urn:microsoft.com/office/officeart/2005/8/layout/pList2"/>
    <dgm:cxn modelId="{AAE4B8D4-6040-4A71-8B79-0CDF88BE695D}" type="presParOf" srcId="{F8580631-2E53-4F92-A8F6-2943089456B7}" destId="{436EC773-99D4-4E43-9293-AEDFF7522247}" srcOrd="0" destOrd="0" presId="urn:microsoft.com/office/officeart/2005/8/layout/pList2"/>
    <dgm:cxn modelId="{6FEE5671-41E8-4CE3-956F-D741519B74AB}" type="presParOf" srcId="{F8580631-2E53-4F92-A8F6-2943089456B7}" destId="{F458B704-A74F-4AF6-8AEE-DB99D0DCEB12}" srcOrd="1" destOrd="0" presId="urn:microsoft.com/office/officeart/2005/8/layout/pList2"/>
    <dgm:cxn modelId="{5ADF8317-5618-4C89-B5F8-BB4FBA5A0F4D}" type="presParOf" srcId="{F8580631-2E53-4F92-A8F6-2943089456B7}" destId="{AF0AB45A-D204-49E6-9332-BA96DEFFABFC}" srcOrd="2" destOrd="0" presId="urn:microsoft.com/office/officeart/2005/8/layout/pList2"/>
    <dgm:cxn modelId="{26AC6ED3-D037-4E96-A2CF-454C10BE8DD8}" type="presParOf" srcId="{B38D99E9-896C-4592-AA99-615558EFC5D1}" destId="{B9AE4697-B976-47FE-A798-CDAF6F8A8400}" srcOrd="1" destOrd="0" presId="urn:microsoft.com/office/officeart/2005/8/layout/pList2"/>
    <dgm:cxn modelId="{1988A98B-6583-49A9-AB58-196AD7E5FB7D}" type="presParOf" srcId="{B38D99E9-896C-4592-AA99-615558EFC5D1}" destId="{BCFCD70A-100F-4282-9EA5-29501917EDCA}" srcOrd="2" destOrd="0" presId="urn:microsoft.com/office/officeart/2005/8/layout/pList2"/>
    <dgm:cxn modelId="{28B68357-6653-414D-917C-20294EF298E2}" type="presParOf" srcId="{BCFCD70A-100F-4282-9EA5-29501917EDCA}" destId="{F9EB3DAA-6FC3-4C8D-BB90-6F9A3DD80A30}" srcOrd="0" destOrd="0" presId="urn:microsoft.com/office/officeart/2005/8/layout/pList2"/>
    <dgm:cxn modelId="{72D34C14-39DE-45CE-9983-6F25C6FFD2C8}" type="presParOf" srcId="{BCFCD70A-100F-4282-9EA5-29501917EDCA}" destId="{5CCC4D7B-85C9-42E4-8514-3EBB4C53ED0A}" srcOrd="1" destOrd="0" presId="urn:microsoft.com/office/officeart/2005/8/layout/pList2"/>
    <dgm:cxn modelId="{60D1F83C-FEA1-4F07-A9DC-775117C8AABE}" type="presParOf" srcId="{BCFCD70A-100F-4282-9EA5-29501917EDCA}" destId="{FA38D1BE-DD42-486D-8A29-64319EBF83B0}" srcOrd="2" destOrd="0" presId="urn:microsoft.com/office/officeart/2005/8/layout/pList2"/>
    <dgm:cxn modelId="{0EB623D1-6058-4EAE-B519-DCE509BD9683}" type="presParOf" srcId="{B38D99E9-896C-4592-AA99-615558EFC5D1}" destId="{384A594C-9432-4DB2-90C5-BC7D44CEFB96}" srcOrd="3" destOrd="0" presId="urn:microsoft.com/office/officeart/2005/8/layout/pList2"/>
    <dgm:cxn modelId="{2A1F7315-571B-4C03-8B80-A01254529448}" type="presParOf" srcId="{B38D99E9-896C-4592-AA99-615558EFC5D1}" destId="{1BC98757-20A2-49BD-8580-A635B4C8F3CC}" srcOrd="4" destOrd="0" presId="urn:microsoft.com/office/officeart/2005/8/layout/pList2"/>
    <dgm:cxn modelId="{F6950EFD-1F8C-4EF7-9854-0001B80A706B}" type="presParOf" srcId="{1BC98757-20A2-49BD-8580-A635B4C8F3CC}" destId="{BF246EBB-6394-4962-A043-9FF31C1919F0}" srcOrd="0" destOrd="0" presId="urn:microsoft.com/office/officeart/2005/8/layout/pList2"/>
    <dgm:cxn modelId="{AE362D81-6542-47F4-9898-ED4B134DDE28}" type="presParOf" srcId="{1BC98757-20A2-49BD-8580-A635B4C8F3CC}" destId="{C1EDE888-16DF-42B9-B9CF-2E848C6C9B54}" srcOrd="1" destOrd="0" presId="urn:microsoft.com/office/officeart/2005/8/layout/pList2"/>
    <dgm:cxn modelId="{2F05087F-1FC6-4869-A9E8-F3B61C951E68}" type="presParOf" srcId="{1BC98757-20A2-49BD-8580-A635B4C8F3CC}" destId="{AD235482-C326-4C5D-8D17-ADD0E658AFAB}" srcOrd="2" destOrd="0" presId="urn:microsoft.com/office/officeart/2005/8/layout/p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D96B70F-B2FB-43AD-912C-2D5A9C9AB98E}">
      <dsp:nvSpPr>
        <dsp:cNvPr id="0" name=""/>
        <dsp:cNvSpPr/>
      </dsp:nvSpPr>
      <dsp:spPr>
        <a:xfrm>
          <a:off x="189515" y="8180"/>
          <a:ext cx="3202368" cy="419285"/>
        </a:xfrm>
        <a:prstGeom prst="roundRect">
          <a:avLst>
            <a:gd name="adj" fmla="val 10000"/>
          </a:avLst>
        </a:prstGeom>
        <a:solidFill>
          <a:schemeClr val="bg1"/>
        </a:solidFill>
        <a:ln w="25400" cap="flat" cmpd="sng" algn="ctr">
          <a:solidFill>
            <a:schemeClr val="tx1">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Narrow" pitchFamily="34" charset="0"/>
            </a:rPr>
            <a:t>Document Review</a:t>
          </a:r>
          <a:endParaRPr lang="en-US" sz="2000" kern="1200" dirty="0">
            <a:latin typeface="Arial Narrow" pitchFamily="34" charset="0"/>
          </a:endParaRPr>
        </a:p>
      </dsp:txBody>
      <dsp:txXfrm>
        <a:off x="189515" y="8180"/>
        <a:ext cx="3202368" cy="419285"/>
      </dsp:txXfrm>
    </dsp:sp>
    <dsp:sp modelId="{9885ACED-8340-4594-9357-4887FE1CA049}">
      <dsp:nvSpPr>
        <dsp:cNvPr id="0" name=""/>
        <dsp:cNvSpPr/>
      </dsp:nvSpPr>
      <dsp:spPr>
        <a:xfrm rot="5400000">
          <a:off x="1712083" y="437948"/>
          <a:ext cx="157232" cy="188678"/>
        </a:xfrm>
        <a:prstGeom prst="rightArrow">
          <a:avLst>
            <a:gd name="adj1" fmla="val 60000"/>
            <a:gd name="adj2" fmla="val 50000"/>
          </a:avLst>
        </a:prstGeom>
        <a:solidFill>
          <a:schemeClr val="accent2">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1712083" y="437948"/>
        <a:ext cx="157232" cy="188678"/>
      </dsp:txXfrm>
    </dsp:sp>
    <dsp:sp modelId="{4BCB3513-BB47-488C-9AF1-1D9640C10E77}">
      <dsp:nvSpPr>
        <dsp:cNvPr id="0" name=""/>
        <dsp:cNvSpPr/>
      </dsp:nvSpPr>
      <dsp:spPr>
        <a:xfrm>
          <a:off x="189515" y="637108"/>
          <a:ext cx="3202368" cy="419285"/>
        </a:xfrm>
        <a:prstGeom prst="roundRect">
          <a:avLst>
            <a:gd name="adj" fmla="val 10000"/>
          </a:avLst>
        </a:prstGeom>
        <a:solidFill>
          <a:schemeClr val="bg1"/>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Narrow" pitchFamily="34" charset="0"/>
            </a:rPr>
            <a:t>Site Tour</a:t>
          </a:r>
          <a:endParaRPr lang="en-US" sz="2000" kern="1200" dirty="0">
            <a:latin typeface="Arial Narrow" pitchFamily="34" charset="0"/>
          </a:endParaRPr>
        </a:p>
      </dsp:txBody>
      <dsp:txXfrm>
        <a:off x="189515" y="637108"/>
        <a:ext cx="3202368" cy="419285"/>
      </dsp:txXfrm>
    </dsp:sp>
    <dsp:sp modelId="{418B894A-C4CF-4888-AF4B-358FD5C4670A}">
      <dsp:nvSpPr>
        <dsp:cNvPr id="0" name=""/>
        <dsp:cNvSpPr/>
      </dsp:nvSpPr>
      <dsp:spPr>
        <a:xfrm rot="5400000">
          <a:off x="1712083" y="1066876"/>
          <a:ext cx="157232" cy="188678"/>
        </a:xfrm>
        <a:prstGeom prst="rightArrow">
          <a:avLst>
            <a:gd name="adj1" fmla="val 60000"/>
            <a:gd name="adj2" fmla="val 50000"/>
          </a:avLst>
        </a:prstGeom>
        <a:solidFill>
          <a:schemeClr val="accent2">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1712083" y="1066876"/>
        <a:ext cx="157232" cy="188678"/>
      </dsp:txXfrm>
    </dsp:sp>
    <dsp:sp modelId="{4C611DF6-C776-4A5B-A3D0-6228F5CF41FA}">
      <dsp:nvSpPr>
        <dsp:cNvPr id="0" name=""/>
        <dsp:cNvSpPr/>
      </dsp:nvSpPr>
      <dsp:spPr>
        <a:xfrm>
          <a:off x="189515" y="1266036"/>
          <a:ext cx="3202368" cy="419285"/>
        </a:xfrm>
        <a:prstGeom prst="roundRect">
          <a:avLst>
            <a:gd name="adj" fmla="val 10000"/>
          </a:avLst>
        </a:prstGeom>
        <a:solidFill>
          <a:schemeClr val="bg1"/>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Narrow" pitchFamily="34" charset="0"/>
            </a:rPr>
            <a:t>Kickoff Meeting</a:t>
          </a:r>
          <a:endParaRPr lang="en-US" sz="2000" kern="1200" dirty="0">
            <a:latin typeface="Arial Narrow" pitchFamily="34" charset="0"/>
          </a:endParaRPr>
        </a:p>
      </dsp:txBody>
      <dsp:txXfrm>
        <a:off x="189515" y="1266036"/>
        <a:ext cx="3202368" cy="419285"/>
      </dsp:txXfrm>
    </dsp:sp>
    <dsp:sp modelId="{CF659E87-823D-4E44-9816-BD623B49C749}">
      <dsp:nvSpPr>
        <dsp:cNvPr id="0" name=""/>
        <dsp:cNvSpPr/>
      </dsp:nvSpPr>
      <dsp:spPr>
        <a:xfrm rot="5400000">
          <a:off x="1712083" y="1695804"/>
          <a:ext cx="157232" cy="188678"/>
        </a:xfrm>
        <a:prstGeom prst="rightArrow">
          <a:avLst>
            <a:gd name="adj1" fmla="val 60000"/>
            <a:gd name="adj2" fmla="val 50000"/>
          </a:avLst>
        </a:prstGeom>
        <a:solidFill>
          <a:schemeClr val="accent2">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1712083" y="1695804"/>
        <a:ext cx="157232" cy="188678"/>
      </dsp:txXfrm>
    </dsp:sp>
    <dsp:sp modelId="{3C0CCAB5-AF5A-41D9-8E4D-E57E0A8FA795}">
      <dsp:nvSpPr>
        <dsp:cNvPr id="0" name=""/>
        <dsp:cNvSpPr/>
      </dsp:nvSpPr>
      <dsp:spPr>
        <a:xfrm>
          <a:off x="189515" y="1894965"/>
          <a:ext cx="3202368" cy="419285"/>
        </a:xfrm>
        <a:prstGeom prst="roundRect">
          <a:avLst>
            <a:gd name="adj" fmla="val 10000"/>
          </a:avLst>
        </a:prstGeom>
        <a:solidFill>
          <a:schemeClr val="bg1"/>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Narrow" pitchFamily="34" charset="0"/>
            </a:rPr>
            <a:t>City Council Workshop</a:t>
          </a:r>
          <a:endParaRPr lang="en-US" sz="2000" kern="1200" dirty="0">
            <a:latin typeface="Arial Narrow" pitchFamily="34" charset="0"/>
          </a:endParaRPr>
        </a:p>
      </dsp:txBody>
      <dsp:txXfrm>
        <a:off x="189515" y="1894965"/>
        <a:ext cx="3202368" cy="419285"/>
      </dsp:txXfrm>
    </dsp:sp>
    <dsp:sp modelId="{33B4C634-CA16-4A75-940A-6CCFEAC6F0C4}">
      <dsp:nvSpPr>
        <dsp:cNvPr id="0" name=""/>
        <dsp:cNvSpPr/>
      </dsp:nvSpPr>
      <dsp:spPr>
        <a:xfrm rot="5400000">
          <a:off x="1712083" y="2324732"/>
          <a:ext cx="157232" cy="188678"/>
        </a:xfrm>
        <a:prstGeom prst="rightArrow">
          <a:avLst>
            <a:gd name="adj1" fmla="val 60000"/>
            <a:gd name="adj2" fmla="val 50000"/>
          </a:avLst>
        </a:prstGeom>
        <a:solidFill>
          <a:schemeClr val="accent2">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1712083" y="2324732"/>
        <a:ext cx="157232" cy="188678"/>
      </dsp:txXfrm>
    </dsp:sp>
    <dsp:sp modelId="{AD15833F-7FDB-493E-89B4-2FEA353B51C5}">
      <dsp:nvSpPr>
        <dsp:cNvPr id="0" name=""/>
        <dsp:cNvSpPr/>
      </dsp:nvSpPr>
      <dsp:spPr>
        <a:xfrm>
          <a:off x="189515" y="2523893"/>
          <a:ext cx="3202368" cy="419285"/>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Narrow" pitchFamily="34" charset="0"/>
            </a:rPr>
            <a:t>Team Workshop</a:t>
          </a:r>
          <a:endParaRPr lang="en-US" sz="2000" kern="1200" dirty="0">
            <a:latin typeface="Arial Narrow" pitchFamily="34" charset="0"/>
          </a:endParaRPr>
        </a:p>
      </dsp:txBody>
      <dsp:txXfrm>
        <a:off x="189515" y="2523893"/>
        <a:ext cx="3202368" cy="419285"/>
      </dsp:txXfrm>
    </dsp:sp>
    <dsp:sp modelId="{12B3DFA0-8759-45E2-BC52-AE4F8694BC02}">
      <dsp:nvSpPr>
        <dsp:cNvPr id="0" name=""/>
        <dsp:cNvSpPr/>
      </dsp:nvSpPr>
      <dsp:spPr>
        <a:xfrm rot="5400000">
          <a:off x="1712083" y="2953660"/>
          <a:ext cx="157232" cy="1886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1712083" y="2953660"/>
        <a:ext cx="157232" cy="188678"/>
      </dsp:txXfrm>
    </dsp:sp>
    <dsp:sp modelId="{57F039A9-A904-4F8E-B48B-F5C483820D98}">
      <dsp:nvSpPr>
        <dsp:cNvPr id="0" name=""/>
        <dsp:cNvSpPr/>
      </dsp:nvSpPr>
      <dsp:spPr>
        <a:xfrm>
          <a:off x="189515" y="3152821"/>
          <a:ext cx="3202368" cy="419285"/>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Narrow" pitchFamily="34" charset="0"/>
            </a:rPr>
            <a:t>Discuss Observations</a:t>
          </a:r>
          <a:endParaRPr lang="en-US" sz="2000" kern="1200" dirty="0">
            <a:latin typeface="Arial Narrow" pitchFamily="34" charset="0"/>
          </a:endParaRPr>
        </a:p>
      </dsp:txBody>
      <dsp:txXfrm>
        <a:off x="189515" y="3152821"/>
        <a:ext cx="3202368" cy="419285"/>
      </dsp:txXfrm>
    </dsp:sp>
    <dsp:sp modelId="{14035673-6B60-47DA-837D-D29C1E692B50}">
      <dsp:nvSpPr>
        <dsp:cNvPr id="0" name=""/>
        <dsp:cNvSpPr/>
      </dsp:nvSpPr>
      <dsp:spPr>
        <a:xfrm rot="5400000">
          <a:off x="1712083" y="3582588"/>
          <a:ext cx="157232" cy="1886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1712083" y="3582588"/>
        <a:ext cx="157232" cy="188678"/>
      </dsp:txXfrm>
    </dsp:sp>
    <dsp:sp modelId="{3FEF3B71-2F38-465D-BF33-FD88099F5C12}">
      <dsp:nvSpPr>
        <dsp:cNvPr id="0" name=""/>
        <dsp:cNvSpPr/>
      </dsp:nvSpPr>
      <dsp:spPr>
        <a:xfrm>
          <a:off x="189515" y="3781749"/>
          <a:ext cx="3202368" cy="419285"/>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Narrow" pitchFamily="34" charset="0"/>
            </a:rPr>
            <a:t>Define Alternative Strategies</a:t>
          </a:r>
          <a:endParaRPr lang="en-US" sz="2000" kern="1200" dirty="0">
            <a:latin typeface="Arial Narrow" pitchFamily="34" charset="0"/>
          </a:endParaRPr>
        </a:p>
      </dsp:txBody>
      <dsp:txXfrm>
        <a:off x="189515" y="3781749"/>
        <a:ext cx="3202368" cy="419285"/>
      </dsp:txXfrm>
    </dsp:sp>
    <dsp:sp modelId="{41290FC7-B2B4-4D03-93F3-F2322D04FB13}">
      <dsp:nvSpPr>
        <dsp:cNvPr id="0" name=""/>
        <dsp:cNvSpPr/>
      </dsp:nvSpPr>
      <dsp:spPr>
        <a:xfrm rot="5400000">
          <a:off x="1712083" y="4211517"/>
          <a:ext cx="157232" cy="1886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1712083" y="4211517"/>
        <a:ext cx="157232" cy="188678"/>
      </dsp:txXfrm>
    </dsp:sp>
    <dsp:sp modelId="{38F2DCBF-0C22-49B7-8E64-EECD2B2468E4}">
      <dsp:nvSpPr>
        <dsp:cNvPr id="0" name=""/>
        <dsp:cNvSpPr/>
      </dsp:nvSpPr>
      <dsp:spPr>
        <a:xfrm>
          <a:off x="189515" y="4410677"/>
          <a:ext cx="3202368" cy="419285"/>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Narrow" pitchFamily="34" charset="0"/>
            </a:rPr>
            <a:t>Determine Preferred Strategy</a:t>
          </a:r>
          <a:endParaRPr lang="en-US" sz="2000" kern="1200" dirty="0">
            <a:latin typeface="Arial Narrow" pitchFamily="34" charset="0"/>
          </a:endParaRPr>
        </a:p>
      </dsp:txBody>
      <dsp:txXfrm>
        <a:off x="189515" y="4410677"/>
        <a:ext cx="3202368" cy="419285"/>
      </dsp:txXfrm>
    </dsp:sp>
    <dsp:sp modelId="{02ACA570-1E20-4BEE-823D-31ECD414FB20}">
      <dsp:nvSpPr>
        <dsp:cNvPr id="0" name=""/>
        <dsp:cNvSpPr/>
      </dsp:nvSpPr>
      <dsp:spPr>
        <a:xfrm rot="5400000">
          <a:off x="1712083" y="4840445"/>
          <a:ext cx="157232" cy="1886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1712083" y="4840445"/>
        <a:ext cx="157232" cy="188678"/>
      </dsp:txXfrm>
    </dsp:sp>
    <dsp:sp modelId="{B65152D6-990A-428D-BC4A-697F52E4A8A0}">
      <dsp:nvSpPr>
        <dsp:cNvPr id="0" name=""/>
        <dsp:cNvSpPr/>
      </dsp:nvSpPr>
      <dsp:spPr>
        <a:xfrm>
          <a:off x="189515" y="5039605"/>
          <a:ext cx="3202368" cy="419285"/>
        </a:xfrm>
        <a:prstGeom prst="roundRect">
          <a:avLst>
            <a:gd name="adj" fmla="val 10000"/>
          </a:avLst>
        </a:prstGeom>
        <a:solidFill>
          <a:schemeClr val="lt1">
            <a:hueOff val="0"/>
            <a:satOff val="0"/>
            <a:lumOff val="0"/>
            <a:alphaOff val="0"/>
          </a:schemeClr>
        </a:solidFill>
        <a:ln w="25400" cap="flat" cmpd="sng" algn="ctr">
          <a:solidFill>
            <a:schemeClr val="accent4"/>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Arial Narrow" pitchFamily="34" charset="0"/>
            </a:rPr>
            <a:t>Refine Strategy</a:t>
          </a:r>
          <a:endParaRPr lang="en-US" sz="2000" kern="1200" dirty="0">
            <a:latin typeface="Arial Narrow" pitchFamily="34" charset="0"/>
          </a:endParaRPr>
        </a:p>
      </dsp:txBody>
      <dsp:txXfrm>
        <a:off x="189515" y="5039605"/>
        <a:ext cx="3202368" cy="419285"/>
      </dsp:txXfrm>
    </dsp:sp>
    <dsp:sp modelId="{A2AC9567-3863-4F45-B1C1-27FB9B2963EF}">
      <dsp:nvSpPr>
        <dsp:cNvPr id="0" name=""/>
        <dsp:cNvSpPr/>
      </dsp:nvSpPr>
      <dsp:spPr>
        <a:xfrm rot="5400000">
          <a:off x="1712083" y="5469373"/>
          <a:ext cx="157232" cy="188678"/>
        </a:xfrm>
        <a:prstGeom prst="rightArrow">
          <a:avLst>
            <a:gd name="adj1" fmla="val 60000"/>
            <a:gd name="adj2" fmla="val 50000"/>
          </a:avLst>
        </a:prstGeom>
        <a:solidFill>
          <a:schemeClr val="accent4">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5400000">
        <a:off x="1712083" y="5469373"/>
        <a:ext cx="157232" cy="188678"/>
      </dsp:txXfrm>
    </dsp:sp>
    <dsp:sp modelId="{101C3DFF-DDC5-4F93-83F0-63CF1FCF203E}">
      <dsp:nvSpPr>
        <dsp:cNvPr id="0" name=""/>
        <dsp:cNvSpPr/>
      </dsp:nvSpPr>
      <dsp:spPr>
        <a:xfrm>
          <a:off x="189515" y="5668534"/>
          <a:ext cx="3202368" cy="419285"/>
        </a:xfrm>
        <a:prstGeom prst="roundRect">
          <a:avLst>
            <a:gd name="adj" fmla="val 10000"/>
          </a:avLst>
        </a:prstGeom>
        <a:solidFill>
          <a:schemeClr val="accent4"/>
        </a:solidFill>
        <a:ln w="25400" cap="flat" cmpd="sng" algn="ctr">
          <a:solidFill>
            <a:schemeClr val="accent4"/>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latin typeface="Arial Narrow" pitchFamily="34" charset="0"/>
            </a:rPr>
            <a:t>Present Recommendations</a:t>
          </a:r>
          <a:endParaRPr lang="en-US" sz="2000" kern="1200" dirty="0">
            <a:solidFill>
              <a:schemeClr val="bg1"/>
            </a:solidFill>
            <a:latin typeface="Arial Narrow" pitchFamily="34" charset="0"/>
          </a:endParaRPr>
        </a:p>
      </dsp:txBody>
      <dsp:txXfrm>
        <a:off x="189515" y="5668534"/>
        <a:ext cx="3202368" cy="419285"/>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55D3866-B350-4EA8-B41E-AA688BD626F8}">
      <dsp:nvSpPr>
        <dsp:cNvPr id="0" name=""/>
        <dsp:cNvSpPr/>
      </dsp:nvSpPr>
      <dsp:spPr>
        <a:xfrm>
          <a:off x="3164205" y="1295395"/>
          <a:ext cx="2053589" cy="2053590"/>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F12F58C-2B2B-4EC7-964C-6C0F0CD0998C}">
      <dsp:nvSpPr>
        <dsp:cNvPr id="0" name=""/>
        <dsp:cNvSpPr/>
      </dsp:nvSpPr>
      <dsp:spPr>
        <a:xfrm>
          <a:off x="3047989" y="381000"/>
          <a:ext cx="2382164" cy="13788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smtClean="0"/>
            <a:t>Physical</a:t>
          </a:r>
          <a:endParaRPr lang="en-US" sz="2800" kern="1200" dirty="0"/>
        </a:p>
      </dsp:txBody>
      <dsp:txXfrm>
        <a:off x="3047989" y="381000"/>
        <a:ext cx="2382164" cy="1378839"/>
      </dsp:txXfrm>
    </dsp:sp>
    <dsp:sp modelId="{648CA4B3-95D8-43AB-BF8A-903FE93644E6}">
      <dsp:nvSpPr>
        <dsp:cNvPr id="0" name=""/>
        <dsp:cNvSpPr/>
      </dsp:nvSpPr>
      <dsp:spPr>
        <a:xfrm>
          <a:off x="4267208" y="2209809"/>
          <a:ext cx="2053589" cy="2053590"/>
        </a:xfrm>
        <a:prstGeom prst="ellipse">
          <a:avLst/>
        </a:prstGeom>
        <a:solidFill>
          <a:schemeClr val="accent3">
            <a:alpha val="50000"/>
            <a:hueOff val="3839995"/>
            <a:satOff val="0"/>
            <a:lumOff val="-2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78CF9AA-3E5F-4E6D-9B1A-DFDC8CEF1403}">
      <dsp:nvSpPr>
        <dsp:cNvPr id="0" name=""/>
        <dsp:cNvSpPr/>
      </dsp:nvSpPr>
      <dsp:spPr>
        <a:xfrm>
          <a:off x="5715010" y="1904999"/>
          <a:ext cx="2135733" cy="149618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smtClean="0"/>
            <a:t>Market</a:t>
          </a:r>
          <a:endParaRPr lang="en-US" sz="2800" kern="1200" dirty="0"/>
        </a:p>
      </dsp:txBody>
      <dsp:txXfrm>
        <a:off x="5715010" y="1904999"/>
        <a:ext cx="2135733" cy="1496187"/>
      </dsp:txXfrm>
    </dsp:sp>
    <dsp:sp modelId="{33649F4E-5537-4740-9436-1C781492724A}">
      <dsp:nvSpPr>
        <dsp:cNvPr id="0" name=""/>
        <dsp:cNvSpPr/>
      </dsp:nvSpPr>
      <dsp:spPr>
        <a:xfrm>
          <a:off x="3813817" y="3432801"/>
          <a:ext cx="2053589" cy="2053590"/>
        </a:xfrm>
        <a:prstGeom prst="ellipse">
          <a:avLst/>
        </a:prstGeom>
        <a:solidFill>
          <a:schemeClr val="accent3">
            <a:alpha val="50000"/>
            <a:hueOff val="7679991"/>
            <a:satOff val="0"/>
            <a:lumOff val="-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DA382AA-E5A2-4FC9-BF32-B70DEDF263F2}">
      <dsp:nvSpPr>
        <dsp:cNvPr id="0" name=""/>
        <dsp:cNvSpPr/>
      </dsp:nvSpPr>
      <dsp:spPr>
        <a:xfrm>
          <a:off x="5486409" y="4190997"/>
          <a:ext cx="2135733" cy="149618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smtClean="0"/>
            <a:t>Financial</a:t>
          </a:r>
          <a:endParaRPr lang="en-US" sz="2800" kern="1200" dirty="0"/>
        </a:p>
      </dsp:txBody>
      <dsp:txXfrm>
        <a:off x="5486409" y="4190997"/>
        <a:ext cx="2135733" cy="1496187"/>
      </dsp:txXfrm>
    </dsp:sp>
    <dsp:sp modelId="{37BA6A0E-3178-44E0-95FC-4804012E7D4A}">
      <dsp:nvSpPr>
        <dsp:cNvPr id="0" name=""/>
        <dsp:cNvSpPr/>
      </dsp:nvSpPr>
      <dsp:spPr>
        <a:xfrm>
          <a:off x="2438404" y="3432801"/>
          <a:ext cx="2053589" cy="2053590"/>
        </a:xfrm>
        <a:prstGeom prst="ellipse">
          <a:avLst/>
        </a:prstGeom>
        <a:solidFill>
          <a:schemeClr val="accent3">
            <a:alpha val="50000"/>
            <a:hueOff val="11519986"/>
            <a:satOff val="0"/>
            <a:lumOff val="-7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15B53684-841E-4451-BEB0-7EE17ACD9E63}">
      <dsp:nvSpPr>
        <dsp:cNvPr id="0" name=""/>
        <dsp:cNvSpPr/>
      </dsp:nvSpPr>
      <dsp:spPr>
        <a:xfrm>
          <a:off x="607472" y="4267198"/>
          <a:ext cx="2135733" cy="149618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smtClean="0"/>
            <a:t>Regulatory</a:t>
          </a:r>
          <a:endParaRPr lang="en-US" sz="2800" kern="1200" dirty="0"/>
        </a:p>
      </dsp:txBody>
      <dsp:txXfrm>
        <a:off x="607472" y="4267198"/>
        <a:ext cx="2135733" cy="1496187"/>
      </dsp:txXfrm>
    </dsp:sp>
    <dsp:sp modelId="{6BE0F73B-0A79-4A4D-8681-F36606B735C7}">
      <dsp:nvSpPr>
        <dsp:cNvPr id="0" name=""/>
        <dsp:cNvSpPr/>
      </dsp:nvSpPr>
      <dsp:spPr>
        <a:xfrm>
          <a:off x="1981193" y="2209809"/>
          <a:ext cx="2053589" cy="2053590"/>
        </a:xfrm>
        <a:prstGeom prst="ellipse">
          <a:avLst/>
        </a:prstGeom>
        <a:solidFill>
          <a:schemeClr val="accent3">
            <a:alpha val="50000"/>
            <a:hueOff val="15359982"/>
            <a:satOff val="0"/>
            <a:lumOff val="-10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1495E5C-DB35-4D81-8D17-5025186DFA91}">
      <dsp:nvSpPr>
        <dsp:cNvPr id="0" name=""/>
        <dsp:cNvSpPr/>
      </dsp:nvSpPr>
      <dsp:spPr>
        <a:xfrm>
          <a:off x="378871" y="1981200"/>
          <a:ext cx="2135733" cy="149618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smtClean="0"/>
            <a:t>Political</a:t>
          </a:r>
          <a:endParaRPr lang="en-US" sz="2800" kern="1200" dirty="0"/>
        </a:p>
      </dsp:txBody>
      <dsp:txXfrm>
        <a:off x="378871" y="1981200"/>
        <a:ext cx="2135733" cy="149618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C340B90-F499-4F0A-9B15-374A57CB41C4}">
      <dsp:nvSpPr>
        <dsp:cNvPr id="0" name=""/>
        <dsp:cNvSpPr/>
      </dsp:nvSpPr>
      <dsp:spPr>
        <a:xfrm>
          <a:off x="0" y="83369"/>
          <a:ext cx="4495800" cy="810809"/>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Property size, location, and ownership</a:t>
          </a:r>
          <a:endParaRPr lang="en-US" sz="2100" kern="1200" dirty="0"/>
        </a:p>
      </dsp:txBody>
      <dsp:txXfrm>
        <a:off x="0" y="83369"/>
        <a:ext cx="4495800" cy="810809"/>
      </dsp:txXfrm>
    </dsp:sp>
    <dsp:sp modelId="{9C048EA9-97F2-44C8-B9FC-A96ECFE0092F}">
      <dsp:nvSpPr>
        <dsp:cNvPr id="0" name=""/>
        <dsp:cNvSpPr/>
      </dsp:nvSpPr>
      <dsp:spPr>
        <a:xfrm>
          <a:off x="0" y="954659"/>
          <a:ext cx="4495800" cy="810809"/>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Nature and condition of adjacent land uses and activities</a:t>
          </a:r>
        </a:p>
      </dsp:txBody>
      <dsp:txXfrm>
        <a:off x="0" y="954659"/>
        <a:ext cx="4495800" cy="810809"/>
      </dsp:txXfrm>
    </dsp:sp>
    <dsp:sp modelId="{7416BCB6-E8F9-4DE9-8432-386B66D98FD9}">
      <dsp:nvSpPr>
        <dsp:cNvPr id="0" name=""/>
        <dsp:cNvSpPr/>
      </dsp:nvSpPr>
      <dsp:spPr>
        <a:xfrm>
          <a:off x="0" y="1825949"/>
          <a:ext cx="4495800" cy="810809"/>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Site conditions – soils, utilities, access, floodplain, odor, noise</a:t>
          </a:r>
        </a:p>
      </dsp:txBody>
      <dsp:txXfrm>
        <a:off x="0" y="1825949"/>
        <a:ext cx="4495800" cy="810809"/>
      </dsp:txXfrm>
    </dsp:sp>
    <dsp:sp modelId="{56F7CAC1-5AB3-456C-9AF1-742C2189C22D}">
      <dsp:nvSpPr>
        <dsp:cNvPr id="0" name=""/>
        <dsp:cNvSpPr/>
      </dsp:nvSpPr>
      <dsp:spPr>
        <a:xfrm>
          <a:off x="0" y="2697240"/>
          <a:ext cx="4495800" cy="810809"/>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Regulatory barriers, local, state, federal</a:t>
          </a:r>
        </a:p>
      </dsp:txBody>
      <dsp:txXfrm>
        <a:off x="0" y="2697240"/>
        <a:ext cx="4495800" cy="810809"/>
      </dsp:txXfrm>
    </dsp:sp>
    <dsp:sp modelId="{E63A3D95-4769-4368-A402-9B8E968389FD}">
      <dsp:nvSpPr>
        <dsp:cNvPr id="0" name=""/>
        <dsp:cNvSpPr/>
      </dsp:nvSpPr>
      <dsp:spPr>
        <a:xfrm>
          <a:off x="0" y="3568530"/>
          <a:ext cx="4495800" cy="810809"/>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Demolition and clean up considerations</a:t>
          </a:r>
        </a:p>
      </dsp:txBody>
      <dsp:txXfrm>
        <a:off x="0" y="3568530"/>
        <a:ext cx="4495800" cy="810809"/>
      </dsp:txXfrm>
    </dsp:sp>
    <dsp:sp modelId="{A1F28296-FB03-4325-B2C9-DD2C30BC79B0}">
      <dsp:nvSpPr>
        <dsp:cNvPr id="0" name=""/>
        <dsp:cNvSpPr/>
      </dsp:nvSpPr>
      <dsp:spPr>
        <a:xfrm>
          <a:off x="0" y="4439820"/>
          <a:ext cx="4495800" cy="810809"/>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Market desirability relative to land uses (rules of real estate)</a:t>
          </a:r>
        </a:p>
      </dsp:txBody>
      <dsp:txXfrm>
        <a:off x="0" y="4439820"/>
        <a:ext cx="4495800" cy="81080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C340B90-F499-4F0A-9B15-374A57CB41C4}">
      <dsp:nvSpPr>
        <dsp:cNvPr id="0" name=""/>
        <dsp:cNvSpPr/>
      </dsp:nvSpPr>
      <dsp:spPr>
        <a:xfrm>
          <a:off x="0" y="120225"/>
          <a:ext cx="4419600" cy="798524"/>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Cost barriers</a:t>
          </a:r>
          <a:endParaRPr lang="en-US" sz="2100" kern="1200" dirty="0"/>
        </a:p>
      </dsp:txBody>
      <dsp:txXfrm>
        <a:off x="0" y="120225"/>
        <a:ext cx="4419600" cy="798524"/>
      </dsp:txXfrm>
    </dsp:sp>
    <dsp:sp modelId="{FAEB9A1E-9339-45C6-915E-E7CE438B54DE}">
      <dsp:nvSpPr>
        <dsp:cNvPr id="0" name=""/>
        <dsp:cNvSpPr/>
      </dsp:nvSpPr>
      <dsp:spPr>
        <a:xfrm>
          <a:off x="0" y="979230"/>
          <a:ext cx="4419600" cy="798524"/>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Potential positive impact on Downtown</a:t>
          </a:r>
        </a:p>
      </dsp:txBody>
      <dsp:txXfrm>
        <a:off x="0" y="979230"/>
        <a:ext cx="4419600" cy="798524"/>
      </dsp:txXfrm>
    </dsp:sp>
    <dsp:sp modelId="{EBCFB5E3-4FBA-4664-8910-EB660CB17C10}">
      <dsp:nvSpPr>
        <dsp:cNvPr id="0" name=""/>
        <dsp:cNvSpPr/>
      </dsp:nvSpPr>
      <dsp:spPr>
        <a:xfrm>
          <a:off x="0" y="1838234"/>
          <a:ext cx="4419600" cy="798524"/>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Ability to achieve Strategic Differentiators</a:t>
          </a:r>
        </a:p>
      </dsp:txBody>
      <dsp:txXfrm>
        <a:off x="0" y="1838234"/>
        <a:ext cx="4419600" cy="798524"/>
      </dsp:txXfrm>
    </dsp:sp>
    <dsp:sp modelId="{D1F8D92A-94C1-40F5-9FC1-46613812119F}">
      <dsp:nvSpPr>
        <dsp:cNvPr id="0" name=""/>
        <dsp:cNvSpPr/>
      </dsp:nvSpPr>
      <dsp:spPr>
        <a:xfrm>
          <a:off x="0" y="2697240"/>
          <a:ext cx="4419600" cy="798524"/>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Likely potential for developer interest</a:t>
          </a:r>
        </a:p>
      </dsp:txBody>
      <dsp:txXfrm>
        <a:off x="0" y="2697240"/>
        <a:ext cx="4419600" cy="798524"/>
      </dsp:txXfrm>
    </dsp:sp>
    <dsp:sp modelId="{B0D46E1B-1118-4FA1-AB98-D5F0D20CD656}">
      <dsp:nvSpPr>
        <dsp:cNvPr id="0" name=""/>
        <dsp:cNvSpPr/>
      </dsp:nvSpPr>
      <dsp:spPr>
        <a:xfrm>
          <a:off x="0" y="3556245"/>
          <a:ext cx="4419600" cy="798524"/>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Probable market acceptance</a:t>
          </a:r>
        </a:p>
      </dsp:txBody>
      <dsp:txXfrm>
        <a:off x="0" y="3556245"/>
        <a:ext cx="4419600" cy="798524"/>
      </dsp:txXfrm>
    </dsp:sp>
    <dsp:sp modelId="{58994568-D070-43BE-8D6A-3267D6AEA648}">
      <dsp:nvSpPr>
        <dsp:cNvPr id="0" name=""/>
        <dsp:cNvSpPr/>
      </dsp:nvSpPr>
      <dsp:spPr>
        <a:xfrm>
          <a:off x="0" y="4415250"/>
          <a:ext cx="4419600" cy="798524"/>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smtClean="0"/>
            <a:t>The former lumber yard is overpriced</a:t>
          </a:r>
        </a:p>
      </dsp:txBody>
      <dsp:txXfrm>
        <a:off x="0" y="4415250"/>
        <a:ext cx="4419600" cy="79852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List2">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1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pList2">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9.xml><?xml version="1.0" encoding="utf-8"?>
<dgm:layoutDef xmlns:dgm="http://schemas.openxmlformats.org/drawingml/2006/diagram" xmlns:a="http://schemas.openxmlformats.org/drawingml/2006/main" uniqueId="urn:microsoft.com/office/officeart/2005/8/layout/pList2">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35" tIns="46567" rIns="93135" bIns="46567" numCol="1" anchor="t" anchorCtr="0" compatLnSpc="1">
            <a:prstTxWarp prst="textNoShape">
              <a:avLst/>
            </a:prstTxWarp>
          </a:bodyPr>
          <a:lstStyle>
            <a:lvl1pPr algn="l" defTabSz="931863">
              <a:spcBef>
                <a:spcPct val="0"/>
              </a:spcBef>
              <a:buFontTx/>
              <a:buNone/>
              <a:defRPr sz="1200" b="0" baseline="0" smtClean="0">
                <a:solidFill>
                  <a:schemeClr val="tx1"/>
                </a:solidFill>
                <a:latin typeface="Times New Roman" pitchFamily="18" charset="0"/>
              </a:defRPr>
            </a:lvl1pPr>
          </a:lstStyle>
          <a:p>
            <a:pPr>
              <a:defRPr/>
            </a:pPr>
            <a:endParaRPr lang="en-US"/>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35" tIns="46567" rIns="93135" bIns="46567" numCol="1" anchor="t" anchorCtr="0" compatLnSpc="1">
            <a:prstTxWarp prst="textNoShape">
              <a:avLst/>
            </a:prstTxWarp>
          </a:bodyPr>
          <a:lstStyle>
            <a:lvl1pPr algn="r" defTabSz="931863">
              <a:spcBef>
                <a:spcPct val="0"/>
              </a:spcBef>
              <a:buFontTx/>
              <a:buNone/>
              <a:defRPr sz="1200" b="0" baseline="0" smtClean="0">
                <a:solidFill>
                  <a:schemeClr val="tx1"/>
                </a:solidFill>
                <a:latin typeface="Times New Roman" pitchFamily="18" charset="0"/>
              </a:defRPr>
            </a:lvl1pPr>
          </a:lstStyle>
          <a:p>
            <a:pPr>
              <a:defRPr/>
            </a:pPr>
            <a:fld id="{483BC420-A979-481C-A069-5967C7F6D1E1}" type="datetime1">
              <a:rPr lang="en-US"/>
              <a:pPr>
                <a:defRPr/>
              </a:pPr>
              <a:t>04/12/2013</a:t>
            </a:fld>
            <a:endParaRPr lang="en-US"/>
          </a:p>
        </p:txBody>
      </p:sp>
      <p:sp>
        <p:nvSpPr>
          <p:cNvPr id="3077" name="Rectangle 5"/>
          <p:cNvSpPr>
            <a:spLocks noGrp="1" noChangeArrowheads="1"/>
          </p:cNvSpPr>
          <p:nvPr>
            <p:ph type="body" sz="quarter" idx="3"/>
          </p:nvPr>
        </p:nvSpPr>
        <p:spPr bwMode="auto">
          <a:xfrm>
            <a:off x="935038" y="4414838"/>
            <a:ext cx="5140325" cy="4184650"/>
          </a:xfrm>
          <a:prstGeom prst="rect">
            <a:avLst/>
          </a:prstGeom>
          <a:noFill/>
          <a:ln w="9525">
            <a:noFill/>
            <a:miter lim="800000"/>
            <a:headEnd/>
            <a:tailEnd/>
          </a:ln>
          <a:effectLst/>
        </p:spPr>
        <p:txBody>
          <a:bodyPr vert="horz" wrap="square" lIns="93135" tIns="46567" rIns="93135" bIns="46567" numCol="1" anchor="t" anchorCtr="0" compatLnSpc="1">
            <a:prstTxWarp prst="textNoShape">
              <a:avLst/>
            </a:prstTxWarp>
          </a:bodyPr>
          <a:lstStyle/>
          <a:p>
            <a:pPr lvl="0"/>
            <a:r>
              <a:rPr lang="en-US" noProof="0" dirty="0" smtClean="0"/>
              <a:t>Click to edit Master text styles</a:t>
            </a:r>
          </a:p>
          <a:p>
            <a:pPr lvl="1"/>
            <a:r>
              <a:rPr lang="en-US" noProof="0" dirty="0" smtClean="0"/>
              <a:t>   Second level</a:t>
            </a:r>
          </a:p>
          <a:p>
            <a:pPr lvl="2"/>
            <a:r>
              <a:rPr lang="en-US" noProof="0" dirty="0" smtClean="0"/>
              <a:t>  Third level</a:t>
            </a:r>
          </a:p>
          <a:p>
            <a:pPr lvl="3"/>
            <a:r>
              <a:rPr lang="en-US" noProof="0" dirty="0" smtClean="0"/>
              <a:t>   Fourth level</a:t>
            </a:r>
          </a:p>
          <a:p>
            <a:pPr lvl="4"/>
            <a:r>
              <a:rPr lang="en-US" noProof="0" dirty="0" smtClean="0"/>
              <a:t>   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35" tIns="46567" rIns="93135" bIns="46567" numCol="1" anchor="b" anchorCtr="0" compatLnSpc="1">
            <a:prstTxWarp prst="textNoShape">
              <a:avLst/>
            </a:prstTxWarp>
          </a:bodyPr>
          <a:lstStyle>
            <a:lvl1pPr algn="l" defTabSz="931863">
              <a:spcBef>
                <a:spcPct val="0"/>
              </a:spcBef>
              <a:buFontTx/>
              <a:buNone/>
              <a:defRPr sz="1200" b="0" baseline="0" smtClean="0">
                <a:solidFill>
                  <a:schemeClr val="tx1"/>
                </a:solidFill>
                <a:latin typeface="Times New Roman" pitchFamily="18" charset="0"/>
              </a:defRPr>
            </a:lvl1pPr>
          </a:lstStyle>
          <a:p>
            <a:pPr>
              <a:defRPr/>
            </a:pPr>
            <a:endParaRPr lang="en-US"/>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35" tIns="46567" rIns="93135" bIns="46567" numCol="1" anchor="b" anchorCtr="0" compatLnSpc="1">
            <a:prstTxWarp prst="textNoShape">
              <a:avLst/>
            </a:prstTxWarp>
          </a:bodyPr>
          <a:lstStyle>
            <a:lvl1pPr algn="r" defTabSz="931863">
              <a:spcBef>
                <a:spcPct val="0"/>
              </a:spcBef>
              <a:buFontTx/>
              <a:buNone/>
              <a:defRPr sz="1200" b="0" baseline="0" smtClean="0">
                <a:solidFill>
                  <a:schemeClr val="tx1"/>
                </a:solidFill>
                <a:latin typeface="Times New Roman" pitchFamily="18" charset="0"/>
              </a:defRPr>
            </a:lvl1pPr>
          </a:lstStyle>
          <a:p>
            <a:pPr>
              <a:defRPr/>
            </a:pPr>
            <a:fld id="{B454B947-441E-4931-AA36-72B6061736C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buFont typeface="Wingdings" pitchFamily="2" charset="2"/>
      <a:buNone/>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buFont typeface="Arial" pitchFamily="34" charset="0"/>
      <a:buChar char="•"/>
      <a:defRPr sz="10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buFont typeface="Arial" pitchFamily="34" charset="0"/>
      <a:buChar char="•"/>
      <a:defRPr sz="10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buFont typeface="Arial" pitchFamily="34" charset="0"/>
      <a:buChar char="•"/>
      <a:defRPr sz="10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buFont typeface="Arial" pitchFamily="34" charset="0"/>
      <a:buChar char="•"/>
      <a:defRPr sz="10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07915EF3-76B4-4937-8557-7C4220F4B62C}" type="slidenum">
              <a:rPr lang="en-US" smtClean="0"/>
              <a:pPr/>
              <a:t>0</a:t>
            </a:fld>
            <a:endParaRPr lang="en-US" smtClean="0"/>
          </a:p>
        </p:txBody>
      </p:sp>
      <p:sp>
        <p:nvSpPr>
          <p:cNvPr id="37891" name="Rectangle 2"/>
          <p:cNvSpPr>
            <a:spLocks noGrp="1" noRot="1" noChangeAspect="1" noChangeArrowheads="1" noTextEdit="1"/>
          </p:cNvSpPr>
          <p:nvPr>
            <p:ph type="sldImg"/>
          </p:nvPr>
        </p:nvSpPr>
        <p:spPr>
          <a:xfrm>
            <a:off x="1065213" y="696913"/>
            <a:ext cx="4879975" cy="3486150"/>
          </a:xfrm>
          <a:prstGeom prst="rect">
            <a:avLst/>
          </a:prstGeom>
          <a:ln/>
        </p:spPr>
      </p:sp>
      <p:sp>
        <p:nvSpPr>
          <p:cNvPr id="3789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pPr>
              <a:buNone/>
            </a:pPr>
            <a:r>
              <a:rPr lang="en-US" dirty="0" smtClean="0">
                <a:latin typeface="Arial" pitchFamily="34" charset="0"/>
                <a:cs typeface="Arial" pitchFamily="34" charset="0"/>
              </a:rPr>
              <a:t>Header</a:t>
            </a:r>
          </a:p>
          <a:p>
            <a:pPr marL="228600">
              <a:buFont typeface="Arial" pitchFamily="34" charset="0"/>
              <a:buChar char="•"/>
              <a:tabLst>
                <a:tab pos="457200" algn="l"/>
              </a:tabLst>
            </a:pPr>
            <a:r>
              <a:rPr lang="en-US" sz="1000" baseline="0" dirty="0" smtClean="0">
                <a:latin typeface="Arial" pitchFamily="34" charset="0"/>
                <a:cs typeface="Arial" pitchFamily="34" charset="0"/>
              </a:rPr>
              <a:t>Xxx</a:t>
            </a:r>
          </a:p>
          <a:p>
            <a:pPr marL="228600">
              <a:buFont typeface="Arial" pitchFamily="34" charset="0"/>
              <a:buChar char="•"/>
              <a:tabLst>
                <a:tab pos="457200" algn="l"/>
              </a:tabLst>
            </a:pPr>
            <a:r>
              <a:rPr lang="en-US" sz="1000" baseline="0" dirty="0" smtClean="0">
                <a:latin typeface="Arial" pitchFamily="34" charset="0"/>
                <a:cs typeface="Arial" pitchFamily="34" charset="0"/>
              </a:rPr>
              <a:t>Xxx</a:t>
            </a:r>
          </a:p>
          <a:p>
            <a:pPr>
              <a:buFont typeface="Arial" pitchFamily="34" charset="0"/>
              <a:buChar char="•"/>
            </a:pPr>
            <a:endParaRPr lang="en-US" dirty="0" smtClean="0">
              <a:latin typeface="Arial" pitchFamily="34" charset="0"/>
              <a:cs typeface="Arial" pitchFamily="34" charset="0"/>
            </a:endParaRPr>
          </a:p>
          <a:p>
            <a:pPr>
              <a:buNone/>
            </a:pPr>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10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11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12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13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14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15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16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17</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1</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19</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20</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21</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22</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23</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24</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25</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26</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27</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2</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29</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pPr>
              <a:buNone/>
            </a:pPr>
            <a:r>
              <a:rPr lang="en-US" dirty="0" smtClean="0">
                <a:latin typeface="Arial" pitchFamily="34" charset="0"/>
                <a:cs typeface="Arial" pitchFamily="34" charset="0"/>
              </a:rPr>
              <a:t>Header</a:t>
            </a:r>
          </a:p>
          <a:p>
            <a:pPr marL="228600">
              <a:buFont typeface="Arial" pitchFamily="34" charset="0"/>
              <a:buChar char="•"/>
              <a:tabLst>
                <a:tab pos="457200" algn="l"/>
              </a:tabLst>
            </a:pPr>
            <a:r>
              <a:rPr lang="en-US" sz="1000" baseline="0" dirty="0" smtClean="0">
                <a:latin typeface="Arial" pitchFamily="34" charset="0"/>
                <a:cs typeface="Arial" pitchFamily="34" charset="0"/>
              </a:rPr>
              <a:t>Xxx</a:t>
            </a:r>
          </a:p>
          <a:p>
            <a:pPr marL="228600">
              <a:buFont typeface="Arial" pitchFamily="34" charset="0"/>
              <a:buChar char="•"/>
              <a:tabLst>
                <a:tab pos="457200" algn="l"/>
              </a:tabLst>
            </a:pPr>
            <a:r>
              <a:rPr lang="en-US" sz="1000" baseline="0" dirty="0" smtClean="0">
                <a:latin typeface="Arial" pitchFamily="34" charset="0"/>
                <a:cs typeface="Arial" pitchFamily="34" charset="0"/>
              </a:rPr>
              <a:t>Xxx</a:t>
            </a:r>
          </a:p>
          <a:p>
            <a:pPr>
              <a:buFont typeface="Arial" pitchFamily="34" charset="0"/>
              <a:buChar char="•"/>
            </a:pPr>
            <a:endParaRPr lang="en-US" dirty="0" smtClean="0">
              <a:latin typeface="Arial" pitchFamily="34" charset="0"/>
              <a:cs typeface="Arial" pitchFamily="34" charset="0"/>
            </a:endParaRPr>
          </a:p>
          <a:p>
            <a:pPr>
              <a:buNone/>
            </a:pPr>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30</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31</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32</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33</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34</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1065213" y="696913"/>
            <a:ext cx="4881562" cy="3486150"/>
          </a:xfrm>
          <a:prstGeom prst="rect">
            <a:avLst/>
          </a:prstGeom>
          <a:noFill/>
          <a:ln>
            <a:solidFill>
              <a:srgbClr val="000000"/>
            </a:solidFill>
            <a:miter lim="800000"/>
            <a:headEnd/>
            <a:tailEnd/>
          </a:ln>
        </p:spPr>
      </p:sp>
      <p:sp>
        <p:nvSpPr>
          <p:cNvPr id="5123" name="Notes Placeholder 2"/>
          <p:cNvSpPr>
            <a:spLocks noGrp="1"/>
          </p:cNvSpPr>
          <p:nvPr>
            <p:ph type="body" idx="1"/>
          </p:nvPr>
        </p:nvSpPr>
        <p:spPr bwMode="auto">
          <a:noFill/>
        </p:spPr>
        <p:txBody>
          <a:bodyPr/>
          <a:lstStyle/>
          <a:p>
            <a:endParaRPr lang="en-US" smtClean="0"/>
          </a:p>
        </p:txBody>
      </p:sp>
      <p:sp>
        <p:nvSpPr>
          <p:cNvPr id="5124" name="Slide Number Placeholder 3"/>
          <p:cNvSpPr>
            <a:spLocks noGrp="1"/>
          </p:cNvSpPr>
          <p:nvPr>
            <p:ph type="sldNum" sz="quarter" idx="5"/>
          </p:nvPr>
        </p:nvSpPr>
        <p:spPr bwMode="auto">
          <a:noFill/>
          <a:ln>
            <a:miter lim="800000"/>
            <a:headEnd/>
            <a:tailEnd/>
          </a:ln>
        </p:spPr>
        <p:txBody>
          <a:bodyPr/>
          <a:lstStyle/>
          <a:p>
            <a:fld id="{A4D767C0-DA48-48E7-8CF5-E62285709A42}" type="slidenum">
              <a:rPr lang="en-US"/>
              <a:pPr/>
              <a:t>35</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065213" y="696913"/>
            <a:ext cx="4879975" cy="3486150"/>
          </a:xfrm>
          <a:prstGeom prst="rect">
            <a:avLst/>
          </a:prstGeom>
          <a:noFill/>
          <a:ln>
            <a:solidFill>
              <a:srgbClr val="000000"/>
            </a:solidFill>
            <a:miter lim="800000"/>
            <a:headEnd/>
            <a:tailEnd/>
          </a:ln>
        </p:spPr>
      </p:sp>
      <p:sp>
        <p:nvSpPr>
          <p:cNvPr id="6147" name="Notes Placeholder 2"/>
          <p:cNvSpPr>
            <a:spLocks noGrp="1"/>
          </p:cNvSpPr>
          <p:nvPr>
            <p:ph type="body" idx="1"/>
          </p:nvPr>
        </p:nvSpPr>
        <p:spPr bwMode="auto">
          <a:noFill/>
        </p:spPr>
        <p:txBody>
          <a:bodyPr/>
          <a:lstStyle/>
          <a:p>
            <a:endParaRPr lang="en-US" smtClean="0"/>
          </a:p>
        </p:txBody>
      </p:sp>
      <p:sp>
        <p:nvSpPr>
          <p:cNvPr id="6148" name="Slide Number Placeholder 3"/>
          <p:cNvSpPr>
            <a:spLocks noGrp="1"/>
          </p:cNvSpPr>
          <p:nvPr>
            <p:ph type="sldNum" sz="quarter" idx="5"/>
          </p:nvPr>
        </p:nvSpPr>
        <p:spPr bwMode="auto">
          <a:noFill/>
          <a:ln>
            <a:miter lim="800000"/>
            <a:headEnd/>
            <a:tailEnd/>
          </a:ln>
        </p:spPr>
        <p:txBody>
          <a:bodyPr/>
          <a:lstStyle/>
          <a:p>
            <a:fld id="{93A8B0CE-3F25-428D-9706-968C2AF922B3}" type="slidenum">
              <a:rPr lang="en-US"/>
              <a:pPr/>
              <a:t>36</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37</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38</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3</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39</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81562" cy="3487737"/>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40</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41</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42</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43</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44</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45</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46</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47</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48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4</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49</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50</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51</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52</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53</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54</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55</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56</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57</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58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5</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59</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60</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61</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62</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63</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64</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5325"/>
            <a:ext cx="4881562"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65</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66</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67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5213" y="696913"/>
            <a:ext cx="4879975" cy="3486150"/>
          </a:xfrm>
          <a:prstGeom prst="rect">
            <a:avLst/>
          </a:prstGeom>
          <a:noFill/>
          <a:ln w="12700">
            <a:solidFill>
              <a:prstClr val="black"/>
            </a:solidFill>
          </a:ln>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454B947-441E-4931-AA36-72B6061736CF}" type="slidenum">
              <a:rPr lang="en-US" smtClean="0"/>
              <a:pPr>
                <a:defRPr/>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Rectangle 7"/>
          <p:cNvSpPr/>
          <p:nvPr/>
        </p:nvSpPr>
        <p:spPr bwMode="auto">
          <a:xfrm>
            <a:off x="381000" y="4724400"/>
            <a:ext cx="8763000" cy="76200"/>
          </a:xfrm>
          <a:prstGeom prst="rect">
            <a:avLst/>
          </a:prstGeom>
          <a:solidFill>
            <a:srgbClr val="84B140"/>
          </a:solidFill>
          <a:ln w="9525" cap="flat" cmpd="sng" algn="ctr">
            <a:noFill/>
            <a:prstDash val="solid"/>
            <a:round/>
            <a:headEnd type="none" w="med" len="med"/>
            <a:tailEnd type="none" w="med" len="med"/>
          </a:ln>
          <a:effectLst/>
        </p:spPr>
        <p:txBody>
          <a:bodyPr/>
          <a:lstStyle/>
          <a:p>
            <a:pPr marL="342900" indent="-342900">
              <a:defRPr/>
            </a:pPr>
            <a:endParaRPr lang="en-US" dirty="0"/>
          </a:p>
        </p:txBody>
      </p:sp>
      <p:sp>
        <p:nvSpPr>
          <p:cNvPr id="12" name="Picture Placeholder 11"/>
          <p:cNvSpPr>
            <a:spLocks noGrp="1"/>
          </p:cNvSpPr>
          <p:nvPr>
            <p:ph type="pic" sz="quarter" idx="11"/>
          </p:nvPr>
        </p:nvSpPr>
        <p:spPr>
          <a:xfrm>
            <a:off x="381000" y="685800"/>
            <a:ext cx="8763000" cy="3886200"/>
          </a:xfrm>
        </p:spPr>
        <p:txBody>
          <a:bodyPr/>
          <a:lstStyle/>
          <a:p>
            <a:r>
              <a:rPr lang="en-US" smtClean="0"/>
              <a:t>Click icon to add picture</a:t>
            </a:r>
            <a:endParaRPr lang="en-US"/>
          </a:p>
        </p:txBody>
      </p:sp>
      <p:pic>
        <p:nvPicPr>
          <p:cNvPr id="13" name="Picture 11" descr="Final Logo.png"/>
          <p:cNvPicPr>
            <a:picLocks noChangeAspect="1" noChangeArrowheads="1"/>
          </p:cNvPicPr>
          <p:nvPr/>
        </p:nvPicPr>
        <p:blipFill>
          <a:blip r:embed="rId2" cstate="print"/>
          <a:srcRect/>
          <a:stretch>
            <a:fillRect/>
          </a:stretch>
        </p:blipFill>
        <p:spPr bwMode="auto">
          <a:xfrm>
            <a:off x="8534400" y="5257800"/>
            <a:ext cx="489079" cy="494636"/>
          </a:xfrm>
          <a:prstGeom prst="rect">
            <a:avLst/>
          </a:prstGeom>
          <a:noFill/>
          <a:ln w="9525">
            <a:noFill/>
            <a:miter lim="800000"/>
            <a:headEnd/>
            <a:tailEnd/>
          </a:ln>
        </p:spPr>
      </p:pic>
      <p:pic>
        <p:nvPicPr>
          <p:cNvPr id="11" name="Picture 11" descr="Final Logo.png"/>
          <p:cNvPicPr>
            <a:picLocks noChangeAspect="1" noChangeArrowheads="1"/>
          </p:cNvPicPr>
          <p:nvPr userDrawn="1"/>
        </p:nvPicPr>
        <p:blipFill>
          <a:blip r:embed="rId2" cstate="print"/>
          <a:srcRect/>
          <a:stretch>
            <a:fillRect/>
          </a:stretch>
        </p:blipFill>
        <p:spPr bwMode="auto">
          <a:xfrm>
            <a:off x="8534400" y="5257800"/>
            <a:ext cx="489079" cy="494636"/>
          </a:xfrm>
          <a:prstGeom prst="rect">
            <a:avLst/>
          </a:prstGeom>
          <a:noFill/>
          <a:ln w="9525">
            <a:noFill/>
            <a:miter lim="800000"/>
            <a:headEnd/>
            <a:tailEnd/>
          </a:ln>
        </p:spPr>
      </p:pic>
      <p:sp>
        <p:nvSpPr>
          <p:cNvPr id="17" name="Text Placeholder 16"/>
          <p:cNvSpPr>
            <a:spLocks noGrp="1"/>
          </p:cNvSpPr>
          <p:nvPr>
            <p:ph type="body" sz="quarter" idx="12" hasCustomPrompt="1"/>
          </p:nvPr>
        </p:nvSpPr>
        <p:spPr>
          <a:xfrm>
            <a:off x="381000" y="5105400"/>
            <a:ext cx="8001000" cy="914400"/>
          </a:xfrm>
        </p:spPr>
        <p:txBody>
          <a:bodyPr/>
          <a:lstStyle>
            <a:lvl1pPr>
              <a:buNone/>
              <a:defRPr sz="5400" spc="-150" baseline="0">
                <a:solidFill>
                  <a:schemeClr val="bg2"/>
                </a:solidFill>
                <a:latin typeface="Arial Narrow" pitchFamily="34" charset="0"/>
              </a:defRPr>
            </a:lvl1pPr>
          </a:lstStyle>
          <a:p>
            <a:pPr lvl="0"/>
            <a:r>
              <a:rPr lang="en-US" dirty="0" smtClean="0"/>
              <a:t>CLICK TO EDIT</a:t>
            </a:r>
          </a:p>
        </p:txBody>
      </p:sp>
      <p:sp>
        <p:nvSpPr>
          <p:cNvPr id="19" name="Text Placeholder 18"/>
          <p:cNvSpPr>
            <a:spLocks noGrp="1"/>
          </p:cNvSpPr>
          <p:nvPr>
            <p:ph type="body" sz="quarter" idx="13" hasCustomPrompt="1"/>
          </p:nvPr>
        </p:nvSpPr>
        <p:spPr>
          <a:xfrm>
            <a:off x="381000" y="5943600"/>
            <a:ext cx="5486400" cy="381000"/>
          </a:xfrm>
        </p:spPr>
        <p:txBody>
          <a:bodyPr/>
          <a:lstStyle>
            <a:lvl2pPr marL="0" algn="l">
              <a:buFontTx/>
              <a:buNone/>
              <a:defRPr sz="1400" i="1"/>
            </a:lvl2pPr>
          </a:lstStyle>
          <a:p>
            <a:pPr lvl="1"/>
            <a:r>
              <a:rPr lang="en-US" dirty="0" smtClean="0"/>
              <a:t>Second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915400" cy="685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28600" y="1280886"/>
            <a:ext cx="8915400" cy="4724400"/>
          </a:xfrm>
        </p:spPr>
        <p:txBody>
          <a:bodyPr/>
          <a:lstStyle>
            <a:lvl1pPr marL="292100" indent="-292100">
              <a:spcBef>
                <a:spcPts val="800"/>
              </a:spcBef>
              <a:defRPr/>
            </a:lvl1pPr>
            <a:lvl2pPr marL="749300" indent="-292100">
              <a:spcBef>
                <a:spcPts val="800"/>
              </a:spcBef>
              <a:defRPr/>
            </a:lvl2pPr>
            <a:lvl3pPr marL="1206500" indent="-292100">
              <a:spcBef>
                <a:spcPts val="800"/>
              </a:spcBef>
              <a:defRPr/>
            </a:lvl3pPr>
            <a:lvl4pPr marL="1663700" indent="-292100">
              <a:spcBef>
                <a:spcPts val="800"/>
              </a:spcBef>
              <a:defRPr/>
            </a:lvl4pPr>
            <a:lvl5pPr marL="2120900" indent="-292100">
              <a:spcBef>
                <a:spcPts val="8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8825" y="4406900"/>
            <a:ext cx="8161338" cy="1362075"/>
          </a:xfrm>
        </p:spPr>
        <p:txBody>
          <a:bodyPr/>
          <a:lstStyle>
            <a:lvl1pPr algn="l">
              <a:defRPr sz="4000" b="0" i="0" cap="all"/>
            </a:lvl1pPr>
          </a:lstStyle>
          <a:p>
            <a:r>
              <a:rPr lang="en-US" smtClean="0"/>
              <a:t>Click to edit Master title style</a:t>
            </a:r>
            <a:endParaRPr lang="en-US" dirty="0"/>
          </a:p>
        </p:txBody>
      </p:sp>
      <p:sp>
        <p:nvSpPr>
          <p:cNvPr id="3" name="Text Placeholder 2"/>
          <p:cNvSpPr>
            <a:spLocks noGrp="1"/>
          </p:cNvSpPr>
          <p:nvPr>
            <p:ph type="body" idx="1"/>
          </p:nvPr>
        </p:nvSpPr>
        <p:spPr>
          <a:xfrm>
            <a:off x="758825" y="2906713"/>
            <a:ext cx="8161338"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991600" cy="685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28600" y="1219200"/>
            <a:ext cx="43434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219200"/>
            <a:ext cx="44577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6850" y="152400"/>
            <a:ext cx="864235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228600" y="895350"/>
            <a:ext cx="4419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8600" y="1676400"/>
            <a:ext cx="4419600" cy="44196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76800" y="895350"/>
            <a:ext cx="4419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6800" y="1676400"/>
            <a:ext cx="4419600" cy="44196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991600" cy="685800"/>
          </a:xfrm>
        </p:spPr>
        <p:txBody>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425" y="1143000"/>
            <a:ext cx="3159125" cy="29210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754438" y="1143000"/>
            <a:ext cx="5367337" cy="4983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9425" y="1524000"/>
            <a:ext cx="3159125" cy="46021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81188" y="4800600"/>
            <a:ext cx="5761037"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81188" y="1142999"/>
            <a:ext cx="5761037" cy="3584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881188" y="5367338"/>
            <a:ext cx="576103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2" name="Line 18"/>
          <p:cNvSpPr>
            <a:spLocks noChangeShapeType="1"/>
          </p:cNvSpPr>
          <p:nvPr/>
        </p:nvSpPr>
        <p:spPr bwMode="auto">
          <a:xfrm>
            <a:off x="0" y="6356840"/>
            <a:ext cx="9601200" cy="0"/>
          </a:xfrm>
          <a:prstGeom prst="line">
            <a:avLst/>
          </a:prstGeom>
          <a:noFill/>
          <a:ln w="9525">
            <a:solidFill>
              <a:srgbClr val="B2B2B2"/>
            </a:solidFill>
            <a:prstDash val="dash"/>
            <a:round/>
            <a:headEnd/>
            <a:tailEnd/>
          </a:ln>
          <a:effectLst/>
        </p:spPr>
        <p:txBody>
          <a:bodyPr/>
          <a:lstStyle/>
          <a:p>
            <a:pPr>
              <a:defRPr/>
            </a:pPr>
            <a:endParaRPr lang="en-US">
              <a:latin typeface="Arial" pitchFamily="34" charset="0"/>
            </a:endParaRPr>
          </a:p>
        </p:txBody>
      </p:sp>
      <p:sp>
        <p:nvSpPr>
          <p:cNvPr id="1032" name="Rectangle 61"/>
          <p:cNvSpPr>
            <a:spLocks noGrp="1" noChangeArrowheads="1"/>
          </p:cNvSpPr>
          <p:nvPr>
            <p:ph type="title"/>
          </p:nvPr>
        </p:nvSpPr>
        <p:spPr bwMode="auto">
          <a:xfrm>
            <a:off x="228600" y="152400"/>
            <a:ext cx="8991600" cy="685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US" dirty="0" smtClean="0"/>
          </a:p>
        </p:txBody>
      </p:sp>
      <p:sp>
        <p:nvSpPr>
          <p:cNvPr id="1033" name="Rectangle 62"/>
          <p:cNvSpPr>
            <a:spLocks noGrp="1" noChangeArrowheads="1"/>
          </p:cNvSpPr>
          <p:nvPr>
            <p:ph type="body" idx="1"/>
          </p:nvPr>
        </p:nvSpPr>
        <p:spPr bwMode="auto">
          <a:xfrm>
            <a:off x="228600" y="1143000"/>
            <a:ext cx="8991600" cy="4724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91" name="Rectangle 67"/>
          <p:cNvSpPr>
            <a:spLocks noChangeArrowheads="1"/>
          </p:cNvSpPr>
          <p:nvPr/>
        </p:nvSpPr>
        <p:spPr bwMode="auto">
          <a:xfrm>
            <a:off x="9982200" y="990600"/>
            <a:ext cx="2743200" cy="4114800"/>
          </a:xfrm>
          <a:prstGeom prst="rect">
            <a:avLst/>
          </a:prstGeom>
          <a:noFill/>
          <a:ln w="9525">
            <a:noFill/>
            <a:miter lim="800000"/>
            <a:headEnd/>
            <a:tailEnd/>
          </a:ln>
          <a:effectLst/>
        </p:spPr>
        <p:txBody>
          <a:bodyPr lIns="0" tIns="0" rIns="0" bIns="0"/>
          <a:lstStyle/>
          <a:p>
            <a:pPr algn="l" defTabSz="966788">
              <a:spcBef>
                <a:spcPct val="0"/>
              </a:spcBef>
              <a:buFontTx/>
              <a:buNone/>
              <a:defRPr/>
            </a:pPr>
            <a:endParaRPr lang="en-US" sz="3800" b="0" baseline="0">
              <a:solidFill>
                <a:srgbClr val="004B88"/>
              </a:solidFill>
              <a:latin typeface="Arial" pitchFamily="34" charset="0"/>
            </a:endParaRPr>
          </a:p>
        </p:txBody>
      </p:sp>
      <p:grpSp>
        <p:nvGrpSpPr>
          <p:cNvPr id="2" name="Group 10"/>
          <p:cNvGrpSpPr/>
          <p:nvPr/>
        </p:nvGrpSpPr>
        <p:grpSpPr>
          <a:xfrm rot="10800000">
            <a:off x="0" y="838200"/>
            <a:ext cx="9601200" cy="152400"/>
            <a:chOff x="0" y="838200"/>
            <a:chExt cx="9601200" cy="152400"/>
          </a:xfrm>
        </p:grpSpPr>
        <p:sp>
          <p:nvSpPr>
            <p:cNvPr id="15" name="Rectangle 14"/>
            <p:cNvSpPr/>
            <p:nvPr/>
          </p:nvSpPr>
          <p:spPr bwMode="auto">
            <a:xfrm>
              <a:off x="2362200" y="838200"/>
              <a:ext cx="7239000" cy="152400"/>
            </a:xfrm>
            <a:prstGeom prst="rect">
              <a:avLst/>
            </a:prstGeom>
            <a:solidFill>
              <a:srgbClr val="84B140"/>
            </a:solidFill>
            <a:ln w="9525" cap="flat" cmpd="sng" algn="ctr">
              <a:noFill/>
              <a:prstDash val="solid"/>
              <a:round/>
              <a:headEnd type="none" w="med" len="med"/>
              <a:tailEnd type="none" w="med" len="med"/>
            </a:ln>
            <a:effectLst/>
          </p:spPr>
          <p:txBody>
            <a:bodyPr/>
            <a:lstStyle/>
            <a:p>
              <a:pPr marL="342900" indent="-342900">
                <a:defRPr/>
              </a:pPr>
              <a:endParaRPr lang="en-US" dirty="0"/>
            </a:p>
          </p:txBody>
        </p:sp>
        <p:sp>
          <p:nvSpPr>
            <p:cNvPr id="16" name="Rectangle 15"/>
            <p:cNvSpPr/>
            <p:nvPr/>
          </p:nvSpPr>
          <p:spPr bwMode="auto">
            <a:xfrm>
              <a:off x="0" y="838200"/>
              <a:ext cx="2362200" cy="152400"/>
            </a:xfrm>
            <a:prstGeom prst="rect">
              <a:avLst/>
            </a:prstGeom>
            <a:solidFill>
              <a:srgbClr val="58595B"/>
            </a:solidFill>
            <a:ln w="9525" cap="flat" cmpd="sng" algn="ctr">
              <a:noFill/>
              <a:prstDash val="solid"/>
              <a:round/>
              <a:headEnd type="none" w="med" len="med"/>
              <a:tailEnd type="none" w="med" len="med"/>
            </a:ln>
            <a:effectLst/>
          </p:spPr>
          <p:txBody>
            <a:bodyPr/>
            <a:lstStyle/>
            <a:p>
              <a:pPr marL="342900" indent="-342900">
                <a:defRPr/>
              </a:pPr>
              <a:endParaRPr lang="en-US" dirty="0"/>
            </a:p>
          </p:txBody>
        </p:sp>
      </p:grpSp>
      <p:grpSp>
        <p:nvGrpSpPr>
          <p:cNvPr id="12" name="Group 11"/>
          <p:cNvGrpSpPr/>
          <p:nvPr/>
        </p:nvGrpSpPr>
        <p:grpSpPr>
          <a:xfrm rot="10800000">
            <a:off x="0" y="838200"/>
            <a:ext cx="9601200" cy="152400"/>
            <a:chOff x="0" y="838200"/>
            <a:chExt cx="9601200" cy="152400"/>
          </a:xfrm>
        </p:grpSpPr>
        <p:sp>
          <p:nvSpPr>
            <p:cNvPr id="13" name="Rectangle 12"/>
            <p:cNvSpPr/>
            <p:nvPr/>
          </p:nvSpPr>
          <p:spPr bwMode="auto">
            <a:xfrm>
              <a:off x="2362200" y="838200"/>
              <a:ext cx="7239000" cy="152400"/>
            </a:xfrm>
            <a:prstGeom prst="rect">
              <a:avLst/>
            </a:prstGeom>
            <a:solidFill>
              <a:srgbClr val="84B140"/>
            </a:solidFill>
            <a:ln w="9525" cap="flat" cmpd="sng" algn="ctr">
              <a:noFill/>
              <a:prstDash val="solid"/>
              <a:round/>
              <a:headEnd type="none" w="med" len="med"/>
              <a:tailEnd type="none" w="med" len="med"/>
            </a:ln>
            <a:effectLst/>
          </p:spPr>
          <p:txBody>
            <a:bodyPr/>
            <a:lstStyle/>
            <a:p>
              <a:pPr marL="342900" indent="-342900">
                <a:defRPr/>
              </a:pPr>
              <a:endParaRPr lang="en-US" dirty="0"/>
            </a:p>
          </p:txBody>
        </p:sp>
        <p:sp>
          <p:nvSpPr>
            <p:cNvPr id="18" name="Rectangle 17"/>
            <p:cNvSpPr/>
            <p:nvPr/>
          </p:nvSpPr>
          <p:spPr bwMode="auto">
            <a:xfrm>
              <a:off x="0" y="838200"/>
              <a:ext cx="2362200" cy="152400"/>
            </a:xfrm>
            <a:prstGeom prst="rect">
              <a:avLst/>
            </a:prstGeom>
            <a:solidFill>
              <a:srgbClr val="58595B"/>
            </a:solidFill>
            <a:ln w="9525" cap="flat" cmpd="sng" algn="ctr">
              <a:noFill/>
              <a:prstDash val="solid"/>
              <a:round/>
              <a:headEnd type="none" w="med" len="med"/>
              <a:tailEnd type="none" w="med" len="med"/>
            </a:ln>
            <a:effectLst/>
          </p:spPr>
          <p:txBody>
            <a:bodyPr/>
            <a:lstStyle/>
            <a:p>
              <a:pPr marL="342900" indent="-342900">
                <a:defRPr/>
              </a:pPr>
              <a:endParaRPr lang="en-US" dirty="0"/>
            </a:p>
          </p:txBody>
        </p:sp>
      </p:grpSp>
      <p:sp>
        <p:nvSpPr>
          <p:cNvPr id="19" name="Rectangle 52"/>
          <p:cNvSpPr>
            <a:spLocks noChangeArrowheads="1"/>
          </p:cNvSpPr>
          <p:nvPr userDrawn="1"/>
        </p:nvSpPr>
        <p:spPr bwMode="auto">
          <a:xfrm>
            <a:off x="7543800" y="6518301"/>
            <a:ext cx="1752600" cy="187299"/>
          </a:xfrm>
          <a:prstGeom prst="rect">
            <a:avLst/>
          </a:prstGeom>
          <a:noFill/>
          <a:ln w="9525">
            <a:noFill/>
            <a:miter lim="800000"/>
            <a:headEnd/>
            <a:tailEnd/>
          </a:ln>
          <a:effectLst/>
        </p:spPr>
        <p:txBody>
          <a:bodyPr wrap="square" lIns="0" tIns="0" rIns="96655" bIns="48328">
            <a:spAutoFit/>
          </a:bodyPr>
          <a:lstStyle/>
          <a:p>
            <a:pPr algn="r" defTabSz="966788">
              <a:lnSpc>
                <a:spcPct val="90000"/>
              </a:lnSpc>
              <a:buFont typeface="Wingdings" pitchFamily="2" charset="2"/>
              <a:buNone/>
              <a:defRPr/>
            </a:pPr>
            <a:r>
              <a:rPr lang="en-US" sz="1000" b="0" baseline="0" dirty="0" smtClean="0">
                <a:solidFill>
                  <a:schemeClr val="tx1"/>
                </a:solidFill>
                <a:latin typeface="Arial Narrow" pitchFamily="34" charset="0"/>
              </a:rPr>
              <a:t>25 January 2013    |    Page  </a:t>
            </a:r>
            <a:fld id="{CBDC2783-0FE7-4CB0-A325-F93D0159C2E7}" type="slidenum">
              <a:rPr lang="en-US" sz="1000" b="0" baseline="0">
                <a:solidFill>
                  <a:schemeClr val="tx1"/>
                </a:solidFill>
                <a:latin typeface="Arial Narrow" pitchFamily="34" charset="0"/>
              </a:rPr>
              <a:pPr algn="r" defTabSz="966788">
                <a:lnSpc>
                  <a:spcPct val="90000"/>
                </a:lnSpc>
                <a:buFont typeface="Wingdings" pitchFamily="2" charset="2"/>
                <a:buNone/>
                <a:defRPr/>
              </a:pPr>
              <a:t>‹#›</a:t>
            </a:fld>
            <a:endParaRPr lang="en-US" sz="1000" b="0" baseline="0" dirty="0">
              <a:solidFill>
                <a:schemeClr val="tx1"/>
              </a:solidFill>
              <a:latin typeface="Arial Narrow" pitchFamily="34" charset="0"/>
            </a:endParaRPr>
          </a:p>
        </p:txBody>
      </p:sp>
      <p:sp>
        <p:nvSpPr>
          <p:cNvPr id="20" name="Text Box 12"/>
          <p:cNvSpPr txBox="1">
            <a:spLocks noChangeArrowheads="1"/>
          </p:cNvSpPr>
          <p:nvPr userDrawn="1"/>
        </p:nvSpPr>
        <p:spPr bwMode="auto">
          <a:xfrm>
            <a:off x="2637184" y="6477001"/>
            <a:ext cx="4800600" cy="246221"/>
          </a:xfrm>
          <a:prstGeom prst="rect">
            <a:avLst/>
          </a:prstGeom>
          <a:noFill/>
          <a:ln w="9525">
            <a:noFill/>
            <a:miter lim="800000"/>
            <a:headEnd/>
            <a:tailEnd/>
          </a:ln>
          <a:effectLst/>
        </p:spPr>
        <p:txBody>
          <a:bodyPr wrap="square" lIns="0" tIns="0" rIns="0" bIns="0">
            <a:spAutoFit/>
          </a:bodyPr>
          <a:lstStyle/>
          <a:p>
            <a:pPr algn="l">
              <a:spcBef>
                <a:spcPct val="50000"/>
              </a:spcBef>
              <a:buFontTx/>
              <a:buNone/>
              <a:defRPr/>
            </a:pPr>
            <a:r>
              <a:rPr lang="en-US" sz="1600" b="0" baseline="0" dirty="0" smtClean="0">
                <a:solidFill>
                  <a:srgbClr val="5F5F5F"/>
                </a:solidFill>
                <a:latin typeface="Arial Narrow" pitchFamily="34" charset="0"/>
              </a:rPr>
              <a:t>DEVELOPMENT PROGRAM AND RECOMMENDATIONS</a:t>
            </a:r>
            <a:endParaRPr lang="en-US" sz="1600" b="0" baseline="0" dirty="0">
              <a:solidFill>
                <a:srgbClr val="5F5F5F"/>
              </a:solidFill>
              <a:latin typeface="Arial Narrow" pitchFamily="34" charset="0"/>
            </a:endParaRPr>
          </a:p>
        </p:txBody>
      </p:sp>
      <p:pic>
        <p:nvPicPr>
          <p:cNvPr id="21" name="Picture 11" descr="Final Logo.png"/>
          <p:cNvPicPr>
            <a:picLocks noChangeAspect="1" noChangeArrowheads="1"/>
          </p:cNvPicPr>
          <p:nvPr userDrawn="1"/>
        </p:nvPicPr>
        <p:blipFill>
          <a:blip r:embed="rId13" cstate="screen"/>
          <a:srcRect/>
          <a:stretch>
            <a:fillRect/>
          </a:stretch>
        </p:blipFill>
        <p:spPr bwMode="auto">
          <a:xfrm>
            <a:off x="228600" y="6423025"/>
            <a:ext cx="279400" cy="282575"/>
          </a:xfrm>
          <a:prstGeom prst="rect">
            <a:avLst/>
          </a:prstGeom>
          <a:noFill/>
          <a:ln w="9525">
            <a:noFill/>
            <a:miter lim="800000"/>
            <a:headEnd/>
            <a:tailEnd/>
          </a:ln>
        </p:spPr>
      </p:pic>
      <p:pic>
        <p:nvPicPr>
          <p:cNvPr id="22" name="Picture 21" descr="BSTAssociates.emf"/>
          <p:cNvPicPr>
            <a:picLocks noChangeAspect="1"/>
          </p:cNvPicPr>
          <p:nvPr userDrawn="1"/>
        </p:nvPicPr>
        <p:blipFill>
          <a:blip r:embed="rId14" cstate="screen"/>
          <a:stretch>
            <a:fillRect/>
          </a:stretch>
        </p:blipFill>
        <p:spPr>
          <a:xfrm>
            <a:off x="1391598" y="6502400"/>
            <a:ext cx="970602" cy="258170"/>
          </a:xfrm>
          <a:prstGeom prst="rect">
            <a:avLst/>
          </a:prstGeom>
        </p:spPr>
      </p:pic>
      <p:pic>
        <p:nvPicPr>
          <p:cNvPr id="23" name="Picture 2" descr="N:\Pic Server\Logos\MayerReed_LOGO.tif"/>
          <p:cNvPicPr>
            <a:picLocks noChangeAspect="1" noChangeArrowheads="1"/>
          </p:cNvPicPr>
          <p:nvPr userDrawn="1"/>
        </p:nvPicPr>
        <p:blipFill>
          <a:blip r:embed="rId15" cstate="screen"/>
          <a:srcRect/>
          <a:stretch>
            <a:fillRect/>
          </a:stretch>
        </p:blipFill>
        <p:spPr bwMode="auto">
          <a:xfrm>
            <a:off x="2374900" y="6400799"/>
            <a:ext cx="129938" cy="365760"/>
          </a:xfrm>
          <a:prstGeom prst="rect">
            <a:avLst/>
          </a:prstGeom>
          <a:noFill/>
        </p:spPr>
      </p:pic>
      <p:pic>
        <p:nvPicPr>
          <p:cNvPr id="24" name="Picture 23" descr="Makers_lowres.jpg"/>
          <p:cNvPicPr>
            <a:picLocks noChangeAspect="1"/>
          </p:cNvPicPr>
          <p:nvPr userDrawn="1"/>
        </p:nvPicPr>
        <p:blipFill>
          <a:blip r:embed="rId16" cstate="screen"/>
          <a:stretch>
            <a:fillRect/>
          </a:stretch>
        </p:blipFill>
        <p:spPr>
          <a:xfrm>
            <a:off x="723900" y="6540500"/>
            <a:ext cx="571500" cy="173902"/>
          </a:xfrm>
          <a:prstGeom prst="rect">
            <a:avLst/>
          </a:prstGeom>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par>
    </p:tnLst>
  </p:timing>
  <p:txStyles>
    <p:titleStyle>
      <a:lvl1pPr algn="l" defTabSz="966788" rtl="0" eaLnBrk="1" fontAlgn="base" hangingPunct="1">
        <a:spcBef>
          <a:spcPct val="0"/>
        </a:spcBef>
        <a:spcAft>
          <a:spcPct val="0"/>
        </a:spcAft>
        <a:defRPr sz="4000" baseline="0">
          <a:solidFill>
            <a:srgbClr val="3C86A7"/>
          </a:solidFill>
          <a:latin typeface="Arial Narrow" pitchFamily="34" charset="0"/>
          <a:ea typeface="+mj-ea"/>
          <a:cs typeface="+mj-cs"/>
        </a:defRPr>
      </a:lvl1pPr>
      <a:lvl2pPr algn="l" defTabSz="966788" rtl="0" eaLnBrk="1" fontAlgn="base" hangingPunct="1">
        <a:spcBef>
          <a:spcPct val="0"/>
        </a:spcBef>
        <a:spcAft>
          <a:spcPct val="0"/>
        </a:spcAft>
        <a:defRPr sz="3800">
          <a:solidFill>
            <a:srgbClr val="004B88"/>
          </a:solidFill>
          <a:latin typeface="Arial" pitchFamily="34" charset="0"/>
        </a:defRPr>
      </a:lvl2pPr>
      <a:lvl3pPr algn="l" defTabSz="966788" rtl="0" eaLnBrk="1" fontAlgn="base" hangingPunct="1">
        <a:spcBef>
          <a:spcPct val="0"/>
        </a:spcBef>
        <a:spcAft>
          <a:spcPct val="0"/>
        </a:spcAft>
        <a:defRPr sz="3800">
          <a:solidFill>
            <a:srgbClr val="004B88"/>
          </a:solidFill>
          <a:latin typeface="Arial" pitchFamily="34" charset="0"/>
        </a:defRPr>
      </a:lvl3pPr>
      <a:lvl4pPr algn="l" defTabSz="966788" rtl="0" eaLnBrk="1" fontAlgn="base" hangingPunct="1">
        <a:spcBef>
          <a:spcPct val="0"/>
        </a:spcBef>
        <a:spcAft>
          <a:spcPct val="0"/>
        </a:spcAft>
        <a:defRPr sz="3800">
          <a:solidFill>
            <a:srgbClr val="004B88"/>
          </a:solidFill>
          <a:latin typeface="Arial" pitchFamily="34" charset="0"/>
        </a:defRPr>
      </a:lvl4pPr>
      <a:lvl5pPr algn="l" defTabSz="966788" rtl="0" eaLnBrk="1" fontAlgn="base" hangingPunct="1">
        <a:spcBef>
          <a:spcPct val="0"/>
        </a:spcBef>
        <a:spcAft>
          <a:spcPct val="0"/>
        </a:spcAft>
        <a:defRPr sz="3800">
          <a:solidFill>
            <a:srgbClr val="004B88"/>
          </a:solidFill>
          <a:latin typeface="Arial" pitchFamily="34" charset="0"/>
        </a:defRPr>
      </a:lvl5pPr>
      <a:lvl6pPr marL="457200" algn="l" defTabSz="966788" rtl="0" eaLnBrk="1" fontAlgn="base" hangingPunct="1">
        <a:spcBef>
          <a:spcPct val="0"/>
        </a:spcBef>
        <a:spcAft>
          <a:spcPct val="0"/>
        </a:spcAft>
        <a:defRPr sz="3800">
          <a:solidFill>
            <a:srgbClr val="004B88"/>
          </a:solidFill>
          <a:latin typeface="Arial" pitchFamily="34" charset="0"/>
        </a:defRPr>
      </a:lvl6pPr>
      <a:lvl7pPr marL="914400" algn="l" defTabSz="966788" rtl="0" eaLnBrk="1" fontAlgn="base" hangingPunct="1">
        <a:spcBef>
          <a:spcPct val="0"/>
        </a:spcBef>
        <a:spcAft>
          <a:spcPct val="0"/>
        </a:spcAft>
        <a:defRPr sz="3800">
          <a:solidFill>
            <a:srgbClr val="004B88"/>
          </a:solidFill>
          <a:latin typeface="Arial" pitchFamily="34" charset="0"/>
        </a:defRPr>
      </a:lvl7pPr>
      <a:lvl8pPr marL="1371600" algn="l" defTabSz="966788" rtl="0" eaLnBrk="1" fontAlgn="base" hangingPunct="1">
        <a:spcBef>
          <a:spcPct val="0"/>
        </a:spcBef>
        <a:spcAft>
          <a:spcPct val="0"/>
        </a:spcAft>
        <a:defRPr sz="3800">
          <a:solidFill>
            <a:srgbClr val="004B88"/>
          </a:solidFill>
          <a:latin typeface="Arial" pitchFamily="34" charset="0"/>
        </a:defRPr>
      </a:lvl8pPr>
      <a:lvl9pPr marL="1828800" algn="l" defTabSz="966788" rtl="0" eaLnBrk="1" fontAlgn="base" hangingPunct="1">
        <a:spcBef>
          <a:spcPct val="0"/>
        </a:spcBef>
        <a:spcAft>
          <a:spcPct val="0"/>
        </a:spcAft>
        <a:defRPr sz="3800">
          <a:solidFill>
            <a:srgbClr val="004B88"/>
          </a:solidFill>
          <a:latin typeface="Arial" pitchFamily="34" charset="0"/>
        </a:defRPr>
      </a:lvl9pPr>
    </p:titleStyle>
    <p:bodyStyle>
      <a:lvl1pPr marL="363538" indent="-363538" algn="l" defTabSz="966788" rtl="0" eaLnBrk="1" fontAlgn="base" hangingPunct="1">
        <a:spcBef>
          <a:spcPts val="800"/>
        </a:spcBef>
        <a:spcAft>
          <a:spcPct val="0"/>
        </a:spcAft>
        <a:buSzPct val="70000"/>
        <a:buChar char="•"/>
        <a:defRPr sz="2500">
          <a:solidFill>
            <a:srgbClr val="5F5F5F"/>
          </a:solidFill>
          <a:latin typeface="+mn-lt"/>
          <a:ea typeface="+mn-ea"/>
          <a:cs typeface="+mn-cs"/>
        </a:defRPr>
      </a:lvl1pPr>
      <a:lvl2pPr marL="784225" indent="-300038" algn="l" defTabSz="966788" rtl="0" eaLnBrk="1" fontAlgn="base" hangingPunct="1">
        <a:spcBef>
          <a:spcPts val="800"/>
        </a:spcBef>
        <a:spcAft>
          <a:spcPct val="0"/>
        </a:spcAft>
        <a:buSzPct val="70000"/>
        <a:buChar char="•"/>
        <a:defRPr sz="2100">
          <a:solidFill>
            <a:srgbClr val="5F5F5F"/>
          </a:solidFill>
          <a:latin typeface="+mn-lt"/>
        </a:defRPr>
      </a:lvl2pPr>
      <a:lvl3pPr marL="1208088" indent="-241300" algn="l" defTabSz="966788" rtl="0" eaLnBrk="1" fontAlgn="base" hangingPunct="1">
        <a:spcBef>
          <a:spcPts val="800"/>
        </a:spcBef>
        <a:spcAft>
          <a:spcPct val="0"/>
        </a:spcAft>
        <a:buSzPct val="70000"/>
        <a:buChar char="•"/>
        <a:defRPr sz="1900">
          <a:solidFill>
            <a:srgbClr val="5F5F5F"/>
          </a:solidFill>
          <a:latin typeface="+mn-lt"/>
        </a:defRPr>
      </a:lvl3pPr>
      <a:lvl4pPr marL="1690688" indent="-239713" algn="l" defTabSz="966788" rtl="0" eaLnBrk="1" fontAlgn="base" hangingPunct="1">
        <a:spcBef>
          <a:spcPts val="800"/>
        </a:spcBef>
        <a:spcAft>
          <a:spcPct val="0"/>
        </a:spcAft>
        <a:buSzPct val="70000"/>
        <a:buChar char="•"/>
        <a:defRPr sz="1700">
          <a:solidFill>
            <a:srgbClr val="5F5F5F"/>
          </a:solidFill>
          <a:latin typeface="+mn-lt"/>
        </a:defRPr>
      </a:lvl4pPr>
      <a:lvl5pPr marL="2174875" indent="-241300" algn="l" defTabSz="966788" rtl="0" eaLnBrk="1" fontAlgn="base" hangingPunct="1">
        <a:spcBef>
          <a:spcPts val="800"/>
        </a:spcBef>
        <a:spcAft>
          <a:spcPct val="0"/>
        </a:spcAft>
        <a:buSzPct val="70000"/>
        <a:buChar char="•"/>
        <a:defRPr sz="1700">
          <a:solidFill>
            <a:srgbClr val="5F5F5F"/>
          </a:solidFill>
          <a:latin typeface="+mn-lt"/>
        </a:defRPr>
      </a:lvl5pPr>
      <a:lvl6pPr marL="2632075" indent="-241300" algn="l" defTabSz="966788" rtl="0" eaLnBrk="1" fontAlgn="base" hangingPunct="1">
        <a:spcBef>
          <a:spcPct val="20000"/>
        </a:spcBef>
        <a:spcAft>
          <a:spcPct val="0"/>
        </a:spcAft>
        <a:buSzPct val="70000"/>
        <a:buChar char="•"/>
        <a:defRPr sz="1700">
          <a:solidFill>
            <a:srgbClr val="000000"/>
          </a:solidFill>
          <a:latin typeface="+mn-lt"/>
        </a:defRPr>
      </a:lvl6pPr>
      <a:lvl7pPr marL="3089275" indent="-241300" algn="l" defTabSz="966788" rtl="0" eaLnBrk="1" fontAlgn="base" hangingPunct="1">
        <a:spcBef>
          <a:spcPct val="20000"/>
        </a:spcBef>
        <a:spcAft>
          <a:spcPct val="0"/>
        </a:spcAft>
        <a:buSzPct val="70000"/>
        <a:buChar char="•"/>
        <a:defRPr sz="1700">
          <a:solidFill>
            <a:srgbClr val="000000"/>
          </a:solidFill>
          <a:latin typeface="+mn-lt"/>
        </a:defRPr>
      </a:lvl7pPr>
      <a:lvl8pPr marL="3546475" indent="-241300" algn="l" defTabSz="966788" rtl="0" eaLnBrk="1" fontAlgn="base" hangingPunct="1">
        <a:spcBef>
          <a:spcPct val="20000"/>
        </a:spcBef>
        <a:spcAft>
          <a:spcPct val="0"/>
        </a:spcAft>
        <a:buSzPct val="70000"/>
        <a:buChar char="•"/>
        <a:defRPr sz="1700">
          <a:solidFill>
            <a:srgbClr val="000000"/>
          </a:solidFill>
          <a:latin typeface="+mn-lt"/>
        </a:defRPr>
      </a:lvl8pPr>
      <a:lvl9pPr marL="4003675" indent="-241300" algn="l" defTabSz="966788" rtl="0" eaLnBrk="1" fontAlgn="base" hangingPunct="1">
        <a:spcBef>
          <a:spcPct val="20000"/>
        </a:spcBef>
        <a:spcAft>
          <a:spcPct val="0"/>
        </a:spcAft>
        <a:buSzPct val="70000"/>
        <a:buChar char="•"/>
        <a:defRPr sz="17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2.emf"/><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8.png"/><Relationship Id="rId5" Type="http://schemas.openxmlformats.org/officeDocument/2006/relationships/image" Target="../media/image7.tiff"/><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Excel_97-2003_Worksheet2.xls"/></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28.xml"/><Relationship Id="rId1" Type="http://schemas.openxmlformats.org/officeDocument/2006/relationships/slideLayout" Target="../slideLayouts/slideLayout11.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7.xml"/><Relationship Id="rId1" Type="http://schemas.openxmlformats.org/officeDocument/2006/relationships/slideLayout" Target="../slideLayouts/slideLayout6.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9.xml"/><Relationship Id="rId1" Type="http://schemas.openxmlformats.org/officeDocument/2006/relationships/slideLayout" Target="../slideLayouts/slideLayout6.xml"/><Relationship Id="rId5" Type="http://schemas.openxmlformats.org/officeDocument/2006/relationships/image" Target="../media/image54.png"/><Relationship Id="rId4" Type="http://schemas.openxmlformats.org/officeDocument/2006/relationships/image" Target="../media/image53.jpe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41.xml"/><Relationship Id="rId1" Type="http://schemas.openxmlformats.org/officeDocument/2006/relationships/slideLayout" Target="../slideLayouts/slideLayout5.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61.jpeg"/></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42.xml"/><Relationship Id="rId1" Type="http://schemas.openxmlformats.org/officeDocument/2006/relationships/slideLayout" Target="../slideLayouts/slideLayout6.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66.jpeg"/><Relationship Id="rId7" Type="http://schemas.openxmlformats.org/officeDocument/2006/relationships/image" Target="../media/image70.jpeg"/><Relationship Id="rId2" Type="http://schemas.openxmlformats.org/officeDocument/2006/relationships/notesSlide" Target="../notesSlides/notesSlide43.xml"/><Relationship Id="rId1" Type="http://schemas.openxmlformats.org/officeDocument/2006/relationships/slideLayout" Target="../slideLayouts/slideLayout6.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4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47.xml"/><Relationship Id="rId1" Type="http://schemas.openxmlformats.org/officeDocument/2006/relationships/slideLayout" Target="../slideLayouts/slideLayout6.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50.xml"/><Relationship Id="rId1" Type="http://schemas.openxmlformats.org/officeDocument/2006/relationships/slideLayout" Target="../slideLayouts/slideLayout6.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s>
</file>

<file path=ppt/slides/_rels/slide51.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54.xml"/><Relationship Id="rId1" Type="http://schemas.openxmlformats.org/officeDocument/2006/relationships/slideLayout" Target="../slideLayouts/slideLayout6.xml"/><Relationship Id="rId6" Type="http://schemas.openxmlformats.org/officeDocument/2006/relationships/image" Target="../media/image89.jpeg"/><Relationship Id="rId5" Type="http://schemas.openxmlformats.org/officeDocument/2006/relationships/image" Target="../media/image88.jpeg"/><Relationship Id="rId4" Type="http://schemas.openxmlformats.org/officeDocument/2006/relationships/image" Target="../media/image87.jpeg"/></Relationships>
</file>

<file path=ppt/slides/_rels/slide55.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56.xml"/><Relationship Id="rId1" Type="http://schemas.openxmlformats.org/officeDocument/2006/relationships/slideLayout" Target="../slideLayouts/slideLayout6.xml"/><Relationship Id="rId5" Type="http://schemas.openxmlformats.org/officeDocument/2006/relationships/image" Target="../media/image93.jpeg"/><Relationship Id="rId4" Type="http://schemas.openxmlformats.org/officeDocument/2006/relationships/image" Target="../media/image92.jpeg"/></Relationships>
</file>

<file path=ppt/slides/_rels/slide57.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57.xml"/><Relationship Id="rId1" Type="http://schemas.openxmlformats.org/officeDocument/2006/relationships/slideLayout" Target="../slideLayouts/slideLayout6.xml"/><Relationship Id="rId5" Type="http://schemas.openxmlformats.org/officeDocument/2006/relationships/image" Target="../media/image96.jpeg"/><Relationship Id="rId4" Type="http://schemas.openxmlformats.org/officeDocument/2006/relationships/image" Target="../media/image95.jpeg"/></Relationships>
</file>

<file path=ppt/slides/_rels/slide58.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98.jpeg"/></Relationships>
</file>

<file path=ppt/slides/_rels/slide59.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63.xml"/><Relationship Id="rId1" Type="http://schemas.openxmlformats.org/officeDocument/2006/relationships/slideLayout" Target="../slideLayouts/slideLayout2.xml"/><Relationship Id="rId5" Type="http://schemas.openxmlformats.org/officeDocument/2006/relationships/image" Target="../media/image105.jpeg"/><Relationship Id="rId4" Type="http://schemas.openxmlformats.org/officeDocument/2006/relationships/image" Target="../media/image104.jpeg"/></Relationships>
</file>

<file path=ppt/slides/_rels/slide64.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107.jpeg"/></Relationships>
</file>

<file path=ppt/slides/_rels/slide65.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65.xml"/><Relationship Id="rId1" Type="http://schemas.openxmlformats.org/officeDocument/2006/relationships/slideLayout" Target="../slideLayouts/slideLayout2.xml"/><Relationship Id="rId5" Type="http://schemas.openxmlformats.org/officeDocument/2006/relationships/image" Target="../media/image110.jpeg"/><Relationship Id="rId4" Type="http://schemas.openxmlformats.org/officeDocument/2006/relationships/image" Target="../media/image109.jpe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6.xml"/><Relationship Id="rId1" Type="http://schemas.openxmlformats.org/officeDocument/2006/relationships/vmlDrawing" Target="../drawings/vmlDrawing3.v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8.xml"/><Relationship Id="rId1" Type="http://schemas.openxmlformats.org/officeDocument/2006/relationships/slideLayout" Target="../slideLayouts/slideLayout11.xml"/><Relationship Id="rId6" Type="http://schemas.openxmlformats.org/officeDocument/2006/relationships/image" Target="../media/image113.emf"/><Relationship Id="rId5" Type="http://schemas.openxmlformats.org/officeDocument/2006/relationships/image" Target="../media/image112.jpeg"/><Relationship Id="rId4" Type="http://schemas.openxmlformats.org/officeDocument/2006/relationships/image" Target="../media/image111.tiff"/></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BSTAssociates.emf"/>
          <p:cNvPicPr>
            <a:picLocks noChangeAspect="1"/>
          </p:cNvPicPr>
          <p:nvPr/>
        </p:nvPicPr>
        <p:blipFill>
          <a:blip r:embed="rId3" cstate="screen"/>
          <a:stretch>
            <a:fillRect/>
          </a:stretch>
        </p:blipFill>
        <p:spPr>
          <a:xfrm>
            <a:off x="6858000" y="6000749"/>
            <a:ext cx="1504002" cy="400051"/>
          </a:xfrm>
          <a:prstGeom prst="rect">
            <a:avLst/>
          </a:prstGeom>
        </p:spPr>
      </p:pic>
      <p:pic>
        <p:nvPicPr>
          <p:cNvPr id="21" name="Picture 3" descr="N:\Pic Server\Marysville Photos\IMG_0764.JPG"/>
          <p:cNvPicPr>
            <a:picLocks noChangeAspect="1" noChangeArrowheads="1"/>
          </p:cNvPicPr>
          <p:nvPr/>
        </p:nvPicPr>
        <p:blipFill>
          <a:blip r:embed="rId4" cstate="screen"/>
          <a:srcRect/>
          <a:stretch>
            <a:fillRect/>
          </a:stretch>
        </p:blipFill>
        <p:spPr bwMode="auto">
          <a:xfrm>
            <a:off x="1" y="0"/>
            <a:ext cx="9601200" cy="3200400"/>
          </a:xfrm>
          <a:prstGeom prst="rect">
            <a:avLst/>
          </a:prstGeom>
          <a:noFill/>
        </p:spPr>
      </p:pic>
      <p:sp>
        <p:nvSpPr>
          <p:cNvPr id="4100" name="Text Box 35"/>
          <p:cNvSpPr txBox="1">
            <a:spLocks noChangeArrowheads="1"/>
          </p:cNvSpPr>
          <p:nvPr/>
        </p:nvSpPr>
        <p:spPr bwMode="auto">
          <a:xfrm>
            <a:off x="2438400" y="3429000"/>
            <a:ext cx="5458995" cy="1538883"/>
          </a:xfrm>
          <a:prstGeom prst="rect">
            <a:avLst/>
          </a:prstGeom>
          <a:noFill/>
          <a:ln w="9525">
            <a:noFill/>
            <a:miter lim="800000"/>
            <a:headEnd/>
            <a:tailEnd/>
          </a:ln>
        </p:spPr>
        <p:txBody>
          <a:bodyPr wrap="none" lIns="0" tIns="0" rIns="0" bIns="0">
            <a:spAutoFit/>
          </a:bodyPr>
          <a:lstStyle/>
          <a:p>
            <a:pPr algn="l">
              <a:spcBef>
                <a:spcPct val="0"/>
              </a:spcBef>
              <a:buFontTx/>
              <a:buNone/>
            </a:pPr>
            <a:r>
              <a:rPr lang="en-US" sz="2000" b="0" baseline="0" dirty="0" smtClean="0">
                <a:latin typeface="Arial Narrow" pitchFamily="34" charset="0"/>
              </a:rPr>
              <a:t>MARYSVILLE WATERFRONT WORKSHOP</a:t>
            </a:r>
            <a:r>
              <a:rPr lang="en-US" sz="3200" b="0" baseline="0" dirty="0" smtClean="0">
                <a:latin typeface="Arial Narrow" pitchFamily="34" charset="0"/>
              </a:rPr>
              <a:t/>
            </a:r>
            <a:br>
              <a:rPr lang="en-US" sz="3200" b="0" baseline="0" dirty="0" smtClean="0">
                <a:latin typeface="Arial Narrow" pitchFamily="34" charset="0"/>
              </a:rPr>
            </a:br>
            <a:r>
              <a:rPr lang="en-US" sz="4000" b="0" baseline="0" dirty="0" smtClean="0">
                <a:latin typeface="Arial Narrow" pitchFamily="34" charset="0"/>
              </a:rPr>
              <a:t>DEVELOPMENT PROGRAM</a:t>
            </a:r>
          </a:p>
          <a:p>
            <a:pPr algn="l">
              <a:spcBef>
                <a:spcPct val="0"/>
              </a:spcBef>
              <a:buFontTx/>
              <a:buNone/>
            </a:pPr>
            <a:r>
              <a:rPr lang="en-US" sz="4000" b="0" baseline="0" dirty="0" smtClean="0">
                <a:latin typeface="Arial Narrow" pitchFamily="34" charset="0"/>
              </a:rPr>
              <a:t>AND RECOMMENDATIONS</a:t>
            </a:r>
            <a:endParaRPr lang="en-US" sz="3200" b="0" dirty="0" smtClean="0">
              <a:latin typeface="Arial Narrow" pitchFamily="34" charset="0"/>
            </a:endParaRPr>
          </a:p>
        </p:txBody>
      </p:sp>
      <p:sp>
        <p:nvSpPr>
          <p:cNvPr id="4112" name="Rectangle 15"/>
          <p:cNvSpPr>
            <a:spLocks noChangeArrowheads="1"/>
          </p:cNvSpPr>
          <p:nvPr/>
        </p:nvSpPr>
        <p:spPr bwMode="auto">
          <a:xfrm>
            <a:off x="2438400" y="2984500"/>
            <a:ext cx="7162800" cy="228600"/>
          </a:xfrm>
          <a:prstGeom prst="rect">
            <a:avLst/>
          </a:prstGeom>
          <a:solidFill>
            <a:srgbClr val="84B140"/>
          </a:solidFill>
          <a:ln w="9525" algn="ctr">
            <a:noFill/>
            <a:round/>
            <a:headEnd/>
            <a:tailEnd/>
          </a:ln>
        </p:spPr>
        <p:txBody>
          <a:bodyPr/>
          <a:lstStyle/>
          <a:p>
            <a:pPr marL="342900" indent="-342900"/>
            <a:endParaRPr lang="en-US"/>
          </a:p>
        </p:txBody>
      </p:sp>
      <p:sp>
        <p:nvSpPr>
          <p:cNvPr id="4113" name="Rectangle 16"/>
          <p:cNvSpPr>
            <a:spLocks noChangeArrowheads="1"/>
          </p:cNvSpPr>
          <p:nvPr/>
        </p:nvSpPr>
        <p:spPr bwMode="auto">
          <a:xfrm>
            <a:off x="0" y="2984500"/>
            <a:ext cx="2438400" cy="228600"/>
          </a:xfrm>
          <a:prstGeom prst="rect">
            <a:avLst/>
          </a:prstGeom>
          <a:solidFill>
            <a:srgbClr val="58595B"/>
          </a:solidFill>
          <a:ln w="9525" algn="ctr">
            <a:noFill/>
            <a:round/>
            <a:headEnd/>
            <a:tailEnd/>
          </a:ln>
        </p:spPr>
        <p:txBody>
          <a:bodyPr/>
          <a:lstStyle/>
          <a:p>
            <a:pPr marL="342900" indent="-342900"/>
            <a:endParaRPr lang="en-US"/>
          </a:p>
        </p:txBody>
      </p:sp>
      <p:sp>
        <p:nvSpPr>
          <p:cNvPr id="17" name="Content Placeholder 2"/>
          <p:cNvSpPr txBox="1">
            <a:spLocks/>
          </p:cNvSpPr>
          <p:nvPr/>
        </p:nvSpPr>
        <p:spPr bwMode="auto">
          <a:xfrm>
            <a:off x="2463645" y="5112683"/>
            <a:ext cx="1447800" cy="304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1588" marR="0" lvl="0" indent="-1588" algn="l" defTabSz="966788" rtl="0" eaLnBrk="0" fontAlgn="base" latinLnBrk="0" hangingPunct="0">
              <a:lnSpc>
                <a:spcPct val="100000"/>
              </a:lnSpc>
              <a:spcBef>
                <a:spcPts val="800"/>
              </a:spcBef>
              <a:spcAft>
                <a:spcPct val="0"/>
              </a:spcAft>
              <a:buClrTx/>
              <a:buSzPct val="70000"/>
              <a:buFontTx/>
              <a:buNone/>
              <a:tabLst/>
              <a:defRPr/>
            </a:pPr>
            <a:r>
              <a:rPr kumimoji="0" lang="en-US" sz="1100" b="0" i="0" u="none" strike="noStrike" kern="0" cap="none" spc="0" normalizeH="0" baseline="0" noProof="0" dirty="0" smtClean="0">
                <a:ln>
                  <a:noFill/>
                </a:ln>
                <a:solidFill>
                  <a:srgbClr val="5F5F5F"/>
                </a:solidFill>
                <a:effectLst/>
                <a:uLnTx/>
                <a:uFillTx/>
                <a:latin typeface="Arial Narrow" pitchFamily="34" charset="0"/>
              </a:rPr>
              <a:t>PREPARED FOR</a:t>
            </a:r>
            <a:endParaRPr kumimoji="0" lang="en-US" sz="1100" b="0" i="0" u="none" strike="noStrike" kern="0" cap="none" spc="0" normalizeH="0" baseline="0" noProof="0" dirty="0">
              <a:ln>
                <a:noFill/>
              </a:ln>
              <a:solidFill>
                <a:srgbClr val="5F5F5F"/>
              </a:solidFill>
              <a:effectLst/>
              <a:uLnTx/>
              <a:uFillTx/>
              <a:latin typeface="Arial Narrow" pitchFamily="34" charset="0"/>
            </a:endParaRPr>
          </a:p>
        </p:txBody>
      </p:sp>
      <p:sp>
        <p:nvSpPr>
          <p:cNvPr id="20" name="Content Placeholder 2"/>
          <p:cNvSpPr txBox="1">
            <a:spLocks/>
          </p:cNvSpPr>
          <p:nvPr/>
        </p:nvSpPr>
        <p:spPr bwMode="auto">
          <a:xfrm>
            <a:off x="5449250" y="5112683"/>
            <a:ext cx="1447800" cy="304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1588" marR="0" lvl="0" indent="-1588" algn="l" defTabSz="966788" rtl="0" eaLnBrk="0" fontAlgn="base" latinLnBrk="0" hangingPunct="0">
              <a:lnSpc>
                <a:spcPct val="100000"/>
              </a:lnSpc>
              <a:spcBef>
                <a:spcPts val="800"/>
              </a:spcBef>
              <a:spcAft>
                <a:spcPct val="0"/>
              </a:spcAft>
              <a:buClrTx/>
              <a:buSzPct val="70000"/>
              <a:buFontTx/>
              <a:buNone/>
              <a:tabLst/>
              <a:defRPr/>
            </a:pPr>
            <a:r>
              <a:rPr kumimoji="0" lang="en-US" sz="1100" b="0" i="0" u="none" strike="noStrike" kern="0" cap="none" spc="0" normalizeH="0" baseline="0" noProof="0" dirty="0" smtClean="0">
                <a:ln>
                  <a:noFill/>
                </a:ln>
                <a:solidFill>
                  <a:srgbClr val="5F5F5F"/>
                </a:solidFill>
                <a:effectLst/>
                <a:uLnTx/>
                <a:uFillTx/>
                <a:latin typeface="Arial Narrow" pitchFamily="34" charset="0"/>
              </a:rPr>
              <a:t>PREPARED BY</a:t>
            </a:r>
            <a:endParaRPr kumimoji="0" lang="en-US" sz="1100" b="0" i="0" u="none" strike="noStrike" kern="0" cap="none" spc="0" normalizeH="0" baseline="0" noProof="0" dirty="0">
              <a:ln>
                <a:noFill/>
              </a:ln>
              <a:solidFill>
                <a:srgbClr val="5F5F5F"/>
              </a:solidFill>
              <a:effectLst/>
              <a:uLnTx/>
              <a:uFillTx/>
              <a:latin typeface="Arial Narrow" pitchFamily="34" charset="0"/>
            </a:endParaRPr>
          </a:p>
        </p:txBody>
      </p:sp>
      <p:pic>
        <p:nvPicPr>
          <p:cNvPr id="1026" name="Picture 2" descr="N:\Pic Server\Logos\MayerReed_LOGO.tif"/>
          <p:cNvPicPr>
            <a:picLocks noChangeAspect="1" noChangeArrowheads="1"/>
          </p:cNvPicPr>
          <p:nvPr/>
        </p:nvPicPr>
        <p:blipFill>
          <a:blip r:embed="rId5" cstate="screen"/>
          <a:srcRect/>
          <a:stretch>
            <a:fillRect/>
          </a:stretch>
        </p:blipFill>
        <p:spPr bwMode="auto">
          <a:xfrm>
            <a:off x="8534400" y="5257800"/>
            <a:ext cx="389138" cy="1095374"/>
          </a:xfrm>
          <a:prstGeom prst="rect">
            <a:avLst/>
          </a:prstGeom>
          <a:noFill/>
        </p:spPr>
      </p:pic>
      <p:pic>
        <p:nvPicPr>
          <p:cNvPr id="1027" name="Picture 3"/>
          <p:cNvPicPr>
            <a:picLocks noChangeAspect="1" noChangeArrowheads="1"/>
          </p:cNvPicPr>
          <p:nvPr/>
        </p:nvPicPr>
        <p:blipFill>
          <a:blip r:embed="rId6" cstate="screen"/>
          <a:srcRect/>
          <a:stretch>
            <a:fillRect/>
          </a:stretch>
        </p:blipFill>
        <p:spPr bwMode="auto">
          <a:xfrm>
            <a:off x="2476500" y="5412815"/>
            <a:ext cx="1752600" cy="987985"/>
          </a:xfrm>
          <a:prstGeom prst="rect">
            <a:avLst/>
          </a:prstGeom>
          <a:noFill/>
          <a:ln w="9525">
            <a:noFill/>
            <a:miter lim="800000"/>
            <a:headEnd/>
            <a:tailEnd/>
          </a:ln>
        </p:spPr>
      </p:pic>
      <p:pic>
        <p:nvPicPr>
          <p:cNvPr id="26" name="Picture 25" descr="Makers_lowres.jpg"/>
          <p:cNvPicPr>
            <a:picLocks noChangeAspect="1"/>
          </p:cNvPicPr>
          <p:nvPr/>
        </p:nvPicPr>
        <p:blipFill>
          <a:blip r:embed="rId7" cstate="screen"/>
          <a:stretch>
            <a:fillRect/>
          </a:stretch>
        </p:blipFill>
        <p:spPr>
          <a:xfrm>
            <a:off x="5486400" y="6019800"/>
            <a:ext cx="1181100" cy="359400"/>
          </a:xfrm>
          <a:prstGeom prst="rect">
            <a:avLst/>
          </a:prstGeom>
        </p:spPr>
      </p:pic>
      <p:pic>
        <p:nvPicPr>
          <p:cNvPr id="124931" name="Picture 3"/>
          <p:cNvPicPr>
            <a:picLocks noChangeAspect="1" noChangeArrowheads="1"/>
          </p:cNvPicPr>
          <p:nvPr/>
        </p:nvPicPr>
        <p:blipFill>
          <a:blip r:embed="rId8" cstate="screen"/>
          <a:srcRect/>
          <a:stretch>
            <a:fillRect/>
          </a:stretch>
        </p:blipFill>
        <p:spPr bwMode="auto">
          <a:xfrm>
            <a:off x="5373050" y="5257800"/>
            <a:ext cx="3140122" cy="489275"/>
          </a:xfrm>
          <a:prstGeom prst="rect">
            <a:avLst/>
          </a:prstGeom>
          <a:noFill/>
          <a:ln w="9525">
            <a:noFill/>
            <a:miter lim="800000"/>
            <a:headEnd/>
            <a:tailEnd/>
          </a:ln>
          <a:effectLst/>
        </p:spPr>
      </p:pic>
      <p:sp>
        <p:nvSpPr>
          <p:cNvPr id="19" name="Rectangle 52"/>
          <p:cNvSpPr>
            <a:spLocks noChangeArrowheads="1"/>
          </p:cNvSpPr>
          <p:nvPr/>
        </p:nvSpPr>
        <p:spPr bwMode="auto">
          <a:xfrm>
            <a:off x="2470150" y="6518301"/>
            <a:ext cx="1752600" cy="187299"/>
          </a:xfrm>
          <a:prstGeom prst="rect">
            <a:avLst/>
          </a:prstGeom>
          <a:noFill/>
          <a:ln w="9525">
            <a:noFill/>
            <a:miter lim="800000"/>
            <a:headEnd/>
            <a:tailEnd/>
          </a:ln>
          <a:effectLst/>
        </p:spPr>
        <p:txBody>
          <a:bodyPr wrap="square" lIns="0" tIns="0" rIns="96655" bIns="48328">
            <a:spAutoFit/>
          </a:bodyPr>
          <a:lstStyle/>
          <a:p>
            <a:pPr algn="l" defTabSz="966788">
              <a:lnSpc>
                <a:spcPct val="90000"/>
              </a:lnSpc>
              <a:buFont typeface="Wingdings" pitchFamily="2" charset="2"/>
              <a:buNone/>
              <a:defRPr/>
            </a:pPr>
            <a:r>
              <a:rPr lang="en-US" sz="1000" b="0" baseline="0" dirty="0" smtClean="0">
                <a:solidFill>
                  <a:schemeClr val="tx1"/>
                </a:solidFill>
                <a:latin typeface="Arial Narrow" pitchFamily="34" charset="0"/>
              </a:rPr>
              <a:t>25 January 2013 </a:t>
            </a:r>
            <a:endParaRPr lang="en-US" sz="1000" b="0" baseline="0" dirty="0">
              <a:solidFill>
                <a:schemeClr val="tx1"/>
              </a:solidFill>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Family of Barriers</a:t>
            </a:r>
            <a:endParaRPr lang="en-US" dirty="0"/>
          </a:p>
        </p:txBody>
      </p:sp>
      <p:graphicFrame>
        <p:nvGraphicFramePr>
          <p:cNvPr id="4" name="Diagram 3"/>
          <p:cNvGraphicFramePr/>
          <p:nvPr/>
        </p:nvGraphicFramePr>
        <p:xfrm>
          <a:off x="1600200" y="609600"/>
          <a:ext cx="83820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04800" y="1143000"/>
            <a:ext cx="3352800" cy="1569660"/>
          </a:xfrm>
          <a:prstGeom prst="rect">
            <a:avLst/>
          </a:prstGeom>
          <a:noFill/>
        </p:spPr>
        <p:txBody>
          <a:bodyPr wrap="square" rtlCol="0">
            <a:spAutoFit/>
          </a:bodyPr>
          <a:lstStyle/>
          <a:p>
            <a:pPr algn="l">
              <a:buNone/>
            </a:pPr>
            <a:r>
              <a:rPr lang="en-US" sz="3200" b="0" baseline="0" dirty="0" smtClean="0">
                <a:solidFill>
                  <a:schemeClr val="bg2"/>
                </a:solidFill>
                <a:latin typeface="Arial Narrow" pitchFamily="34" charset="0"/>
              </a:rPr>
              <a:t>Understand barriers to success—solve early and often.</a:t>
            </a:r>
            <a:endParaRPr lang="en-US" sz="3200" b="0" baseline="0" dirty="0">
              <a:solidFill>
                <a:schemeClr val="bg2"/>
              </a:solidFill>
              <a:latin typeface="Arial Narrow"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2"/>
          </p:nvPr>
        </p:nvSpPr>
        <p:spPr/>
        <p:txBody>
          <a:bodyPr/>
          <a:lstStyle/>
          <a:p>
            <a:r>
              <a:rPr lang="en-US" sz="4800" dirty="0" smtClean="0"/>
              <a:t>CONDITIONS &amp; CONSIDERATIONS</a:t>
            </a:r>
            <a:endParaRPr lang="en-US" sz="4800" dirty="0"/>
          </a:p>
        </p:txBody>
      </p:sp>
      <p:sp>
        <p:nvSpPr>
          <p:cNvPr id="7" name="Text Placeholder 6"/>
          <p:cNvSpPr>
            <a:spLocks noGrp="1"/>
          </p:cNvSpPr>
          <p:nvPr>
            <p:ph type="body" sz="quarter" idx="13"/>
          </p:nvPr>
        </p:nvSpPr>
        <p:spPr/>
        <p:txBody>
          <a:bodyPr/>
          <a:lstStyle/>
          <a:p>
            <a:endParaRPr lang="en-US"/>
          </a:p>
        </p:txBody>
      </p:sp>
      <p:pic>
        <p:nvPicPr>
          <p:cNvPr id="8" name="Picture 2" descr="N:\Pic Server\Marysville Photos\IMG_0766.JPG"/>
          <p:cNvPicPr>
            <a:picLocks noGrp="1" noChangeAspect="1" noChangeArrowheads="1"/>
          </p:cNvPicPr>
          <p:nvPr>
            <p:ph type="pic" sz="quarter" idx="11"/>
          </p:nvPr>
        </p:nvPicPr>
        <p:blipFill>
          <a:blip r:embed="rId3" cstate="screen"/>
          <a:srcRect/>
          <a:stretch>
            <a:fillRect/>
          </a:stretch>
        </p:blipFill>
        <p:spPr bwMode="auto">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5" descr="M:\5324 Marysville WA Downtown Strategy\Makers Rec'd\HI env.JPG"/>
          <p:cNvPicPr>
            <a:picLocks noChangeAspect="1" noChangeArrowheads="1"/>
          </p:cNvPicPr>
          <p:nvPr/>
        </p:nvPicPr>
        <p:blipFill>
          <a:blip r:embed="rId3" cstate="screen"/>
          <a:srcRect/>
          <a:stretch>
            <a:fillRect/>
          </a:stretch>
        </p:blipFill>
        <p:spPr bwMode="auto">
          <a:xfrm>
            <a:off x="-22433" y="0"/>
            <a:ext cx="9623633"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6" descr="M:\5324 Marysville WA Downtown Strategy\Makers Rec'd\Marina.JPG"/>
          <p:cNvPicPr>
            <a:picLocks noChangeAspect="1" noChangeArrowheads="1"/>
          </p:cNvPicPr>
          <p:nvPr/>
        </p:nvPicPr>
        <p:blipFill>
          <a:blip r:embed="rId3" cstate="screen"/>
          <a:srcRect/>
          <a:stretch>
            <a:fillRect/>
          </a:stretch>
        </p:blipFill>
        <p:spPr bwMode="auto">
          <a:xfrm>
            <a:off x="0" y="0"/>
            <a:ext cx="9601200" cy="6858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7" descr="M:\5324 Marysville WA Downtown Strategy\Makers Rec'd\P1010015.JPG"/>
          <p:cNvPicPr>
            <a:picLocks noChangeAspect="1" noChangeArrowheads="1"/>
          </p:cNvPicPr>
          <p:nvPr/>
        </p:nvPicPr>
        <p:blipFill>
          <a:blip r:embed="rId3" cstate="screen"/>
          <a:srcRect/>
          <a:stretch>
            <a:fillRect/>
          </a:stretch>
        </p:blipFill>
        <p:spPr bwMode="auto">
          <a:xfrm>
            <a:off x="0" y="0"/>
            <a:ext cx="9601200" cy="6858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6" name="Picture 8" descr="M:\5324 Marysville WA Downtown Strategy\Makers Rec'd\P1010023.JPG"/>
          <p:cNvPicPr>
            <a:picLocks noChangeAspect="1" noChangeArrowheads="1"/>
          </p:cNvPicPr>
          <p:nvPr/>
        </p:nvPicPr>
        <p:blipFill>
          <a:blip r:embed="rId3" cstate="screen"/>
          <a:srcRect/>
          <a:stretch>
            <a:fillRect/>
          </a:stretch>
        </p:blipFill>
        <p:spPr bwMode="auto">
          <a:xfrm>
            <a:off x="0" y="0"/>
            <a:ext cx="9601200" cy="6858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991600" cy="685800"/>
          </a:xfrm>
        </p:spPr>
        <p:txBody>
          <a:bodyPr/>
          <a:lstStyle/>
          <a:p>
            <a:r>
              <a:rPr lang="en-US" dirty="0" smtClean="0"/>
              <a:t>The Team Process and its Considerations</a:t>
            </a:r>
            <a:endParaRPr lang="en-US" dirty="0"/>
          </a:p>
        </p:txBody>
      </p:sp>
      <p:graphicFrame>
        <p:nvGraphicFramePr>
          <p:cNvPr id="4" name="Diagram 3"/>
          <p:cNvGraphicFramePr/>
          <p:nvPr/>
        </p:nvGraphicFramePr>
        <p:xfrm>
          <a:off x="228600" y="990600"/>
          <a:ext cx="44958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3" name="Diagram 22"/>
          <p:cNvGraphicFramePr/>
          <p:nvPr/>
        </p:nvGraphicFramePr>
        <p:xfrm>
          <a:off x="4953000" y="990600"/>
          <a:ext cx="4419600" cy="533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9372600" cy="685800"/>
          </a:xfrm>
        </p:spPr>
        <p:txBody>
          <a:bodyPr/>
          <a:lstStyle/>
          <a:p>
            <a:r>
              <a:rPr lang="en-US" dirty="0" smtClean="0"/>
              <a:t>The Team Process and its Considerations (cont’d)</a:t>
            </a:r>
            <a:endParaRPr lang="en-US" dirty="0"/>
          </a:p>
        </p:txBody>
      </p:sp>
      <p:graphicFrame>
        <p:nvGraphicFramePr>
          <p:cNvPr id="4" name="Diagram 3"/>
          <p:cNvGraphicFramePr/>
          <p:nvPr/>
        </p:nvGraphicFramePr>
        <p:xfrm>
          <a:off x="228600" y="990600"/>
          <a:ext cx="44958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3" name="Diagram 22"/>
          <p:cNvGraphicFramePr/>
          <p:nvPr/>
        </p:nvGraphicFramePr>
        <p:xfrm>
          <a:off x="4953000" y="990600"/>
          <a:ext cx="4419600" cy="533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76200"/>
            <a:ext cx="8641080" cy="1066800"/>
          </a:xfrm>
        </p:spPr>
        <p:txBody>
          <a:bodyPr>
            <a:normAutofit/>
          </a:bodyPr>
          <a:lstStyle/>
          <a:p>
            <a:r>
              <a:rPr lang="en-US" sz="3600" dirty="0" smtClean="0"/>
              <a:t>The Marina: Washington State Boat Sales</a:t>
            </a:r>
            <a:endParaRPr lang="en-US" sz="1800" dirty="0"/>
          </a:p>
        </p:txBody>
      </p:sp>
      <p:graphicFrame>
        <p:nvGraphicFramePr>
          <p:cNvPr id="5" name="Content Placeholder 4"/>
          <p:cNvGraphicFramePr>
            <a:graphicFrameLocks noGrp="1"/>
          </p:cNvGraphicFramePr>
          <p:nvPr>
            <p:ph idx="1"/>
          </p:nvPr>
        </p:nvGraphicFramePr>
        <p:xfrm>
          <a:off x="457200" y="2286000"/>
          <a:ext cx="832104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4"/>
          <p:cNvSpPr txBox="1">
            <a:spLocks noChangeArrowheads="1"/>
          </p:cNvSpPr>
          <p:nvPr/>
        </p:nvSpPr>
        <p:spPr bwMode="auto">
          <a:xfrm>
            <a:off x="457200" y="1134070"/>
            <a:ext cx="8610600" cy="923330"/>
          </a:xfrm>
          <a:prstGeom prst="rect">
            <a:avLst/>
          </a:prstGeom>
          <a:noFill/>
          <a:ln w="9525">
            <a:noFill/>
            <a:miter lim="800000"/>
            <a:headEnd/>
            <a:tailEnd/>
          </a:ln>
        </p:spPr>
        <p:txBody>
          <a:bodyPr wrap="square">
            <a:spAutoFit/>
          </a:bodyPr>
          <a:lstStyle/>
          <a:p>
            <a:pPr algn="l">
              <a:buNone/>
            </a:pPr>
            <a:r>
              <a:rPr lang="en-US" sz="1800" b="0" baseline="0" dirty="0" smtClean="0"/>
              <a:t>New </a:t>
            </a:r>
            <a:r>
              <a:rPr lang="en-US" sz="1800" b="0" baseline="0" dirty="0"/>
              <a:t>boats currently account for </a:t>
            </a:r>
            <a:r>
              <a:rPr lang="en-US" sz="1800" b="0" baseline="0" dirty="0" smtClean="0"/>
              <a:t>9% </a:t>
            </a:r>
            <a:r>
              <a:rPr lang="en-US" sz="1800" b="0" baseline="0" dirty="0"/>
              <a:t>of </a:t>
            </a:r>
            <a:r>
              <a:rPr lang="en-US" sz="1800" b="0" baseline="0" dirty="0" smtClean="0"/>
              <a:t>sales, which is a slight improvement from last year (7% of sales) but it is still down from the heydays (20% in 2005). Overall sales (thru Sept) declined 1.2% from prior year.</a:t>
            </a:r>
            <a:endParaRPr lang="en-US" sz="1800" b="0" baseline="0" dirty="0"/>
          </a:p>
        </p:txBody>
      </p:sp>
      <p:sp>
        <p:nvSpPr>
          <p:cNvPr id="7" name="Text Box 4"/>
          <p:cNvSpPr txBox="1">
            <a:spLocks noChangeArrowheads="1"/>
          </p:cNvSpPr>
          <p:nvPr/>
        </p:nvSpPr>
        <p:spPr bwMode="auto">
          <a:xfrm>
            <a:off x="9355189" y="6553200"/>
            <a:ext cx="251992" cy="235962"/>
          </a:xfrm>
          <a:prstGeom prst="rect">
            <a:avLst/>
          </a:prstGeom>
          <a:noFill/>
          <a:ln w="9525" algn="ctr">
            <a:noFill/>
            <a:miter lim="800000"/>
            <a:headEnd/>
            <a:tailEnd/>
          </a:ln>
        </p:spPr>
        <p:txBody>
          <a:bodyPr wrap="none">
            <a:spAutoFit/>
          </a:bodyPr>
          <a:lstStyle/>
          <a:p>
            <a:pPr marL="469900" indent="-469900">
              <a:spcBef>
                <a:spcPct val="20000"/>
              </a:spcBef>
              <a:buClr>
                <a:schemeClr val="bg2"/>
              </a:buClr>
              <a:buSzPct val="70000"/>
              <a:buFont typeface="Wingdings" pitchFamily="2" charset="2"/>
              <a:buNone/>
            </a:pPr>
            <a:fld id="{F129DD33-CBD0-45AB-918C-4D249537FC6B}" type="slidenum">
              <a:rPr lang="en-US" sz="1400"/>
              <a:pPr marL="469900" indent="-469900">
                <a:spcBef>
                  <a:spcPct val="20000"/>
                </a:spcBef>
                <a:buClr>
                  <a:schemeClr val="bg2"/>
                </a:buClr>
                <a:buSzPct val="70000"/>
                <a:buFont typeface="Wingdings" pitchFamily="2" charset="2"/>
                <a:buNone/>
              </a:pPr>
              <a:t>17</a:t>
            </a:fld>
            <a:endParaRPr lang="en-US" sz="1400" dirty="0"/>
          </a:p>
        </p:txBody>
      </p:sp>
      <p:sp>
        <p:nvSpPr>
          <p:cNvPr id="8" name="Rectangle 7"/>
          <p:cNvSpPr/>
          <p:nvPr/>
        </p:nvSpPr>
        <p:spPr>
          <a:xfrm>
            <a:off x="5638800" y="6096000"/>
            <a:ext cx="1093120" cy="215444"/>
          </a:xfrm>
          <a:prstGeom prst="rect">
            <a:avLst/>
          </a:prstGeom>
        </p:spPr>
        <p:txBody>
          <a:bodyPr wrap="none">
            <a:spAutoFit/>
          </a:bodyPr>
          <a:lstStyle/>
          <a:p>
            <a:pPr>
              <a:buNone/>
            </a:pPr>
            <a:r>
              <a:rPr lang="en-US" sz="1200" b="0" dirty="0" smtClean="0"/>
              <a:t>Source: NMTA Data</a:t>
            </a:r>
            <a:endParaRPr lang="en-US" sz="1200" b="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152400"/>
            <a:ext cx="8641080" cy="1066800"/>
          </a:xfrm>
        </p:spPr>
        <p:txBody>
          <a:bodyPr>
            <a:normAutofit fontScale="90000"/>
          </a:bodyPr>
          <a:lstStyle/>
          <a:p>
            <a:r>
              <a:rPr lang="en-US" dirty="0" smtClean="0"/>
              <a:t>The Marina: Washington New Boat Sales by Range </a:t>
            </a:r>
            <a:endParaRPr lang="en-US" sz="1800" dirty="0"/>
          </a:p>
        </p:txBody>
      </p:sp>
      <p:graphicFrame>
        <p:nvGraphicFramePr>
          <p:cNvPr id="5" name="Content Placeholder 4"/>
          <p:cNvGraphicFramePr>
            <a:graphicFrameLocks noGrp="1"/>
          </p:cNvGraphicFramePr>
          <p:nvPr>
            <p:ph idx="1"/>
          </p:nvPr>
        </p:nvGraphicFramePr>
        <p:xfrm>
          <a:off x="762000" y="2057400"/>
          <a:ext cx="8081010" cy="4038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4"/>
          <p:cNvSpPr txBox="1">
            <a:spLocks noChangeArrowheads="1"/>
          </p:cNvSpPr>
          <p:nvPr/>
        </p:nvSpPr>
        <p:spPr bwMode="auto">
          <a:xfrm>
            <a:off x="426720" y="1066800"/>
            <a:ext cx="8641080" cy="923330"/>
          </a:xfrm>
          <a:prstGeom prst="rect">
            <a:avLst/>
          </a:prstGeom>
          <a:noFill/>
          <a:ln w="9525">
            <a:noFill/>
            <a:miter lim="800000"/>
            <a:headEnd/>
            <a:tailEnd/>
          </a:ln>
        </p:spPr>
        <p:txBody>
          <a:bodyPr wrap="square">
            <a:spAutoFit/>
          </a:bodyPr>
          <a:lstStyle/>
          <a:p>
            <a:pPr algn="l">
              <a:buNone/>
            </a:pPr>
            <a:r>
              <a:rPr lang="en-US" sz="1800" b="0" baseline="0" dirty="0"/>
              <a:t>Growth averaged 9.7%/year from 2003 through 2007 (~490 boats added per year on average).  Then sales dropped each year from 2008 to </a:t>
            </a:r>
            <a:r>
              <a:rPr lang="en-US" sz="1800" b="0" baseline="0" dirty="0" smtClean="0"/>
              <a:t>2012 (~150 </a:t>
            </a:r>
            <a:r>
              <a:rPr lang="en-US" sz="1800" b="0" baseline="0" dirty="0"/>
              <a:t>new </a:t>
            </a:r>
            <a:r>
              <a:rPr lang="en-US" sz="1800" b="0" baseline="0" dirty="0" smtClean="0"/>
              <a:t>boat sales </a:t>
            </a:r>
            <a:r>
              <a:rPr lang="en-US" sz="1800" b="0" baseline="0" dirty="0"/>
              <a:t>per </a:t>
            </a:r>
            <a:r>
              <a:rPr lang="en-US" sz="1800" b="0" baseline="0" dirty="0" smtClean="0"/>
              <a:t>year, some going to Canada). </a:t>
            </a:r>
            <a:endParaRPr lang="en-US" sz="1800" b="0" baseline="0" dirty="0"/>
          </a:p>
        </p:txBody>
      </p:sp>
      <p:sp>
        <p:nvSpPr>
          <p:cNvPr id="6" name="Text Box 4"/>
          <p:cNvSpPr txBox="1">
            <a:spLocks noChangeArrowheads="1"/>
          </p:cNvSpPr>
          <p:nvPr/>
        </p:nvSpPr>
        <p:spPr bwMode="auto">
          <a:xfrm>
            <a:off x="9355189" y="6553200"/>
            <a:ext cx="251992" cy="235962"/>
          </a:xfrm>
          <a:prstGeom prst="rect">
            <a:avLst/>
          </a:prstGeom>
          <a:noFill/>
          <a:ln w="9525" algn="ctr">
            <a:noFill/>
            <a:miter lim="800000"/>
            <a:headEnd/>
            <a:tailEnd/>
          </a:ln>
        </p:spPr>
        <p:txBody>
          <a:bodyPr wrap="none">
            <a:spAutoFit/>
          </a:bodyPr>
          <a:lstStyle/>
          <a:p>
            <a:pPr marL="469900" indent="-469900">
              <a:spcBef>
                <a:spcPct val="20000"/>
              </a:spcBef>
              <a:buClr>
                <a:schemeClr val="bg2"/>
              </a:buClr>
              <a:buSzPct val="70000"/>
              <a:buFont typeface="Wingdings" pitchFamily="2" charset="2"/>
              <a:buNone/>
            </a:pPr>
            <a:fld id="{F129DD33-CBD0-45AB-918C-4D249537FC6B}" type="slidenum">
              <a:rPr lang="en-US" sz="1400"/>
              <a:pPr marL="469900" indent="-469900">
                <a:spcBef>
                  <a:spcPct val="20000"/>
                </a:spcBef>
                <a:buClr>
                  <a:schemeClr val="bg2"/>
                </a:buClr>
                <a:buSzPct val="70000"/>
                <a:buFont typeface="Wingdings" pitchFamily="2" charset="2"/>
                <a:buNone/>
              </a:pPr>
              <a:t>18</a:t>
            </a:fld>
            <a:endParaRPr lang="en-US" sz="1400" dirty="0"/>
          </a:p>
        </p:txBody>
      </p:sp>
      <p:sp>
        <p:nvSpPr>
          <p:cNvPr id="8" name="Rectangle 7"/>
          <p:cNvSpPr/>
          <p:nvPr/>
        </p:nvSpPr>
        <p:spPr>
          <a:xfrm>
            <a:off x="1143000" y="6109156"/>
            <a:ext cx="1093120" cy="215444"/>
          </a:xfrm>
          <a:prstGeom prst="rect">
            <a:avLst/>
          </a:prstGeom>
        </p:spPr>
        <p:txBody>
          <a:bodyPr wrap="none">
            <a:spAutoFit/>
          </a:bodyPr>
          <a:lstStyle/>
          <a:p>
            <a:pPr>
              <a:buNone/>
            </a:pPr>
            <a:r>
              <a:rPr lang="en-US" sz="1200" b="0" dirty="0" smtClean="0"/>
              <a:t>Source: NMTA Data</a:t>
            </a:r>
            <a:endParaRPr lang="en-US" sz="1200" b="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Presentation Outline</a:t>
            </a:r>
            <a:endParaRPr lang="en-US" dirty="0"/>
          </a:p>
        </p:txBody>
      </p:sp>
      <p:pic>
        <p:nvPicPr>
          <p:cNvPr id="153602" name="Picture 2" descr="N:\Pic Server\Microsoft Office Downloads\collaborate.JPG"/>
          <p:cNvPicPr>
            <a:picLocks noChangeAspect="1" noChangeArrowheads="1"/>
          </p:cNvPicPr>
          <p:nvPr/>
        </p:nvPicPr>
        <p:blipFill>
          <a:blip r:embed="rId3" cstate="screen"/>
          <a:srcRect/>
          <a:stretch>
            <a:fillRect/>
          </a:stretch>
        </p:blipFill>
        <p:spPr bwMode="auto">
          <a:xfrm>
            <a:off x="4254012" y="1167938"/>
            <a:ext cx="4889988" cy="4623262"/>
          </a:xfrm>
          <a:prstGeom prst="rect">
            <a:avLst/>
          </a:prstGeom>
          <a:noFill/>
        </p:spPr>
      </p:pic>
      <p:sp>
        <p:nvSpPr>
          <p:cNvPr id="4" name="Content Placeholder 3"/>
          <p:cNvSpPr>
            <a:spLocks noGrp="1"/>
          </p:cNvSpPr>
          <p:nvPr>
            <p:ph idx="1"/>
          </p:nvPr>
        </p:nvSpPr>
        <p:spPr>
          <a:xfrm>
            <a:off x="228600" y="1280886"/>
            <a:ext cx="4876800" cy="5043714"/>
          </a:xfrm>
        </p:spPr>
        <p:txBody>
          <a:bodyPr/>
          <a:lstStyle/>
          <a:p>
            <a:r>
              <a:rPr lang="en-US" dirty="0" smtClean="0"/>
              <a:t>Workshop Process</a:t>
            </a:r>
          </a:p>
          <a:p>
            <a:r>
              <a:rPr lang="en-US" dirty="0" smtClean="0"/>
              <a:t>Conditions &amp; Considerations</a:t>
            </a:r>
          </a:p>
          <a:p>
            <a:r>
              <a:rPr lang="en-US" dirty="0" smtClean="0"/>
              <a:t>Demographics</a:t>
            </a:r>
          </a:p>
          <a:p>
            <a:r>
              <a:rPr lang="en-US" dirty="0" smtClean="0"/>
              <a:t>Recommendations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9121140" cy="1066800"/>
          </a:xfrm>
        </p:spPr>
        <p:txBody>
          <a:bodyPr>
            <a:normAutofit/>
          </a:bodyPr>
          <a:lstStyle/>
          <a:p>
            <a:r>
              <a:rPr lang="en-US" sz="3100" dirty="0" smtClean="0"/>
              <a:t>The Marina: Private Marinas are Doing Better, Need to Improve</a:t>
            </a:r>
            <a:endParaRPr lang="en-US" sz="1800" dirty="0"/>
          </a:p>
        </p:txBody>
      </p:sp>
      <p:graphicFrame>
        <p:nvGraphicFramePr>
          <p:cNvPr id="5" name="Content Placeholder 4"/>
          <p:cNvGraphicFramePr>
            <a:graphicFrameLocks noGrp="1"/>
          </p:cNvGraphicFramePr>
          <p:nvPr>
            <p:ph idx="1"/>
          </p:nvPr>
        </p:nvGraphicFramePr>
        <p:xfrm>
          <a:off x="457200" y="1371600"/>
          <a:ext cx="8641080" cy="432435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6000750" y="2392680"/>
            <a:ext cx="3448050" cy="988989"/>
          </a:xfrm>
          <a:prstGeom prst="rect">
            <a:avLst/>
          </a:prstGeom>
          <a:solidFill>
            <a:prstClr val="white"/>
          </a:solidFill>
          <a:ln>
            <a:solidFill>
              <a:schemeClr val="tx1"/>
            </a:solidFill>
          </a:ln>
        </p:spPr>
        <p:txBody>
          <a:bodyPr wrap="square" rtlCol="0">
            <a:spAutoFit/>
          </a:bodyPr>
          <a:lstStyle/>
          <a:p>
            <a:pPr marL="114300" indent="-114300" algn="l">
              <a:buFont typeface="Arial" pitchFamily="34" charset="0"/>
              <a:buChar char="•"/>
            </a:pPr>
            <a:r>
              <a:rPr lang="en-US" b="0" dirty="0" smtClean="0">
                <a:solidFill>
                  <a:srgbClr val="0070C0"/>
                </a:solidFill>
              </a:rPr>
              <a:t>GBI peaked at $62 mil in 2006 and 2007;</a:t>
            </a:r>
          </a:p>
          <a:p>
            <a:pPr marL="114300" indent="-114300" algn="l">
              <a:buFont typeface="Arial" pitchFamily="34" charset="0"/>
              <a:buChar char="•"/>
            </a:pPr>
            <a:r>
              <a:rPr lang="en-US" b="0" dirty="0" smtClean="0">
                <a:solidFill>
                  <a:srgbClr val="0070C0"/>
                </a:solidFill>
              </a:rPr>
              <a:t>Fell by 44% from peak to 2009;</a:t>
            </a:r>
          </a:p>
          <a:p>
            <a:pPr marL="114300" indent="-114300" algn="l">
              <a:buFont typeface="Arial" pitchFamily="34" charset="0"/>
              <a:buChar char="•"/>
            </a:pPr>
            <a:r>
              <a:rPr lang="en-US" b="0" dirty="0" smtClean="0">
                <a:solidFill>
                  <a:srgbClr val="0070C0"/>
                </a:solidFill>
              </a:rPr>
              <a:t>Gained 17% in 2011 over 2010</a:t>
            </a:r>
          </a:p>
          <a:p>
            <a:pPr marL="114300" indent="-114300" algn="l">
              <a:buFont typeface="Arial" pitchFamily="34" charset="0"/>
              <a:buChar char="•"/>
            </a:pPr>
            <a:r>
              <a:rPr lang="en-US" b="0" dirty="0" smtClean="0">
                <a:solidFill>
                  <a:srgbClr val="0070C0"/>
                </a:solidFill>
              </a:rPr>
              <a:t>Up 19% in Q1 2012 over Q1 2011</a:t>
            </a:r>
            <a:endParaRPr lang="en-US" b="0" dirty="0">
              <a:solidFill>
                <a:srgbClr val="0070C0"/>
              </a:solidFill>
            </a:endParaRPr>
          </a:p>
        </p:txBody>
      </p:sp>
      <p:sp>
        <p:nvSpPr>
          <p:cNvPr id="6" name="Text Box 4"/>
          <p:cNvSpPr txBox="1">
            <a:spLocks noChangeArrowheads="1"/>
          </p:cNvSpPr>
          <p:nvPr/>
        </p:nvSpPr>
        <p:spPr bwMode="auto">
          <a:xfrm>
            <a:off x="9355189" y="6553200"/>
            <a:ext cx="251992" cy="235962"/>
          </a:xfrm>
          <a:prstGeom prst="rect">
            <a:avLst/>
          </a:prstGeom>
          <a:noFill/>
          <a:ln w="9525" algn="ctr">
            <a:noFill/>
            <a:miter lim="800000"/>
            <a:headEnd/>
            <a:tailEnd/>
          </a:ln>
        </p:spPr>
        <p:txBody>
          <a:bodyPr wrap="none">
            <a:spAutoFit/>
          </a:bodyPr>
          <a:lstStyle/>
          <a:p>
            <a:pPr marL="469900" indent="-469900">
              <a:spcBef>
                <a:spcPct val="20000"/>
              </a:spcBef>
              <a:buClr>
                <a:schemeClr val="bg2"/>
              </a:buClr>
              <a:buSzPct val="70000"/>
              <a:buFont typeface="Wingdings" pitchFamily="2" charset="2"/>
              <a:buNone/>
            </a:pPr>
            <a:fld id="{F129DD33-CBD0-45AB-918C-4D249537FC6B}" type="slidenum">
              <a:rPr lang="en-US" sz="1400"/>
              <a:pPr marL="469900" indent="-469900">
                <a:spcBef>
                  <a:spcPct val="20000"/>
                </a:spcBef>
                <a:buClr>
                  <a:schemeClr val="bg2"/>
                </a:buClr>
                <a:buSzPct val="70000"/>
                <a:buFont typeface="Wingdings" pitchFamily="2" charset="2"/>
                <a:buNone/>
              </a:pPr>
              <a:t>19</a:t>
            </a:fld>
            <a:endParaRPr lang="en-US" sz="1400" dirty="0"/>
          </a:p>
        </p:txBody>
      </p:sp>
      <p:sp>
        <p:nvSpPr>
          <p:cNvPr id="7" name="Rectangle 6"/>
          <p:cNvSpPr/>
          <p:nvPr/>
        </p:nvSpPr>
        <p:spPr>
          <a:xfrm>
            <a:off x="1066800" y="5562600"/>
            <a:ext cx="6629400" cy="215444"/>
          </a:xfrm>
          <a:prstGeom prst="rect">
            <a:avLst/>
          </a:prstGeom>
        </p:spPr>
        <p:txBody>
          <a:bodyPr wrap="square">
            <a:spAutoFit/>
          </a:bodyPr>
          <a:lstStyle/>
          <a:p>
            <a:pPr algn="l">
              <a:buNone/>
            </a:pPr>
            <a:r>
              <a:rPr lang="en-US" sz="1200" b="0" dirty="0" smtClean="0"/>
              <a:t>Source:  Washington State Dept. of Revenue (Gross Business Income)</a:t>
            </a:r>
            <a:endParaRPr lang="en-US" sz="1200" b="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9220200" cy="685800"/>
          </a:xfrm>
        </p:spPr>
        <p:txBody>
          <a:bodyPr/>
          <a:lstStyle/>
          <a:p>
            <a:r>
              <a:rPr lang="en-US" sz="3600" dirty="0" smtClean="0"/>
              <a:t>Participation in Selected Outdoor Activities</a:t>
            </a:r>
            <a:endParaRPr lang="en-US" sz="3600" dirty="0"/>
          </a:p>
        </p:txBody>
      </p:sp>
      <p:graphicFrame>
        <p:nvGraphicFramePr>
          <p:cNvPr id="4" name="Content Placeholder 3"/>
          <p:cNvGraphicFramePr>
            <a:graphicFrameLocks noGrp="1"/>
          </p:cNvGraphicFramePr>
          <p:nvPr>
            <p:ph idx="1"/>
          </p:nvPr>
        </p:nvGraphicFramePr>
        <p:xfrm>
          <a:off x="228600" y="1281113"/>
          <a:ext cx="8915400" cy="4724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066800" y="1447800"/>
            <a:ext cx="2247731" cy="338554"/>
          </a:xfrm>
          <a:prstGeom prst="rect">
            <a:avLst/>
          </a:prstGeom>
          <a:noFill/>
        </p:spPr>
        <p:txBody>
          <a:bodyPr wrap="none" rtlCol="0">
            <a:spAutoFit/>
          </a:bodyPr>
          <a:lstStyle/>
          <a:p>
            <a:pPr algn="l">
              <a:buNone/>
            </a:pPr>
            <a:r>
              <a:rPr lang="en-US" sz="1600" b="0" baseline="0" dirty="0" smtClean="0"/>
              <a:t>4.5% of US Population</a:t>
            </a:r>
            <a:endParaRPr lang="en-US" sz="1600" b="0" baseline="0" dirty="0"/>
          </a:p>
        </p:txBody>
      </p:sp>
      <p:sp>
        <p:nvSpPr>
          <p:cNvPr id="6" name="TextBox 5"/>
          <p:cNvSpPr txBox="1"/>
          <p:nvPr/>
        </p:nvSpPr>
        <p:spPr>
          <a:xfrm>
            <a:off x="3543469" y="2252246"/>
            <a:ext cx="2247731" cy="338554"/>
          </a:xfrm>
          <a:prstGeom prst="rect">
            <a:avLst/>
          </a:prstGeom>
          <a:solidFill>
            <a:schemeClr val="bg1"/>
          </a:solidFill>
        </p:spPr>
        <p:txBody>
          <a:bodyPr wrap="none" rtlCol="0">
            <a:spAutoFit/>
          </a:bodyPr>
          <a:lstStyle/>
          <a:p>
            <a:pPr algn="l">
              <a:buNone/>
            </a:pPr>
            <a:r>
              <a:rPr lang="en-US" sz="1600" b="0" baseline="0" dirty="0" smtClean="0"/>
              <a:t>3.4% of US Population</a:t>
            </a:r>
            <a:endParaRPr lang="en-US" sz="1600" b="0" baseline="0" dirty="0"/>
          </a:p>
        </p:txBody>
      </p:sp>
      <p:sp>
        <p:nvSpPr>
          <p:cNvPr id="7" name="TextBox 6"/>
          <p:cNvSpPr txBox="1"/>
          <p:nvPr/>
        </p:nvSpPr>
        <p:spPr>
          <a:xfrm>
            <a:off x="5905669" y="2785646"/>
            <a:ext cx="2247731" cy="338554"/>
          </a:xfrm>
          <a:prstGeom prst="rect">
            <a:avLst/>
          </a:prstGeom>
          <a:solidFill>
            <a:schemeClr val="bg1"/>
          </a:solidFill>
        </p:spPr>
        <p:txBody>
          <a:bodyPr wrap="none" rtlCol="0">
            <a:spAutoFit/>
          </a:bodyPr>
          <a:lstStyle/>
          <a:p>
            <a:pPr algn="l">
              <a:buNone/>
            </a:pPr>
            <a:r>
              <a:rPr lang="en-US" sz="1600" b="0" baseline="0" dirty="0" smtClean="0"/>
              <a:t>2.9% of US Population</a:t>
            </a:r>
            <a:endParaRPr lang="en-US" sz="1600" b="0" baseline="0" dirty="0"/>
          </a:p>
        </p:txBody>
      </p:sp>
      <p:sp>
        <p:nvSpPr>
          <p:cNvPr id="8" name="TextBox 7"/>
          <p:cNvSpPr txBox="1"/>
          <p:nvPr/>
        </p:nvSpPr>
        <p:spPr>
          <a:xfrm>
            <a:off x="901949" y="5986046"/>
            <a:ext cx="5194051" cy="246221"/>
          </a:xfrm>
          <a:prstGeom prst="rect">
            <a:avLst/>
          </a:prstGeom>
          <a:noFill/>
        </p:spPr>
        <p:txBody>
          <a:bodyPr wrap="none" rtlCol="0">
            <a:spAutoFit/>
          </a:bodyPr>
          <a:lstStyle/>
          <a:p>
            <a:pPr algn="l">
              <a:buNone/>
            </a:pPr>
            <a:r>
              <a:rPr lang="en-US" sz="1000" b="0" baseline="0" dirty="0" smtClean="0"/>
              <a:t>Source:  Outdoor Recreation Participation Report 2012, All Americans Ages 6 and Older </a:t>
            </a:r>
            <a:endParaRPr lang="en-US" sz="1000" b="0" baseline="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Washington State Recreation Sector</a:t>
            </a:r>
            <a:endParaRPr lang="en-US" sz="1800" dirty="0"/>
          </a:p>
        </p:txBody>
      </p:sp>
      <p:graphicFrame>
        <p:nvGraphicFramePr>
          <p:cNvPr id="5" name="Content Placeholder 4"/>
          <p:cNvGraphicFramePr>
            <a:graphicFrameLocks noGrp="1"/>
          </p:cNvGraphicFramePr>
          <p:nvPr>
            <p:ph idx="4294967295"/>
          </p:nvPr>
        </p:nvGraphicFramePr>
        <p:xfrm>
          <a:off x="1520825" y="2209800"/>
          <a:ext cx="8080375" cy="3770313"/>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4"/>
          <p:cNvSpPr txBox="1">
            <a:spLocks noChangeArrowheads="1"/>
          </p:cNvSpPr>
          <p:nvPr/>
        </p:nvSpPr>
        <p:spPr bwMode="auto">
          <a:xfrm>
            <a:off x="304800" y="1030272"/>
            <a:ext cx="8961120" cy="1255728"/>
          </a:xfrm>
          <a:prstGeom prst="rect">
            <a:avLst/>
          </a:prstGeom>
          <a:noFill/>
          <a:ln w="9525">
            <a:noFill/>
            <a:miter lim="800000"/>
            <a:headEnd/>
            <a:tailEnd/>
          </a:ln>
        </p:spPr>
        <p:txBody>
          <a:bodyPr wrap="square">
            <a:spAutoFit/>
          </a:bodyPr>
          <a:lstStyle/>
          <a:p>
            <a:pPr algn="l">
              <a:buNone/>
            </a:pPr>
            <a:r>
              <a:rPr lang="en-US" sz="1800" b="0" baseline="0" dirty="0" smtClean="0"/>
              <a:t>An increasing share of the recreation dollar is spent on fitness clubs and casinos.</a:t>
            </a:r>
          </a:p>
          <a:p>
            <a:pPr algn="l">
              <a:buNone/>
            </a:pPr>
            <a:r>
              <a:rPr lang="en-US" sz="1800" b="0" baseline="0" dirty="0" smtClean="0"/>
              <a:t>GBI up $750 million from 1994 to 2011:  fitness centers up $410 mil, casinos up $165 mil, golf up $110 mil (but very little growth since 2002), skiing up $50 mil, marinas up $400k.  </a:t>
            </a:r>
            <a:endParaRPr lang="en-US" sz="1800" b="0" baseline="0" dirty="0"/>
          </a:p>
        </p:txBody>
      </p:sp>
      <p:sp>
        <p:nvSpPr>
          <p:cNvPr id="7" name="Text Box 4"/>
          <p:cNvSpPr txBox="1">
            <a:spLocks noChangeArrowheads="1"/>
          </p:cNvSpPr>
          <p:nvPr/>
        </p:nvSpPr>
        <p:spPr bwMode="auto">
          <a:xfrm>
            <a:off x="9355189" y="6553200"/>
            <a:ext cx="251992" cy="235962"/>
          </a:xfrm>
          <a:prstGeom prst="rect">
            <a:avLst/>
          </a:prstGeom>
          <a:noFill/>
          <a:ln w="9525" algn="ctr">
            <a:noFill/>
            <a:miter lim="800000"/>
            <a:headEnd/>
            <a:tailEnd/>
          </a:ln>
        </p:spPr>
        <p:txBody>
          <a:bodyPr wrap="none">
            <a:spAutoFit/>
          </a:bodyPr>
          <a:lstStyle/>
          <a:p>
            <a:pPr marL="469900" indent="-469900">
              <a:spcBef>
                <a:spcPct val="20000"/>
              </a:spcBef>
              <a:buClr>
                <a:schemeClr val="bg2"/>
              </a:buClr>
              <a:buSzPct val="70000"/>
              <a:buFont typeface="Wingdings" pitchFamily="2" charset="2"/>
              <a:buNone/>
            </a:pPr>
            <a:fld id="{F129DD33-CBD0-45AB-918C-4D249537FC6B}" type="slidenum">
              <a:rPr lang="en-US" sz="1400"/>
              <a:pPr marL="469900" indent="-469900">
                <a:spcBef>
                  <a:spcPct val="20000"/>
                </a:spcBef>
                <a:buClr>
                  <a:schemeClr val="bg2"/>
                </a:buClr>
                <a:buSzPct val="70000"/>
                <a:buFont typeface="Wingdings" pitchFamily="2" charset="2"/>
                <a:buNone/>
              </a:pPr>
              <a:t>21</a:t>
            </a:fld>
            <a:endParaRPr lang="en-US" sz="1400" dirty="0"/>
          </a:p>
        </p:txBody>
      </p:sp>
      <p:sp>
        <p:nvSpPr>
          <p:cNvPr id="8" name="Rectangle 7"/>
          <p:cNvSpPr/>
          <p:nvPr/>
        </p:nvSpPr>
        <p:spPr>
          <a:xfrm>
            <a:off x="2514600" y="6032956"/>
            <a:ext cx="4800600" cy="215444"/>
          </a:xfrm>
          <a:prstGeom prst="rect">
            <a:avLst/>
          </a:prstGeom>
        </p:spPr>
        <p:txBody>
          <a:bodyPr>
            <a:spAutoFit/>
          </a:bodyPr>
          <a:lstStyle/>
          <a:p>
            <a:pPr algn="l">
              <a:buNone/>
            </a:pPr>
            <a:r>
              <a:rPr lang="en-US" sz="1200" b="0" dirty="0" smtClean="0"/>
              <a:t>Source:  Washington State Dept of Revenue (Gross Business Income)</a:t>
            </a:r>
            <a:endParaRPr lang="en-US" sz="1200" b="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normAutofit/>
          </a:bodyPr>
          <a:lstStyle/>
          <a:p>
            <a:r>
              <a:rPr lang="en-US" dirty="0" smtClean="0"/>
              <a:t>Boat Registration per 1,000 Persons</a:t>
            </a:r>
            <a:endParaRPr lang="en-US" sz="1800" dirty="0" smtClean="0"/>
          </a:p>
        </p:txBody>
      </p:sp>
      <p:graphicFrame>
        <p:nvGraphicFramePr>
          <p:cNvPr id="2050" name="Content Placeholder 3"/>
          <p:cNvGraphicFramePr>
            <a:graphicFrameLocks noGrp="1"/>
          </p:cNvGraphicFramePr>
          <p:nvPr>
            <p:ph idx="4294967295"/>
          </p:nvPr>
        </p:nvGraphicFramePr>
        <p:xfrm>
          <a:off x="304800" y="1828800"/>
          <a:ext cx="8401050" cy="4319588"/>
        </p:xfrm>
        <a:graphic>
          <a:graphicData uri="http://schemas.openxmlformats.org/presentationml/2006/ole">
            <p:oleObj spid="_x0000_s1026" name="Chart" r:id="rId4" imgW="8031516" imgH="4335924" progId="Excel.Sheet.8">
              <p:embed/>
            </p:oleObj>
          </a:graphicData>
        </a:graphic>
      </p:graphicFrame>
      <p:sp>
        <p:nvSpPr>
          <p:cNvPr id="2052" name="Text Box 4"/>
          <p:cNvSpPr txBox="1">
            <a:spLocks noChangeArrowheads="1"/>
          </p:cNvSpPr>
          <p:nvPr/>
        </p:nvSpPr>
        <p:spPr bwMode="auto">
          <a:xfrm>
            <a:off x="9355189" y="6553200"/>
            <a:ext cx="251992" cy="235962"/>
          </a:xfrm>
          <a:prstGeom prst="rect">
            <a:avLst/>
          </a:prstGeom>
          <a:noFill/>
          <a:ln w="9525" algn="ctr">
            <a:noFill/>
            <a:miter lim="800000"/>
            <a:headEnd/>
            <a:tailEnd/>
          </a:ln>
        </p:spPr>
        <p:txBody>
          <a:bodyPr wrap="none">
            <a:spAutoFit/>
          </a:bodyPr>
          <a:lstStyle/>
          <a:p>
            <a:pPr marL="469900" indent="-469900">
              <a:spcBef>
                <a:spcPct val="20000"/>
              </a:spcBef>
              <a:buClr>
                <a:schemeClr val="bg2"/>
              </a:buClr>
              <a:buSzPct val="70000"/>
              <a:buFont typeface="Wingdings" pitchFamily="2" charset="2"/>
              <a:buNone/>
            </a:pPr>
            <a:fld id="{E7FA016E-E75C-417A-A867-294B66B71358}" type="slidenum">
              <a:rPr lang="en-US" sz="1400"/>
              <a:pPr marL="469900" indent="-469900">
                <a:spcBef>
                  <a:spcPct val="20000"/>
                </a:spcBef>
                <a:buClr>
                  <a:schemeClr val="bg2"/>
                </a:buClr>
                <a:buSzPct val="70000"/>
                <a:buFont typeface="Wingdings" pitchFamily="2" charset="2"/>
                <a:buNone/>
              </a:pPr>
              <a:t>22</a:t>
            </a:fld>
            <a:endParaRPr lang="en-US" sz="1400" dirty="0"/>
          </a:p>
        </p:txBody>
      </p:sp>
      <p:sp>
        <p:nvSpPr>
          <p:cNvPr id="2053" name="TextBox 4"/>
          <p:cNvSpPr txBox="1">
            <a:spLocks noChangeArrowheads="1"/>
          </p:cNvSpPr>
          <p:nvPr/>
        </p:nvSpPr>
        <p:spPr bwMode="auto">
          <a:xfrm>
            <a:off x="228600" y="1066800"/>
            <a:ext cx="9067800" cy="707886"/>
          </a:xfrm>
          <a:prstGeom prst="rect">
            <a:avLst/>
          </a:prstGeom>
          <a:noFill/>
          <a:ln w="9525">
            <a:noFill/>
            <a:miter lim="800000"/>
            <a:headEnd/>
            <a:tailEnd/>
          </a:ln>
        </p:spPr>
        <p:txBody>
          <a:bodyPr wrap="square">
            <a:spAutoFit/>
          </a:bodyPr>
          <a:lstStyle/>
          <a:p>
            <a:pPr algn="l">
              <a:buNone/>
            </a:pPr>
            <a:r>
              <a:rPr lang="en-US" sz="2000" b="0" baseline="0" dirty="0"/>
              <a:t>Registrations per 1,000 persons in </a:t>
            </a:r>
            <a:r>
              <a:rPr lang="en-US" sz="2000" b="0" baseline="0" dirty="0" smtClean="0"/>
              <a:t>Snohomish </a:t>
            </a:r>
            <a:r>
              <a:rPr lang="en-US" sz="2000" b="0" baseline="0" dirty="0"/>
              <a:t>County fell from </a:t>
            </a:r>
            <a:r>
              <a:rPr lang="en-US" sz="2000" b="0" baseline="0" dirty="0" smtClean="0"/>
              <a:t>~4.0 </a:t>
            </a:r>
            <a:r>
              <a:rPr lang="en-US" sz="2000" b="0" baseline="0" dirty="0"/>
              <a:t>in 1995 to </a:t>
            </a:r>
            <a:r>
              <a:rPr lang="en-US" sz="2000" b="0" baseline="0" dirty="0" smtClean="0"/>
              <a:t>~3.2 </a:t>
            </a:r>
            <a:r>
              <a:rPr lang="en-US" sz="2000" b="0" baseline="0" dirty="0"/>
              <a:t>in 2011.  Other Puget Sound and Other Wash performed better.</a:t>
            </a:r>
          </a:p>
        </p:txBody>
      </p:sp>
      <p:sp>
        <p:nvSpPr>
          <p:cNvPr id="6" name="Rectangle 5"/>
          <p:cNvSpPr/>
          <p:nvPr/>
        </p:nvSpPr>
        <p:spPr>
          <a:xfrm>
            <a:off x="457200" y="6096000"/>
            <a:ext cx="4800600" cy="235962"/>
          </a:xfrm>
          <a:prstGeom prst="rect">
            <a:avLst/>
          </a:prstGeom>
        </p:spPr>
        <p:txBody>
          <a:bodyPr>
            <a:spAutoFit/>
          </a:bodyPr>
          <a:lstStyle/>
          <a:p>
            <a:pPr algn="l">
              <a:buNone/>
            </a:pPr>
            <a:r>
              <a:rPr lang="en-US" sz="1400" b="0" dirty="0" smtClean="0"/>
              <a:t>Source:  Washington State Department of Licensing (boats 26 feet &amp; longer)</a:t>
            </a:r>
            <a:endParaRPr lang="en-US" sz="1400" b="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a:xfrm>
            <a:off x="560070" y="76200"/>
            <a:ext cx="8916115" cy="685800"/>
          </a:xfrm>
        </p:spPr>
        <p:txBody>
          <a:bodyPr>
            <a:normAutofit/>
          </a:bodyPr>
          <a:lstStyle/>
          <a:p>
            <a:r>
              <a:rPr lang="en-US" dirty="0" smtClean="0"/>
              <a:t>Age Distribution of Boat Owners</a:t>
            </a:r>
            <a:endParaRPr lang="en-US" sz="1800" dirty="0" smtClean="0"/>
          </a:p>
        </p:txBody>
      </p:sp>
      <p:graphicFrame>
        <p:nvGraphicFramePr>
          <p:cNvPr id="1026" name="Content Placeholder 3"/>
          <p:cNvGraphicFramePr>
            <a:graphicFrameLocks noGrp="1"/>
          </p:cNvGraphicFramePr>
          <p:nvPr>
            <p:ph idx="1"/>
          </p:nvPr>
        </p:nvGraphicFramePr>
        <p:xfrm>
          <a:off x="914400" y="2127250"/>
          <a:ext cx="8001000" cy="3968750"/>
        </p:xfrm>
        <a:graphic>
          <a:graphicData uri="http://schemas.openxmlformats.org/presentationml/2006/ole">
            <p:oleObj spid="_x0000_s2050" name="Worksheet" r:id="rId4" imgW="8008566" imgH="4198764" progId="Excel.Sheet.8">
              <p:embed/>
            </p:oleObj>
          </a:graphicData>
        </a:graphic>
      </p:graphicFrame>
      <p:sp>
        <p:nvSpPr>
          <p:cNvPr id="1028" name="Text Box 4"/>
          <p:cNvSpPr txBox="1">
            <a:spLocks noChangeArrowheads="1"/>
          </p:cNvSpPr>
          <p:nvPr/>
        </p:nvSpPr>
        <p:spPr bwMode="auto">
          <a:xfrm>
            <a:off x="9344030" y="6553201"/>
            <a:ext cx="319318" cy="235962"/>
          </a:xfrm>
          <a:prstGeom prst="rect">
            <a:avLst/>
          </a:prstGeom>
          <a:noFill/>
          <a:ln w="9525" algn="ctr">
            <a:noFill/>
            <a:miter lim="800000"/>
            <a:headEnd/>
            <a:tailEnd/>
          </a:ln>
        </p:spPr>
        <p:txBody>
          <a:bodyPr wrap="none">
            <a:spAutoFit/>
          </a:bodyPr>
          <a:lstStyle/>
          <a:p>
            <a:pPr marL="469900" indent="-469900">
              <a:spcBef>
                <a:spcPct val="20000"/>
              </a:spcBef>
              <a:buClr>
                <a:schemeClr val="bg2"/>
              </a:buClr>
              <a:buSzPct val="70000"/>
              <a:buFont typeface="Wingdings" pitchFamily="2" charset="2"/>
              <a:buNone/>
            </a:pPr>
            <a:fld id="{10F97A11-DF97-41B2-8972-21EAF83A76E7}" type="slidenum">
              <a:rPr lang="en-US" sz="1400"/>
              <a:pPr marL="469900" indent="-469900">
                <a:spcBef>
                  <a:spcPct val="20000"/>
                </a:spcBef>
                <a:buClr>
                  <a:schemeClr val="bg2"/>
                </a:buClr>
                <a:buSzPct val="70000"/>
                <a:buFont typeface="Wingdings" pitchFamily="2" charset="2"/>
                <a:buNone/>
              </a:pPr>
              <a:t>23</a:t>
            </a:fld>
            <a:endParaRPr lang="en-US" sz="1400" dirty="0"/>
          </a:p>
        </p:txBody>
      </p:sp>
      <p:sp>
        <p:nvSpPr>
          <p:cNvPr id="1029" name="TextBox 3"/>
          <p:cNvSpPr txBox="1">
            <a:spLocks noChangeArrowheads="1"/>
          </p:cNvSpPr>
          <p:nvPr/>
        </p:nvSpPr>
        <p:spPr bwMode="auto">
          <a:xfrm>
            <a:off x="281940" y="990600"/>
            <a:ext cx="9090660" cy="1077218"/>
          </a:xfrm>
          <a:prstGeom prst="rect">
            <a:avLst/>
          </a:prstGeom>
          <a:solidFill>
            <a:schemeClr val="bg1"/>
          </a:solidFill>
          <a:ln w="9525">
            <a:noFill/>
            <a:miter lim="800000"/>
            <a:headEnd/>
            <a:tailEnd/>
          </a:ln>
        </p:spPr>
        <p:txBody>
          <a:bodyPr wrap="square">
            <a:spAutoFit/>
          </a:bodyPr>
          <a:lstStyle/>
          <a:p>
            <a:pPr algn="l">
              <a:buNone/>
            </a:pPr>
            <a:r>
              <a:rPr lang="en-US" sz="3200" b="0" dirty="0"/>
              <a:t>Boat owners have gotten older. Today there are fewer owners in their 30s and more in their 50s and 60s. This is especially true for sail boaters, who are loyal to the sport; but sailing is very physical.</a:t>
            </a:r>
          </a:p>
        </p:txBody>
      </p:sp>
      <p:cxnSp>
        <p:nvCxnSpPr>
          <p:cNvPr id="1030" name="Straight Arrow Connector 6"/>
          <p:cNvCxnSpPr>
            <a:cxnSpLocks noChangeShapeType="1"/>
          </p:cNvCxnSpPr>
          <p:nvPr/>
        </p:nvCxnSpPr>
        <p:spPr bwMode="auto">
          <a:xfrm>
            <a:off x="3217068" y="3281363"/>
            <a:ext cx="913448" cy="914400"/>
          </a:xfrm>
          <a:prstGeom prst="straightConnector1">
            <a:avLst/>
          </a:prstGeom>
          <a:noFill/>
          <a:ln w="9525" algn="ctr">
            <a:noFill/>
            <a:round/>
            <a:headEnd/>
            <a:tailEnd type="arrow" w="med" len="med"/>
          </a:ln>
        </p:spPr>
      </p:cxnSp>
      <p:cxnSp>
        <p:nvCxnSpPr>
          <p:cNvPr id="1031" name="Straight Arrow Connector 8"/>
          <p:cNvCxnSpPr>
            <a:cxnSpLocks noChangeShapeType="1"/>
          </p:cNvCxnSpPr>
          <p:nvPr/>
        </p:nvCxnSpPr>
        <p:spPr bwMode="auto">
          <a:xfrm>
            <a:off x="3315415" y="3135313"/>
            <a:ext cx="865108" cy="0"/>
          </a:xfrm>
          <a:prstGeom prst="straightConnector1">
            <a:avLst/>
          </a:prstGeom>
          <a:noFill/>
          <a:ln w="9525" algn="ctr">
            <a:noFill/>
            <a:round/>
            <a:headEnd/>
            <a:tailEnd type="arrow" w="med" len="med"/>
          </a:ln>
        </p:spPr>
      </p:cxnSp>
      <p:cxnSp>
        <p:nvCxnSpPr>
          <p:cNvPr id="1032" name="Straight Arrow Connector 11"/>
          <p:cNvCxnSpPr>
            <a:cxnSpLocks noChangeShapeType="1"/>
          </p:cNvCxnSpPr>
          <p:nvPr/>
        </p:nvCxnSpPr>
        <p:spPr bwMode="auto">
          <a:xfrm>
            <a:off x="3363754" y="3151188"/>
            <a:ext cx="915115" cy="914400"/>
          </a:xfrm>
          <a:prstGeom prst="straightConnector1">
            <a:avLst/>
          </a:prstGeom>
          <a:noFill/>
          <a:ln w="9525" algn="ctr">
            <a:noFill/>
            <a:round/>
            <a:headEnd/>
            <a:tailEnd type="arrow" w="med" len="med"/>
          </a:ln>
        </p:spPr>
      </p:cxnSp>
      <p:cxnSp>
        <p:nvCxnSpPr>
          <p:cNvPr id="1033" name="Straight Arrow Connector 13"/>
          <p:cNvCxnSpPr>
            <a:cxnSpLocks noChangeShapeType="1"/>
          </p:cNvCxnSpPr>
          <p:nvPr/>
        </p:nvCxnSpPr>
        <p:spPr bwMode="auto">
          <a:xfrm>
            <a:off x="3878819" y="4040189"/>
            <a:ext cx="841771" cy="7937"/>
          </a:xfrm>
          <a:prstGeom prst="straightConnector1">
            <a:avLst/>
          </a:prstGeom>
          <a:noFill/>
          <a:ln w="38100" algn="ctr">
            <a:solidFill>
              <a:srgbClr val="FF0000"/>
            </a:solidFill>
            <a:round/>
            <a:headEnd/>
            <a:tailEnd type="arrow" w="med" len="med"/>
          </a:ln>
        </p:spPr>
      </p:cxnSp>
      <p:cxnSp>
        <p:nvCxnSpPr>
          <p:cNvPr id="1034" name="Straight Arrow Connector 15"/>
          <p:cNvCxnSpPr>
            <a:cxnSpLocks noChangeShapeType="1"/>
          </p:cNvCxnSpPr>
          <p:nvPr/>
        </p:nvCxnSpPr>
        <p:spPr bwMode="auto">
          <a:xfrm>
            <a:off x="4513897" y="3792538"/>
            <a:ext cx="1006793" cy="11112"/>
          </a:xfrm>
          <a:prstGeom prst="straightConnector1">
            <a:avLst/>
          </a:prstGeom>
          <a:noFill/>
          <a:ln w="38100" algn="ctr">
            <a:solidFill>
              <a:schemeClr val="tx2"/>
            </a:solidFill>
            <a:round/>
            <a:headEnd/>
            <a:tailEnd type="arrow" w="med" len="med"/>
          </a:ln>
        </p:spPr>
      </p:cxnSp>
      <p:sp>
        <p:nvSpPr>
          <p:cNvPr id="11" name="Rectangle 10"/>
          <p:cNvSpPr/>
          <p:nvPr/>
        </p:nvSpPr>
        <p:spPr>
          <a:xfrm>
            <a:off x="856489" y="6019800"/>
            <a:ext cx="2343911" cy="256480"/>
          </a:xfrm>
          <a:prstGeom prst="rect">
            <a:avLst/>
          </a:prstGeom>
        </p:spPr>
        <p:txBody>
          <a:bodyPr wrap="none">
            <a:spAutoFit/>
          </a:bodyPr>
          <a:lstStyle/>
          <a:p>
            <a:pPr>
              <a:buNone/>
            </a:pPr>
            <a:r>
              <a:rPr lang="en-US" sz="1600" b="0" dirty="0" smtClean="0"/>
              <a:t>Source:  Info-Link Technologies Inc.</a:t>
            </a:r>
            <a:endParaRPr lang="en-US" sz="1600" b="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Occupancy decline may sink Oak Harbor marina’s rate hike </a:t>
            </a:r>
            <a:endParaRPr lang="en-US" sz="3200" dirty="0"/>
          </a:p>
        </p:txBody>
      </p:sp>
      <p:sp>
        <p:nvSpPr>
          <p:cNvPr id="28674" name="Rectangle 2"/>
          <p:cNvSpPr>
            <a:spLocks noChangeArrowheads="1"/>
          </p:cNvSpPr>
          <p:nvPr/>
        </p:nvSpPr>
        <p:spPr bwMode="auto">
          <a:xfrm>
            <a:off x="304800" y="1371600"/>
            <a:ext cx="2971800" cy="3554819"/>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bg2"/>
                </a:solidFill>
                <a:effectLst/>
                <a:latin typeface="Arial" pitchFamily="34" charset="0"/>
              </a:rPr>
              <a:t>The sun sets over Oak Harbor Marina. The facility’s occupancy is dropping and officials hope abandoning a scheduled rate hike will help address </a:t>
            </a:r>
            <a:r>
              <a:rPr lang="en-US" sz="2000" b="0" i="1" baseline="0" dirty="0" smtClean="0">
                <a:solidFill>
                  <a:schemeClr val="bg2"/>
                </a:solidFill>
                <a:latin typeface="Arial" pitchFamily="34" charset="0"/>
              </a:rPr>
              <a:t>the issue. The occupancy rate went from 80 percent in 2009 to its current 56 percent.</a:t>
            </a:r>
          </a:p>
          <a:p>
            <a:pPr marL="0" marR="0" lvl="0" indent="0" algn="l" defTabSz="914400" rtl="0" eaLnBrk="1" fontAlgn="base" latinLnBrk="0" hangingPunct="1">
              <a:lnSpc>
                <a:spcPct val="100000"/>
              </a:lnSpc>
              <a:spcBef>
                <a:spcPct val="0"/>
              </a:spcBef>
              <a:spcAft>
                <a:spcPct val="0"/>
              </a:spcAft>
              <a:buClrTx/>
              <a:buSzTx/>
              <a:buFontTx/>
              <a:buNone/>
              <a:tabLst/>
            </a:pPr>
            <a:endParaRPr lang="en-US" sz="2000" b="0" i="1" baseline="0" dirty="0" smtClean="0">
              <a:solidFill>
                <a:schemeClr val="bg2"/>
              </a:solidFill>
              <a:latin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bg2"/>
                </a:solidFill>
                <a:effectLst/>
                <a:latin typeface="Arial" pitchFamily="34" charset="0"/>
              </a:rPr>
              <a:t> ~Whidbey News Times Staff reporter </a:t>
            </a:r>
            <a:endParaRPr kumimoji="0" lang="en-US" sz="2400" b="0" i="1" u="none" strike="noStrike" cap="none" normalizeH="0" baseline="0" dirty="0" smtClean="0">
              <a:ln>
                <a:noFill/>
              </a:ln>
              <a:solidFill>
                <a:schemeClr val="bg2"/>
              </a:solidFill>
              <a:effectLst/>
              <a:latin typeface="Arial" pitchFamily="34" charset="0"/>
            </a:endParaRPr>
          </a:p>
        </p:txBody>
      </p:sp>
      <p:pic>
        <p:nvPicPr>
          <p:cNvPr id="28675" name="Picture 3" descr="The sun sets over Oak Harbor Marina. The facility’s occupancy is dropping and officials hope abandoning a scheduled rate hike will help address the issue.  - Justin Burnett / Whidbey News-Times "/>
          <p:cNvPicPr>
            <a:picLocks noChangeAspect="1" noChangeArrowheads="1"/>
          </p:cNvPicPr>
          <p:nvPr/>
        </p:nvPicPr>
        <p:blipFill>
          <a:blip r:embed="rId3" cstate="screen"/>
          <a:srcRect/>
          <a:stretch>
            <a:fillRect/>
          </a:stretch>
        </p:blipFill>
        <p:spPr bwMode="auto">
          <a:xfrm>
            <a:off x="3528692" y="1371600"/>
            <a:ext cx="5843908" cy="3886200"/>
          </a:xfrm>
          <a:prstGeom prst="rect">
            <a:avLst/>
          </a:prstGeom>
          <a:noFill/>
        </p:spPr>
      </p:pic>
      <p:sp>
        <p:nvSpPr>
          <p:cNvPr id="5" name="Rectangle 4"/>
          <p:cNvSpPr/>
          <p:nvPr/>
        </p:nvSpPr>
        <p:spPr>
          <a:xfrm>
            <a:off x="3505200" y="5257800"/>
            <a:ext cx="2569934" cy="230832"/>
          </a:xfrm>
          <a:prstGeom prst="rect">
            <a:avLst/>
          </a:prstGeom>
        </p:spPr>
        <p:txBody>
          <a:bodyPr wrap="none">
            <a:spAutoFit/>
          </a:bodyPr>
          <a:lstStyle/>
          <a:p>
            <a:pPr>
              <a:buNone/>
            </a:pPr>
            <a:r>
              <a:rPr lang="en-US" sz="900" b="0" baseline="0" dirty="0" smtClean="0">
                <a:solidFill>
                  <a:schemeClr val="tx1"/>
                </a:solidFill>
                <a:latin typeface="Arial" pitchFamily="34" charset="0"/>
              </a:rPr>
              <a:t>Source: Justin Burnett / Whidbey News-Times </a:t>
            </a:r>
            <a:endParaRPr lang="en-US" sz="9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9372600" cy="685800"/>
          </a:xfrm>
        </p:spPr>
        <p:txBody>
          <a:bodyPr/>
          <a:lstStyle/>
          <a:p>
            <a:r>
              <a:rPr lang="en-US" sz="2800" dirty="0" smtClean="0"/>
              <a:t>Port of Bremerton Commissioners Reject Proposals to Privatize Marina</a:t>
            </a:r>
          </a:p>
        </p:txBody>
      </p:sp>
      <p:sp>
        <p:nvSpPr>
          <p:cNvPr id="28674" name="Rectangle 2"/>
          <p:cNvSpPr>
            <a:spLocks noChangeArrowheads="1"/>
          </p:cNvSpPr>
          <p:nvPr/>
        </p:nvSpPr>
        <p:spPr bwMode="auto">
          <a:xfrm>
            <a:off x="533400" y="1120676"/>
            <a:ext cx="8839200" cy="2308324"/>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lvl="0" algn="l">
              <a:spcBef>
                <a:spcPct val="0"/>
              </a:spcBef>
              <a:buNone/>
            </a:pPr>
            <a:r>
              <a:rPr lang="en-US" sz="2000" b="0" baseline="0" dirty="0" smtClean="0">
                <a:solidFill>
                  <a:schemeClr val="tx1"/>
                </a:solidFill>
                <a:latin typeface="Arial" pitchFamily="34" charset="0"/>
              </a:rPr>
              <a:t>BREMERTON — The Port of Bremerton commissioners unanimously rejected proposals from private entities to run the Bremerton Marina.  The marina is losing close to $400,000 a year. [40% occupancy rate]</a:t>
            </a:r>
          </a:p>
          <a:p>
            <a:pPr lvl="0" algn="l">
              <a:spcBef>
                <a:spcPct val="0"/>
              </a:spcBef>
              <a:buNone/>
            </a:pPr>
            <a:endParaRPr lang="en-US" sz="2000" b="0" baseline="0" dirty="0" smtClean="0">
              <a:solidFill>
                <a:schemeClr val="tx1"/>
              </a:solidFill>
              <a:latin typeface="Arial" pitchFamily="34" charset="0"/>
            </a:endParaRPr>
          </a:p>
          <a:p>
            <a:pPr lvl="0" algn="l">
              <a:spcBef>
                <a:spcPct val="0"/>
              </a:spcBef>
              <a:buNone/>
            </a:pPr>
            <a:endParaRPr lang="en-US" sz="2000" b="0" baseline="0" dirty="0" smtClean="0">
              <a:solidFill>
                <a:schemeClr val="tx1"/>
              </a:solidFill>
              <a:latin typeface="Arial" pitchFamily="34" charset="0"/>
            </a:endParaRPr>
          </a:p>
          <a:p>
            <a:pPr lvl="0" algn="l">
              <a:spcBef>
                <a:spcPct val="0"/>
              </a:spcBef>
              <a:buNone/>
            </a:pPr>
            <a:endParaRPr lang="en-US" sz="2000" b="0" baseline="0" dirty="0" smtClean="0">
              <a:solidFill>
                <a:schemeClr val="tx1"/>
              </a:solidFill>
              <a:latin typeface="Arial" pitchFamily="34" charset="0"/>
            </a:endParaRPr>
          </a:p>
          <a:p>
            <a:pPr lvl="0" algn="l" eaLnBrk="0" hangingPunct="0">
              <a:spcBef>
                <a:spcPct val="0"/>
              </a:spcBef>
              <a:buNone/>
            </a:pPr>
            <a:r>
              <a:rPr kumimoji="0" lang="en-US" sz="1000" b="0" i="0" u="none" strike="noStrike" cap="none" normalizeH="0" baseline="0" dirty="0" smtClean="0">
                <a:ln>
                  <a:noFill/>
                </a:ln>
                <a:solidFill>
                  <a:srgbClr val="444444"/>
                </a:solidFill>
                <a:effectLst/>
                <a:latin typeface="Arial" pitchFamily="34" charset="0"/>
              </a:rPr>
              <a:t/>
            </a:r>
            <a:br>
              <a:rPr kumimoji="0" lang="en-US" sz="1000" b="0" i="0" u="none" strike="noStrike" cap="none" normalizeH="0" baseline="0" dirty="0" smtClean="0">
                <a:ln>
                  <a:noFill/>
                </a:ln>
                <a:solidFill>
                  <a:srgbClr val="444444"/>
                </a:solidFill>
                <a:effectLst/>
                <a:latin typeface="Arial" pitchFamily="34" charset="0"/>
              </a:rPr>
            </a:br>
            <a:endParaRPr kumimoji="0" lang="en-US" sz="2000" b="0" i="0" u="none" strike="noStrike" cap="none" normalizeH="0" baseline="0" dirty="0" smtClean="0">
              <a:ln>
                <a:noFill/>
              </a:ln>
              <a:solidFill>
                <a:schemeClr val="tx1"/>
              </a:solidFill>
              <a:effectLst/>
              <a:latin typeface="Arial" pitchFamily="34" charset="0"/>
            </a:endParaRPr>
          </a:p>
        </p:txBody>
      </p:sp>
      <p:pic>
        <p:nvPicPr>
          <p:cNvPr id="38915" name="Picture 3" descr="http://media.kitsapsun.com/media/img/photos/2012/04/11/200419_t607.JPG"/>
          <p:cNvPicPr>
            <a:picLocks noChangeAspect="1" noChangeArrowheads="1"/>
          </p:cNvPicPr>
          <p:nvPr/>
        </p:nvPicPr>
        <p:blipFill>
          <a:blip r:embed="rId3" cstate="screen"/>
          <a:srcRect t="3951" b="7160"/>
          <a:stretch>
            <a:fillRect/>
          </a:stretch>
        </p:blipFill>
        <p:spPr bwMode="auto">
          <a:xfrm>
            <a:off x="533400" y="2133600"/>
            <a:ext cx="6477000" cy="3841384"/>
          </a:xfrm>
          <a:prstGeom prst="rect">
            <a:avLst/>
          </a:prstGeom>
          <a:noFill/>
        </p:spPr>
      </p:pic>
      <p:sp>
        <p:nvSpPr>
          <p:cNvPr id="5" name="Rectangle 4"/>
          <p:cNvSpPr/>
          <p:nvPr/>
        </p:nvSpPr>
        <p:spPr>
          <a:xfrm>
            <a:off x="457200" y="6019800"/>
            <a:ext cx="1733167" cy="261610"/>
          </a:xfrm>
          <a:prstGeom prst="rect">
            <a:avLst/>
          </a:prstGeom>
        </p:spPr>
        <p:txBody>
          <a:bodyPr wrap="none">
            <a:spAutoFit/>
          </a:bodyPr>
          <a:lstStyle/>
          <a:p>
            <a:pPr>
              <a:buNone/>
            </a:pPr>
            <a:r>
              <a:rPr lang="en-US" sz="1100" b="0" baseline="0" dirty="0" smtClean="0"/>
              <a:t>Source: Kitsap Sun staff </a:t>
            </a:r>
            <a:endParaRPr lang="en-US" sz="1100" b="0" baseline="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City of Marysville Marina</a:t>
            </a:r>
            <a:endParaRPr lang="en-US" dirty="0"/>
          </a:p>
        </p:txBody>
      </p:sp>
      <p:pic>
        <p:nvPicPr>
          <p:cNvPr id="4" name="Picture 3" descr="IMG_0771.JPG"/>
          <p:cNvPicPr>
            <a:picLocks noChangeAspect="1"/>
          </p:cNvPicPr>
          <p:nvPr/>
        </p:nvPicPr>
        <p:blipFill>
          <a:blip r:embed="rId3" cstate="screen"/>
          <a:stretch>
            <a:fillRect/>
          </a:stretch>
        </p:blipFill>
        <p:spPr>
          <a:xfrm>
            <a:off x="2819400" y="1143000"/>
            <a:ext cx="6632448" cy="4974336"/>
          </a:xfrm>
          <a:prstGeom prst="rect">
            <a:avLst/>
          </a:prstGeom>
        </p:spPr>
      </p:pic>
      <p:sp>
        <p:nvSpPr>
          <p:cNvPr id="5" name="TextBox 4"/>
          <p:cNvSpPr txBox="1"/>
          <p:nvPr/>
        </p:nvSpPr>
        <p:spPr>
          <a:xfrm>
            <a:off x="228600" y="1066800"/>
            <a:ext cx="2362200" cy="4840299"/>
          </a:xfrm>
          <a:prstGeom prst="rect">
            <a:avLst/>
          </a:prstGeom>
          <a:noFill/>
        </p:spPr>
        <p:txBody>
          <a:bodyPr wrap="square" rtlCol="0">
            <a:spAutoFit/>
          </a:bodyPr>
          <a:lstStyle/>
          <a:p>
            <a:pPr algn="l">
              <a:spcAft>
                <a:spcPts val="800"/>
              </a:spcAft>
              <a:buNone/>
            </a:pPr>
            <a:r>
              <a:rPr lang="en-US" sz="1800" b="0" baseline="0" dirty="0" smtClean="0"/>
              <a:t>The existing marina has limited demand.  Recommend elimination of the internal marina.</a:t>
            </a:r>
          </a:p>
          <a:p>
            <a:pPr algn="l">
              <a:spcAft>
                <a:spcPts val="800"/>
              </a:spcAft>
              <a:buNone/>
            </a:pPr>
            <a:r>
              <a:rPr lang="en-US" sz="1800" b="0" baseline="0" dirty="0" smtClean="0"/>
              <a:t>Recommend the City consider additional boat floats toward the RR bridge, and moving the boat houses toward the RR Bridge (if they block upland views).</a:t>
            </a:r>
          </a:p>
          <a:p>
            <a:pPr algn="l">
              <a:spcAft>
                <a:spcPts val="800"/>
              </a:spcAft>
              <a:buNone/>
            </a:pPr>
            <a:r>
              <a:rPr lang="en-US" sz="1800" b="0" baseline="0" dirty="0" smtClean="0"/>
              <a:t>Boat storage could be considered as an interim use.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N:\Pic Server\Sisters\Sisters 006.jpg"/>
          <p:cNvPicPr>
            <a:picLocks noChangeAspect="1" noChangeArrowheads="1"/>
          </p:cNvPicPr>
          <p:nvPr/>
        </p:nvPicPr>
        <p:blipFill>
          <a:blip r:embed="rId3" cstate="screen"/>
          <a:srcRect/>
          <a:stretch>
            <a:fillRect/>
          </a:stretch>
        </p:blipFill>
        <p:spPr bwMode="auto">
          <a:xfrm>
            <a:off x="0" y="0"/>
            <a:ext cx="5715000" cy="3657600"/>
          </a:xfrm>
          <a:prstGeom prst="roundRect">
            <a:avLst/>
          </a:prstGeom>
          <a:noFill/>
          <a:ln>
            <a:noFill/>
          </a:ln>
          <a:scene3d>
            <a:camera prst="orthographicFront">
              <a:rot lat="0" lon="10800000" rev="0"/>
            </a:camera>
            <a:lightRig rig="threePt" dir="t"/>
          </a:scene3d>
        </p:spPr>
      </p:pic>
      <p:pic>
        <p:nvPicPr>
          <p:cNvPr id="140293" name="Picture 5" descr="M:\0000 Proposals\5355 South Hillsboro New Community\Photos\Pics from Server\Forest Heights\forest heights commercial center 012.jpg"/>
          <p:cNvPicPr>
            <a:picLocks noChangeAspect="1" noChangeArrowheads="1"/>
          </p:cNvPicPr>
          <p:nvPr/>
        </p:nvPicPr>
        <p:blipFill>
          <a:blip r:embed="rId4" cstate="screen"/>
          <a:srcRect l="-2085"/>
          <a:stretch>
            <a:fillRect/>
          </a:stretch>
        </p:blipFill>
        <p:spPr bwMode="auto">
          <a:xfrm>
            <a:off x="5867400" y="0"/>
            <a:ext cx="3733800" cy="3124199"/>
          </a:xfrm>
          <a:prstGeom prst="roundRect">
            <a:avLst/>
          </a:prstGeom>
          <a:noFill/>
          <a:ln>
            <a:noFill/>
          </a:ln>
        </p:spPr>
      </p:pic>
      <p:pic>
        <p:nvPicPr>
          <p:cNvPr id="16" name="Picture 3" descr="M:\5162 Reno Oddie-Wells Corridor\Redevelopment workshop\Photos\Lake Oswego Townhomes-20-25_sm.jpg"/>
          <p:cNvPicPr>
            <a:picLocks noChangeAspect="1" noChangeArrowheads="1"/>
          </p:cNvPicPr>
          <p:nvPr/>
        </p:nvPicPr>
        <p:blipFill>
          <a:blip r:embed="rId5" cstate="screen"/>
          <a:srcRect/>
          <a:stretch>
            <a:fillRect/>
          </a:stretch>
        </p:blipFill>
        <p:spPr bwMode="auto">
          <a:xfrm>
            <a:off x="2762250" y="3706091"/>
            <a:ext cx="3048000" cy="3151909"/>
          </a:xfrm>
          <a:prstGeom prst="roundRect">
            <a:avLst/>
          </a:prstGeom>
          <a:noFill/>
          <a:ln>
            <a:noFill/>
          </a:ln>
        </p:spPr>
      </p:pic>
      <p:pic>
        <p:nvPicPr>
          <p:cNvPr id="11" name="Picture 10"/>
          <p:cNvPicPr>
            <a:picLocks noChangeAspect="1" noChangeArrowheads="1"/>
          </p:cNvPicPr>
          <p:nvPr/>
        </p:nvPicPr>
        <p:blipFill>
          <a:blip r:embed="rId6" cstate="screen"/>
          <a:srcRect/>
          <a:stretch>
            <a:fillRect/>
          </a:stretch>
        </p:blipFill>
        <p:spPr bwMode="auto">
          <a:xfrm>
            <a:off x="5791200" y="0"/>
            <a:ext cx="3810000" cy="3173009"/>
          </a:xfrm>
          <a:prstGeom prst="roundRect">
            <a:avLst/>
          </a:prstGeom>
          <a:noFill/>
          <a:ln>
            <a:noFill/>
          </a:ln>
        </p:spPr>
      </p:pic>
      <p:pic>
        <p:nvPicPr>
          <p:cNvPr id="14" name="Picture 3" descr="N:\Pic Server\Microsoft Office Downloads\MP900316853.JPG"/>
          <p:cNvPicPr>
            <a:picLocks noChangeAspect="1" noChangeArrowheads="1"/>
          </p:cNvPicPr>
          <p:nvPr/>
        </p:nvPicPr>
        <p:blipFill>
          <a:blip r:embed="rId7" cstate="screen"/>
          <a:srcRect/>
          <a:stretch>
            <a:fillRect/>
          </a:stretch>
        </p:blipFill>
        <p:spPr bwMode="auto">
          <a:xfrm>
            <a:off x="5898387" y="3255264"/>
            <a:ext cx="3702813" cy="3602736"/>
          </a:xfrm>
          <a:prstGeom prst="roundRect">
            <a:avLst/>
          </a:prstGeom>
          <a:noFill/>
        </p:spPr>
      </p:pic>
      <p:sp>
        <p:nvSpPr>
          <p:cNvPr id="8" name="Title 1"/>
          <p:cNvSpPr txBox="1">
            <a:spLocks/>
          </p:cNvSpPr>
          <p:nvPr/>
        </p:nvSpPr>
        <p:spPr bwMode="auto">
          <a:xfrm>
            <a:off x="-13447" y="381000"/>
            <a:ext cx="3290047" cy="914400"/>
          </a:xfrm>
          <a:prstGeom prst="rect">
            <a:avLst/>
          </a:prstGeom>
          <a:solidFill>
            <a:schemeClr val="bg2">
              <a:alpha val="70000"/>
            </a:schemeClr>
          </a:solidFill>
          <a:ln w="9525">
            <a:noFill/>
            <a:miter lim="800000"/>
            <a:headEnd/>
            <a:tailEnd/>
          </a:ln>
        </p:spPr>
        <p:txBody>
          <a:bodyPr vert="horz" wrap="square" lIns="0" tIns="182880" rIns="0" bIns="0" numCol="1" anchor="t" anchorCtr="0" compatLnSpc="1">
            <a:prstTxWarp prst="textNoShape">
              <a:avLst/>
            </a:prstTxWarp>
          </a:bodyPr>
          <a:lstStyle/>
          <a:p>
            <a:pPr algn="l" defTabSz="966788">
              <a:spcBef>
                <a:spcPct val="0"/>
              </a:spcBef>
              <a:buNone/>
              <a:defRPr/>
            </a:pPr>
            <a:r>
              <a:rPr lang="en-US" sz="3600" b="0" i="1" kern="0" baseline="0" dirty="0" smtClean="0">
                <a:solidFill>
                  <a:srgbClr val="FFFF99"/>
                </a:solidFill>
                <a:effectLst>
                  <a:outerShdw blurRad="38100" dist="38100" dir="2700000" algn="tl">
                    <a:srgbClr val="000000">
                      <a:alpha val="43137"/>
                    </a:srgbClr>
                  </a:outerShdw>
                </a:effectLst>
                <a:latin typeface="Arial Narrow" pitchFamily="34" charset="0"/>
                <a:ea typeface="+mj-ea"/>
                <a:cs typeface="+mj-cs"/>
              </a:rPr>
              <a:t>  </a:t>
            </a:r>
            <a:r>
              <a:rPr lang="en-US" sz="3500" b="0" i="1" kern="0" baseline="0" dirty="0" smtClean="0">
                <a:solidFill>
                  <a:srgbClr val="FFFF99"/>
                </a:solidFill>
                <a:effectLst>
                  <a:outerShdw blurRad="38100" dist="38100" dir="2700000" algn="tl">
                    <a:srgbClr val="000000">
                      <a:alpha val="43137"/>
                    </a:srgbClr>
                  </a:outerShdw>
                </a:effectLst>
                <a:latin typeface="Arial Narrow" pitchFamily="34" charset="0"/>
                <a:ea typeface="+mj-ea"/>
                <a:cs typeface="+mj-cs"/>
              </a:rPr>
              <a:t>Why Housing?</a:t>
            </a:r>
          </a:p>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en-US" sz="3600" b="0" i="1" u="none" strike="noStrike" kern="0" cap="none" spc="0" normalizeH="0" baseline="0" noProof="0" dirty="0" smtClean="0">
              <a:ln>
                <a:noFill/>
              </a:ln>
              <a:solidFill>
                <a:srgbClr val="FFFF99"/>
              </a:solidFill>
              <a:effectLst>
                <a:outerShdw blurRad="38100" dist="38100" dir="2700000" algn="tl">
                  <a:srgbClr val="000000">
                    <a:alpha val="43137"/>
                  </a:srgbClr>
                </a:outerShdw>
              </a:effectLst>
              <a:uLnTx/>
              <a:uFillTx/>
              <a:latin typeface="Arial Narrow" pitchFamily="34" charset="0"/>
              <a:ea typeface="+mj-ea"/>
              <a:cs typeface="+mj-cs"/>
            </a:endParaRPr>
          </a:p>
          <a:p>
            <a:pPr marL="0" marR="0" lvl="0" indent="0" algn="r" defTabSz="966788" rtl="0" eaLnBrk="1" fontAlgn="base" latinLnBrk="0" hangingPunct="1">
              <a:lnSpc>
                <a:spcPct val="100000"/>
              </a:lnSpc>
              <a:spcBef>
                <a:spcPct val="0"/>
              </a:spcBef>
              <a:spcAft>
                <a:spcPct val="0"/>
              </a:spcAft>
              <a:buClrTx/>
              <a:buSzTx/>
              <a:buFontTx/>
              <a:buNone/>
              <a:tabLst/>
              <a:defRPr/>
            </a:pPr>
            <a:endParaRPr kumimoji="0" lang="en-US" sz="3600" b="0" i="1" u="none" strike="noStrike" kern="0" cap="none" spc="0" normalizeH="0" baseline="0" noProof="0" dirty="0">
              <a:ln>
                <a:noFill/>
              </a:ln>
              <a:solidFill>
                <a:srgbClr val="FFFF99"/>
              </a:solidFill>
              <a:effectLst>
                <a:outerShdw blurRad="38100" dist="38100" dir="2700000" algn="tl">
                  <a:srgbClr val="000000">
                    <a:alpha val="43137"/>
                  </a:srgbClr>
                </a:outerShdw>
              </a:effectLst>
              <a:uLnTx/>
              <a:uFillTx/>
              <a:latin typeface="Arial Narrow" pitchFamily="34" charset="0"/>
              <a:ea typeface="+mj-ea"/>
              <a:cs typeface="+mj-cs"/>
            </a:endParaRPr>
          </a:p>
        </p:txBody>
      </p:sp>
      <p:pic>
        <p:nvPicPr>
          <p:cNvPr id="15" name="Picture 6" descr="N:\Pic Server\Residential\baby boomer urban resident pems20.jpg"/>
          <p:cNvPicPr>
            <a:picLocks noChangeAspect="1" noChangeArrowheads="1"/>
          </p:cNvPicPr>
          <p:nvPr/>
        </p:nvPicPr>
        <p:blipFill>
          <a:blip r:embed="rId8" cstate="screen"/>
          <a:srcRect r="-2859"/>
          <a:stretch>
            <a:fillRect/>
          </a:stretch>
        </p:blipFill>
        <p:spPr bwMode="auto">
          <a:xfrm>
            <a:off x="0" y="3722914"/>
            <a:ext cx="2743200" cy="3135086"/>
          </a:xfrm>
          <a:prstGeom prst="round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Housing?</a:t>
            </a:r>
            <a:endParaRPr lang="en-US" dirty="0"/>
          </a:p>
        </p:txBody>
      </p:sp>
      <p:sp>
        <p:nvSpPr>
          <p:cNvPr id="3" name="Content Placeholder 2"/>
          <p:cNvSpPr>
            <a:spLocks noGrp="1"/>
          </p:cNvSpPr>
          <p:nvPr>
            <p:ph idx="1"/>
          </p:nvPr>
        </p:nvSpPr>
        <p:spPr>
          <a:xfrm>
            <a:off x="228600" y="1280886"/>
            <a:ext cx="4191000" cy="4724400"/>
          </a:xfrm>
        </p:spPr>
        <p:txBody>
          <a:bodyPr/>
          <a:lstStyle/>
          <a:p>
            <a:r>
              <a:rPr lang="en-US" dirty="0" smtClean="0"/>
              <a:t>Most marketable land use</a:t>
            </a:r>
          </a:p>
          <a:p>
            <a:r>
              <a:rPr lang="en-US" dirty="0" smtClean="0"/>
              <a:t>Reinforced by water presence</a:t>
            </a:r>
          </a:p>
          <a:p>
            <a:r>
              <a:rPr lang="en-US" dirty="0" smtClean="0"/>
              <a:t>Able to put large acreage into production and add to tax base</a:t>
            </a:r>
          </a:p>
          <a:p>
            <a:r>
              <a:rPr lang="en-US" dirty="0" smtClean="0"/>
              <a:t>Bring new customers to downtown</a:t>
            </a:r>
          </a:p>
          <a:p>
            <a:r>
              <a:rPr lang="en-US" dirty="0" smtClean="0"/>
              <a:t>Activity and an 18 hour community</a:t>
            </a:r>
            <a:endParaRPr lang="en-US" dirty="0"/>
          </a:p>
        </p:txBody>
      </p:sp>
      <p:pic>
        <p:nvPicPr>
          <p:cNvPr id="4" name="Picture 2" descr="S:\Other\Graphics\General_Photo_Directory\Housing\2006 and after\merrill1_big.jpg"/>
          <p:cNvPicPr>
            <a:picLocks noChangeAspect="1" noChangeArrowheads="1"/>
          </p:cNvPicPr>
          <p:nvPr/>
        </p:nvPicPr>
        <p:blipFill>
          <a:blip r:embed="rId3" cstate="screen"/>
          <a:srcRect/>
          <a:stretch>
            <a:fillRect/>
          </a:stretch>
        </p:blipFill>
        <p:spPr bwMode="auto">
          <a:xfrm>
            <a:off x="4625898" y="1295400"/>
            <a:ext cx="4635190" cy="4419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Team and City Staff</a:t>
            </a:r>
            <a:endParaRPr lang="en-US" dirty="0"/>
          </a:p>
        </p:txBody>
      </p:sp>
      <p:sp>
        <p:nvSpPr>
          <p:cNvPr id="4" name="Content Placeholder 3"/>
          <p:cNvSpPr>
            <a:spLocks noGrp="1"/>
          </p:cNvSpPr>
          <p:nvPr>
            <p:ph idx="1"/>
          </p:nvPr>
        </p:nvSpPr>
        <p:spPr>
          <a:xfrm>
            <a:off x="228600" y="1219200"/>
            <a:ext cx="5105400" cy="5043714"/>
          </a:xfrm>
        </p:spPr>
        <p:txBody>
          <a:bodyPr/>
          <a:lstStyle/>
          <a:p>
            <a:pPr>
              <a:buNone/>
            </a:pPr>
            <a:r>
              <a:rPr lang="en-US" sz="3600" dirty="0" smtClean="0">
                <a:solidFill>
                  <a:schemeClr val="bg2"/>
                </a:solidFill>
                <a:latin typeface="Arial Narrow" pitchFamily="34" charset="0"/>
              </a:rPr>
              <a:t>City Staff</a:t>
            </a:r>
          </a:p>
          <a:p>
            <a:r>
              <a:rPr lang="en-US" sz="2400" dirty="0" smtClean="0"/>
              <a:t>Mayor Jon </a:t>
            </a:r>
            <a:r>
              <a:rPr lang="en-US" sz="2400" dirty="0" err="1" smtClean="0"/>
              <a:t>Nehring</a:t>
            </a:r>
            <a:endParaRPr lang="en-US" sz="2400" dirty="0" smtClean="0"/>
          </a:p>
          <a:p>
            <a:r>
              <a:rPr lang="en-US" sz="2400" dirty="0" smtClean="0"/>
              <a:t>Gloria </a:t>
            </a:r>
            <a:r>
              <a:rPr lang="en-US" sz="2400" dirty="0" err="1" smtClean="0"/>
              <a:t>Hirashima</a:t>
            </a:r>
            <a:endParaRPr lang="en-US" sz="2400" dirty="0" smtClean="0"/>
          </a:p>
          <a:p>
            <a:r>
              <a:rPr lang="en-US" sz="2400" dirty="0" smtClean="0"/>
              <a:t>Jim Ballew</a:t>
            </a:r>
          </a:p>
          <a:p>
            <a:r>
              <a:rPr lang="en-US" sz="2400" dirty="0" smtClean="0"/>
              <a:t>Kevin Nielsen</a:t>
            </a:r>
          </a:p>
          <a:p>
            <a:pPr>
              <a:buNone/>
            </a:pPr>
            <a:r>
              <a:rPr lang="en-US" sz="3600" dirty="0" smtClean="0">
                <a:solidFill>
                  <a:schemeClr val="bg2"/>
                </a:solidFill>
                <a:latin typeface="Arial Narrow" pitchFamily="34" charset="0"/>
              </a:rPr>
              <a:t>Consultant Team</a:t>
            </a:r>
          </a:p>
          <a:p>
            <a:r>
              <a:rPr lang="en-US" sz="2400" dirty="0" smtClean="0"/>
              <a:t>Leland Consulting Group</a:t>
            </a:r>
          </a:p>
          <a:p>
            <a:r>
              <a:rPr lang="en-US" sz="2400" dirty="0" smtClean="0"/>
              <a:t>Makers</a:t>
            </a:r>
          </a:p>
          <a:p>
            <a:r>
              <a:rPr lang="en-US" sz="2400" dirty="0" smtClean="0"/>
              <a:t>Mayer/Reed</a:t>
            </a:r>
          </a:p>
          <a:p>
            <a:r>
              <a:rPr lang="en-US" sz="2400" dirty="0" smtClean="0"/>
              <a:t>BST Associates</a:t>
            </a:r>
          </a:p>
        </p:txBody>
      </p:sp>
      <p:pic>
        <p:nvPicPr>
          <p:cNvPr id="1026" name="Picture 2"/>
          <p:cNvPicPr>
            <a:picLocks noChangeAspect="1" noChangeArrowheads="1"/>
          </p:cNvPicPr>
          <p:nvPr/>
        </p:nvPicPr>
        <p:blipFill>
          <a:blip r:embed="rId3" cstate="screen">
            <a:lum bright="10000"/>
          </a:blip>
          <a:srcRect/>
          <a:stretch>
            <a:fillRect/>
          </a:stretch>
        </p:blipFill>
        <p:spPr bwMode="auto">
          <a:xfrm>
            <a:off x="4361622" y="1524000"/>
            <a:ext cx="5010978" cy="419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Text Placeholder 2"/>
          <p:cNvSpPr>
            <a:spLocks noGrp="1"/>
          </p:cNvSpPr>
          <p:nvPr>
            <p:ph type="body" sz="quarter" idx="12"/>
          </p:nvPr>
        </p:nvSpPr>
        <p:spPr/>
        <p:txBody>
          <a:bodyPr/>
          <a:lstStyle/>
          <a:p>
            <a:r>
              <a:rPr lang="en-US" dirty="0" smtClean="0"/>
              <a:t>DEMOGRAPHICS</a:t>
            </a:r>
            <a:endParaRPr lang="en-US" dirty="0"/>
          </a:p>
        </p:txBody>
      </p:sp>
      <p:sp>
        <p:nvSpPr>
          <p:cNvPr id="4" name="Text Placeholder 3"/>
          <p:cNvSpPr>
            <a:spLocks noGrp="1"/>
          </p:cNvSpPr>
          <p:nvPr>
            <p:ph type="body" sz="quarter" idx="13"/>
          </p:nvPr>
        </p:nvSpPr>
        <p:spPr/>
        <p:txBody>
          <a:bodyPr/>
          <a:lstStyle/>
          <a:p>
            <a:endParaRPr lang="en-US"/>
          </a:p>
        </p:txBody>
      </p:sp>
      <p:pic>
        <p:nvPicPr>
          <p:cNvPr id="5" name="Picture 1"/>
          <p:cNvPicPr>
            <a:picLocks noChangeAspect="1" noChangeArrowheads="1"/>
          </p:cNvPicPr>
          <p:nvPr/>
        </p:nvPicPr>
        <p:blipFill>
          <a:blip r:embed="rId3" cstate="screen"/>
          <a:srcRect/>
          <a:stretch>
            <a:fillRect/>
          </a:stretch>
        </p:blipFill>
        <p:spPr bwMode="auto">
          <a:xfrm>
            <a:off x="381000" y="685800"/>
            <a:ext cx="8804655"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Marysville Market Area</a:t>
            </a:r>
            <a:endParaRPr lang="en-US" dirty="0"/>
          </a:p>
        </p:txBody>
      </p:sp>
      <p:pic>
        <p:nvPicPr>
          <p:cNvPr id="1026" name="Picture 2" descr="M:\5324 Marysville WA Downtown Strategy\Presentation\Graphics\ESRI Maps\Marysville_Marketarea_ESRI.jpg"/>
          <p:cNvPicPr>
            <a:picLocks noChangeAspect="1" noChangeArrowheads="1"/>
          </p:cNvPicPr>
          <p:nvPr/>
        </p:nvPicPr>
        <p:blipFill>
          <a:blip r:embed="rId3" cstate="screen"/>
          <a:srcRect/>
          <a:stretch>
            <a:fillRect/>
          </a:stretch>
        </p:blipFill>
        <p:spPr bwMode="auto">
          <a:xfrm>
            <a:off x="304800" y="1066800"/>
            <a:ext cx="8305800" cy="5048369"/>
          </a:xfrm>
          <a:prstGeom prst="rect">
            <a:avLst/>
          </a:prstGeom>
          <a:noFill/>
        </p:spPr>
      </p:pic>
      <p:sp>
        <p:nvSpPr>
          <p:cNvPr id="8" name="TextBox 7"/>
          <p:cNvSpPr txBox="1"/>
          <p:nvPr/>
        </p:nvSpPr>
        <p:spPr>
          <a:xfrm>
            <a:off x="228600" y="6096000"/>
            <a:ext cx="3276600" cy="215444"/>
          </a:xfrm>
          <a:prstGeom prst="rect">
            <a:avLst/>
          </a:prstGeom>
          <a:noFill/>
        </p:spPr>
        <p:txBody>
          <a:bodyPr wrap="square" rtlCol="0">
            <a:spAutoFit/>
          </a:bodyPr>
          <a:lstStyle/>
          <a:p>
            <a:pPr algn="l">
              <a:buNone/>
            </a:pPr>
            <a:r>
              <a:rPr lang="en-US" sz="800" b="0" baseline="0" dirty="0" smtClean="0"/>
              <a:t>Source: ESRI Business Analyst</a:t>
            </a:r>
            <a:endParaRPr lang="en-US" sz="800" b="0" baseline="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Demographic Highlights – City of Marysville</a:t>
            </a:r>
            <a:endParaRPr lang="en-US" dirty="0"/>
          </a:p>
        </p:txBody>
      </p:sp>
      <p:sp>
        <p:nvSpPr>
          <p:cNvPr id="3" name="Content Placeholder 2"/>
          <p:cNvSpPr>
            <a:spLocks noGrp="1"/>
          </p:cNvSpPr>
          <p:nvPr>
            <p:ph idx="4294967295"/>
          </p:nvPr>
        </p:nvSpPr>
        <p:spPr>
          <a:xfrm>
            <a:off x="0" y="1281113"/>
            <a:ext cx="5334000" cy="4724400"/>
          </a:xfrm>
        </p:spPr>
        <p:txBody>
          <a:bodyPr/>
          <a:lstStyle/>
          <a:p>
            <a:endParaRPr lang="en-US" sz="2000" dirty="0" smtClean="0"/>
          </a:p>
          <a:p>
            <a:endParaRPr lang="en-US" sz="2000" dirty="0"/>
          </a:p>
        </p:txBody>
      </p:sp>
      <p:graphicFrame>
        <p:nvGraphicFramePr>
          <p:cNvPr id="4" name="Diagram 3"/>
          <p:cNvGraphicFramePr/>
          <p:nvPr/>
        </p:nvGraphicFramePr>
        <p:xfrm>
          <a:off x="457200" y="762000"/>
          <a:ext cx="57912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5 Tapestry Segments – City of Marysville</a:t>
            </a:r>
            <a:endParaRPr lang="en-US" dirty="0"/>
          </a:p>
        </p:txBody>
      </p:sp>
      <p:graphicFrame>
        <p:nvGraphicFramePr>
          <p:cNvPr id="3" name="Diagram 2"/>
          <p:cNvGraphicFramePr/>
          <p:nvPr/>
        </p:nvGraphicFramePr>
        <p:xfrm>
          <a:off x="-152400" y="1066800"/>
          <a:ext cx="99060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4648200" y="6477000"/>
            <a:ext cx="3276600" cy="261610"/>
          </a:xfrm>
          <a:prstGeom prst="rect">
            <a:avLst/>
          </a:prstGeom>
          <a:noFill/>
        </p:spPr>
        <p:txBody>
          <a:bodyPr wrap="square" rtlCol="0">
            <a:spAutoFit/>
          </a:bodyPr>
          <a:lstStyle/>
          <a:p>
            <a:pPr algn="l">
              <a:buNone/>
            </a:pPr>
            <a:r>
              <a:rPr lang="en-US" sz="1050" b="0" baseline="0" dirty="0" smtClean="0"/>
              <a:t>Source: ESRI</a:t>
            </a:r>
            <a:endParaRPr lang="en-US" sz="1050" b="0" baseline="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Residents of Marysville Work</a:t>
            </a:r>
            <a:endParaRPr lang="en-US" dirty="0"/>
          </a:p>
        </p:txBody>
      </p:sp>
      <p:pic>
        <p:nvPicPr>
          <p:cNvPr id="7170" name="Picture 2"/>
          <p:cNvPicPr>
            <a:picLocks noChangeAspect="1" noChangeArrowheads="1"/>
          </p:cNvPicPr>
          <p:nvPr/>
        </p:nvPicPr>
        <p:blipFill>
          <a:blip r:embed="rId3" cstate="screen"/>
          <a:srcRect/>
          <a:stretch>
            <a:fillRect/>
          </a:stretch>
        </p:blipFill>
        <p:spPr bwMode="auto">
          <a:xfrm>
            <a:off x="304800" y="1143000"/>
            <a:ext cx="8972106" cy="4648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9372600" cy="685800"/>
          </a:xfrm>
        </p:spPr>
        <p:txBody>
          <a:bodyPr/>
          <a:lstStyle/>
          <a:p>
            <a:r>
              <a:rPr lang="en-US" dirty="0" smtClean="0"/>
              <a:t>Household Growth and Potential Capture, </a:t>
            </a:r>
            <a:r>
              <a:rPr lang="en-US" sz="2800" dirty="0" smtClean="0"/>
              <a:t>2012-2017</a:t>
            </a:r>
            <a:endParaRPr lang="en-US" dirty="0"/>
          </a:p>
        </p:txBody>
      </p:sp>
      <p:sp>
        <p:nvSpPr>
          <p:cNvPr id="5" name="TextBox 4"/>
          <p:cNvSpPr txBox="1"/>
          <p:nvPr/>
        </p:nvSpPr>
        <p:spPr>
          <a:xfrm>
            <a:off x="228600" y="4310390"/>
            <a:ext cx="5715000" cy="261610"/>
          </a:xfrm>
          <a:prstGeom prst="rect">
            <a:avLst/>
          </a:prstGeom>
          <a:noFill/>
        </p:spPr>
        <p:txBody>
          <a:bodyPr wrap="square" rtlCol="0">
            <a:spAutoFit/>
          </a:bodyPr>
          <a:lstStyle/>
          <a:p>
            <a:pPr algn="l">
              <a:buNone/>
            </a:pPr>
            <a:r>
              <a:rPr lang="en-US" sz="1050" b="0" baseline="0" dirty="0" smtClean="0"/>
              <a:t>Source: ESRI Business Analyst, Leland Consulting Group</a:t>
            </a:r>
            <a:endParaRPr lang="en-US" sz="1050" b="0" baseline="0" dirty="0"/>
          </a:p>
        </p:txBody>
      </p:sp>
      <p:pic>
        <p:nvPicPr>
          <p:cNvPr id="4098" name="Picture 2"/>
          <p:cNvPicPr>
            <a:picLocks noChangeAspect="1" noChangeArrowheads="1"/>
          </p:cNvPicPr>
          <p:nvPr/>
        </p:nvPicPr>
        <p:blipFill>
          <a:blip r:embed="rId3" cstate="print"/>
          <a:srcRect/>
          <a:stretch>
            <a:fillRect/>
          </a:stretch>
        </p:blipFill>
        <p:spPr bwMode="auto">
          <a:xfrm>
            <a:off x="304800" y="1143000"/>
            <a:ext cx="6795162" cy="3200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p:cNvGraphicFramePr>
            <a:graphicFrameLocks noGrp="1"/>
          </p:cNvGraphicFramePr>
          <p:nvPr>
            <p:ph idx="1"/>
          </p:nvPr>
        </p:nvGraphicFramePr>
        <p:xfrm>
          <a:off x="283369" y="1131150"/>
          <a:ext cx="8886008" cy="5422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51" name="Title 6"/>
          <p:cNvSpPr>
            <a:spLocks noGrp="1"/>
          </p:cNvSpPr>
          <p:nvPr>
            <p:ph type="title"/>
          </p:nvPr>
        </p:nvSpPr>
        <p:spPr bwMode="auto">
          <a:xfrm>
            <a:off x="166688" y="192088"/>
            <a:ext cx="8641080" cy="768350"/>
          </a:xfrm>
          <a:noFill/>
          <a:ln>
            <a:miter lim="800000"/>
            <a:headEnd/>
            <a:tailEnd/>
          </a:ln>
        </p:spPr>
        <p:txBody>
          <a:bodyPr wrap="square" lIns="91440" tIns="45720" rIns="91440" bIns="45720" numCol="1" anchor="t" anchorCtr="0" compatLnSpc="1">
            <a:prstTxWarp prst="textNoShape">
              <a:avLst/>
            </a:prstTxWarp>
          </a:bodyPr>
          <a:lstStyle/>
          <a:p>
            <a:pPr eaLnBrk="1" hangingPunct="1"/>
            <a:r>
              <a:rPr lang="en-US" dirty="0" smtClean="0"/>
              <a:t>Land Use “Rules and Realities”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6"/>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dirty="0" smtClean="0"/>
              <a:t>Land Use “Rules and Realities”</a:t>
            </a:r>
          </a:p>
        </p:txBody>
      </p:sp>
      <p:graphicFrame>
        <p:nvGraphicFramePr>
          <p:cNvPr id="6" name="Content Placeholder 3"/>
          <p:cNvGraphicFramePr>
            <a:graphicFrameLocks/>
          </p:cNvGraphicFramePr>
          <p:nvPr/>
        </p:nvGraphicFramePr>
        <p:xfrm>
          <a:off x="258077" y="1066800"/>
          <a:ext cx="8733523"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smtClean="0"/>
              <a:t>RECOMMENDATIONS</a:t>
            </a:r>
            <a:endParaRPr lang="en-US" dirty="0"/>
          </a:p>
        </p:txBody>
      </p:sp>
      <p:sp>
        <p:nvSpPr>
          <p:cNvPr id="4" name="Text Placeholder 3"/>
          <p:cNvSpPr>
            <a:spLocks noGrp="1"/>
          </p:cNvSpPr>
          <p:nvPr>
            <p:ph type="body" sz="quarter" idx="13"/>
          </p:nvPr>
        </p:nvSpPr>
        <p:spPr>
          <a:xfrm>
            <a:off x="381000" y="5943600"/>
            <a:ext cx="9067800" cy="381000"/>
          </a:xfrm>
        </p:spPr>
        <p:txBody>
          <a:bodyPr/>
          <a:lstStyle/>
          <a:p>
            <a:pPr>
              <a:buNone/>
            </a:pPr>
            <a:r>
              <a:rPr lang="en-US" sz="2000" dirty="0" smtClean="0"/>
              <a:t>THE PAST DOES NOT REFLECT THE FUTURE </a:t>
            </a:r>
            <a:endParaRPr lang="en-US" sz="2000" dirty="0"/>
          </a:p>
        </p:txBody>
      </p:sp>
      <p:pic>
        <p:nvPicPr>
          <p:cNvPr id="6" name="Picture 1" descr="N:\Pic Server\Microsoft Office Downloads\MP900163448.JPG"/>
          <p:cNvPicPr>
            <a:picLocks noGrp="1" noChangeAspect="1" noChangeArrowheads="1"/>
          </p:cNvPicPr>
          <p:nvPr>
            <p:ph type="pic" sz="quarter" idx="11"/>
          </p:nvPr>
        </p:nvPicPr>
        <p:blipFill>
          <a:blip r:embed="rId3" cstate="screen"/>
          <a:srcRect/>
          <a:stretch>
            <a:fillRect/>
          </a:stretch>
        </p:blipFill>
        <p:spPr bwMode="auto">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SH_Logo.jpg"/>
          <p:cNvPicPr>
            <a:picLocks noChangeAspect="1"/>
          </p:cNvPicPr>
          <p:nvPr/>
        </p:nvPicPr>
        <p:blipFill>
          <a:blip r:embed="rId3" cstate="screen"/>
          <a:stretch>
            <a:fillRect/>
          </a:stretch>
        </p:blipFill>
        <p:spPr>
          <a:xfrm>
            <a:off x="2895600" y="1964120"/>
            <a:ext cx="3513172" cy="3280980"/>
          </a:xfrm>
          <a:prstGeom prst="rect">
            <a:avLst/>
          </a:prstGeom>
        </p:spPr>
      </p:pic>
      <p:sp>
        <p:nvSpPr>
          <p:cNvPr id="12" name="TextBox 11"/>
          <p:cNvSpPr txBox="1"/>
          <p:nvPr/>
        </p:nvSpPr>
        <p:spPr>
          <a:xfrm>
            <a:off x="1019175" y="2387739"/>
            <a:ext cx="1981200" cy="707886"/>
          </a:xfrm>
          <a:prstGeom prst="rect">
            <a:avLst/>
          </a:prstGeom>
          <a:noFill/>
        </p:spPr>
        <p:txBody>
          <a:bodyPr wrap="square" rtlCol="0">
            <a:spAutoFit/>
          </a:bodyPr>
          <a:lstStyle/>
          <a:p>
            <a:pPr algn="l">
              <a:buNone/>
            </a:pPr>
            <a:r>
              <a:rPr lang="en-US" sz="2000" b="0" baseline="0" dirty="0" smtClean="0">
                <a:solidFill>
                  <a:schemeClr val="accent2"/>
                </a:solidFill>
                <a:latin typeface="+mj-lt"/>
              </a:rPr>
              <a:t>Macroeconomic   </a:t>
            </a:r>
            <a:br>
              <a:rPr lang="en-US" sz="2000" b="0" baseline="0" dirty="0" smtClean="0">
                <a:solidFill>
                  <a:schemeClr val="accent2"/>
                </a:solidFill>
                <a:latin typeface="+mj-lt"/>
              </a:rPr>
            </a:br>
            <a:r>
              <a:rPr lang="en-US" sz="2000" b="0" baseline="0" dirty="0" smtClean="0">
                <a:solidFill>
                  <a:schemeClr val="accent2"/>
                </a:solidFill>
                <a:latin typeface="+mj-lt"/>
              </a:rPr>
              <a:t> Environment </a:t>
            </a:r>
          </a:p>
        </p:txBody>
      </p:sp>
      <p:sp>
        <p:nvSpPr>
          <p:cNvPr id="13" name="TextBox 12"/>
          <p:cNvSpPr txBox="1"/>
          <p:nvPr/>
        </p:nvSpPr>
        <p:spPr>
          <a:xfrm>
            <a:off x="1143000" y="3276600"/>
            <a:ext cx="2209800" cy="769441"/>
          </a:xfrm>
          <a:prstGeom prst="rect">
            <a:avLst/>
          </a:prstGeom>
          <a:noFill/>
        </p:spPr>
        <p:txBody>
          <a:bodyPr wrap="square" rtlCol="0">
            <a:spAutoFit/>
          </a:bodyPr>
          <a:lstStyle/>
          <a:p>
            <a:pPr algn="l">
              <a:buNone/>
            </a:pPr>
            <a:r>
              <a:rPr lang="en-US" sz="2000" b="0" baseline="0" dirty="0" smtClean="0">
                <a:solidFill>
                  <a:schemeClr val="accent2"/>
                </a:solidFill>
                <a:latin typeface="+mj-lt"/>
              </a:rPr>
              <a:t>Geopolitical   </a:t>
            </a:r>
          </a:p>
          <a:p>
            <a:pPr algn="l">
              <a:buNone/>
            </a:pPr>
            <a:r>
              <a:rPr lang="en-US" sz="2000" b="0" baseline="0" dirty="0" smtClean="0">
                <a:solidFill>
                  <a:schemeClr val="accent2"/>
                </a:solidFill>
                <a:latin typeface="+mj-lt"/>
              </a:rPr>
              <a:t> Environment </a:t>
            </a:r>
          </a:p>
        </p:txBody>
      </p:sp>
      <p:sp>
        <p:nvSpPr>
          <p:cNvPr id="16" name="TextBox 15"/>
          <p:cNvSpPr txBox="1"/>
          <p:nvPr/>
        </p:nvSpPr>
        <p:spPr>
          <a:xfrm>
            <a:off x="1371600" y="4191000"/>
            <a:ext cx="2590800" cy="1015663"/>
          </a:xfrm>
          <a:prstGeom prst="rect">
            <a:avLst/>
          </a:prstGeom>
          <a:noFill/>
        </p:spPr>
        <p:txBody>
          <a:bodyPr wrap="square" rtlCol="0">
            <a:spAutoFit/>
          </a:bodyPr>
          <a:lstStyle/>
          <a:p>
            <a:pPr algn="l">
              <a:buNone/>
            </a:pPr>
            <a:r>
              <a:rPr lang="en-US" sz="2000" b="0" baseline="0" dirty="0" smtClean="0">
                <a:solidFill>
                  <a:schemeClr val="accent2"/>
                </a:solidFill>
                <a:latin typeface="+mj-lt"/>
              </a:rPr>
              <a:t>Political and </a:t>
            </a:r>
            <a:br>
              <a:rPr lang="en-US" sz="2000" b="0" baseline="0" dirty="0" smtClean="0">
                <a:solidFill>
                  <a:schemeClr val="accent2"/>
                </a:solidFill>
                <a:latin typeface="+mj-lt"/>
              </a:rPr>
            </a:br>
            <a:r>
              <a:rPr lang="en-US" sz="2000" b="0" baseline="0" dirty="0" smtClean="0">
                <a:solidFill>
                  <a:schemeClr val="accent2"/>
                </a:solidFill>
                <a:latin typeface="+mj-lt"/>
              </a:rPr>
              <a:t>      Regulatory </a:t>
            </a:r>
            <a:br>
              <a:rPr lang="en-US" sz="2000" b="0" baseline="0" dirty="0" smtClean="0">
                <a:solidFill>
                  <a:schemeClr val="accent2"/>
                </a:solidFill>
                <a:latin typeface="+mj-lt"/>
              </a:rPr>
            </a:br>
            <a:r>
              <a:rPr lang="en-US" sz="2000" b="0" baseline="0" dirty="0" smtClean="0">
                <a:solidFill>
                  <a:schemeClr val="accent2"/>
                </a:solidFill>
                <a:latin typeface="+mj-lt"/>
              </a:rPr>
              <a:t>        Environment</a:t>
            </a:r>
          </a:p>
        </p:txBody>
      </p:sp>
      <p:sp>
        <p:nvSpPr>
          <p:cNvPr id="17" name="TextBox 16"/>
          <p:cNvSpPr txBox="1"/>
          <p:nvPr/>
        </p:nvSpPr>
        <p:spPr>
          <a:xfrm>
            <a:off x="6019800" y="1882914"/>
            <a:ext cx="2971800" cy="707886"/>
          </a:xfrm>
          <a:prstGeom prst="rect">
            <a:avLst/>
          </a:prstGeom>
          <a:noFill/>
        </p:spPr>
        <p:txBody>
          <a:bodyPr wrap="square" rtlCol="0">
            <a:spAutoFit/>
          </a:bodyPr>
          <a:lstStyle/>
          <a:p>
            <a:pPr algn="l">
              <a:buNone/>
              <a:tabLst>
                <a:tab pos="2743200" algn="l"/>
              </a:tabLst>
            </a:pPr>
            <a:r>
              <a:rPr lang="en-US" sz="2000" b="0" baseline="0" dirty="0" smtClean="0">
                <a:solidFill>
                  <a:schemeClr val="accent2"/>
                </a:solidFill>
                <a:latin typeface="+mj-lt"/>
              </a:rPr>
              <a:t> Real Estate Markets </a:t>
            </a:r>
            <a:br>
              <a:rPr lang="en-US" sz="2000" b="0" baseline="0" dirty="0" smtClean="0">
                <a:solidFill>
                  <a:schemeClr val="accent2"/>
                </a:solidFill>
                <a:latin typeface="+mj-lt"/>
              </a:rPr>
            </a:br>
            <a:r>
              <a:rPr lang="en-US" sz="2000" b="0" baseline="0" dirty="0" smtClean="0">
                <a:solidFill>
                  <a:schemeClr val="accent2"/>
                </a:solidFill>
                <a:latin typeface="+mj-lt"/>
              </a:rPr>
              <a:t>  and Demographics     </a:t>
            </a:r>
          </a:p>
        </p:txBody>
      </p:sp>
      <p:sp>
        <p:nvSpPr>
          <p:cNvPr id="20" name="TextBox 19"/>
          <p:cNvSpPr txBox="1"/>
          <p:nvPr/>
        </p:nvSpPr>
        <p:spPr>
          <a:xfrm>
            <a:off x="1752600" y="1809690"/>
            <a:ext cx="2057400" cy="400110"/>
          </a:xfrm>
          <a:prstGeom prst="rect">
            <a:avLst/>
          </a:prstGeom>
          <a:noFill/>
        </p:spPr>
        <p:txBody>
          <a:bodyPr wrap="square" rtlCol="0">
            <a:spAutoFit/>
          </a:bodyPr>
          <a:lstStyle/>
          <a:p>
            <a:pPr algn="l">
              <a:buNone/>
            </a:pPr>
            <a:r>
              <a:rPr lang="en-US" sz="2000" b="0" baseline="0" dirty="0" smtClean="0">
                <a:solidFill>
                  <a:schemeClr val="accent2"/>
                </a:solidFill>
                <a:latin typeface="+mj-lt"/>
              </a:rPr>
              <a:t>Market Depth</a:t>
            </a:r>
          </a:p>
        </p:txBody>
      </p:sp>
      <p:sp>
        <p:nvSpPr>
          <p:cNvPr id="21" name="TextBox 20"/>
          <p:cNvSpPr txBox="1"/>
          <p:nvPr/>
        </p:nvSpPr>
        <p:spPr>
          <a:xfrm>
            <a:off x="6400800" y="2721114"/>
            <a:ext cx="2667000" cy="707886"/>
          </a:xfrm>
          <a:prstGeom prst="rect">
            <a:avLst/>
          </a:prstGeom>
          <a:noFill/>
        </p:spPr>
        <p:txBody>
          <a:bodyPr wrap="square" rtlCol="0">
            <a:spAutoFit/>
          </a:bodyPr>
          <a:lstStyle/>
          <a:p>
            <a:pPr algn="l">
              <a:buNone/>
            </a:pPr>
            <a:r>
              <a:rPr lang="en-US" sz="2000" b="0" baseline="0" dirty="0" smtClean="0">
                <a:solidFill>
                  <a:schemeClr val="accent2"/>
                </a:solidFill>
                <a:latin typeface="+mj-lt"/>
              </a:rPr>
              <a:t>Consumer  </a:t>
            </a:r>
            <a:br>
              <a:rPr lang="en-US" sz="2000" b="0" baseline="0" dirty="0" smtClean="0">
                <a:solidFill>
                  <a:schemeClr val="accent2"/>
                </a:solidFill>
                <a:latin typeface="+mj-lt"/>
              </a:rPr>
            </a:br>
            <a:r>
              <a:rPr lang="en-US" sz="2000" b="0" baseline="0" dirty="0" smtClean="0">
                <a:solidFill>
                  <a:schemeClr val="accent2"/>
                </a:solidFill>
                <a:latin typeface="+mj-lt"/>
              </a:rPr>
              <a:t> Confidence</a:t>
            </a:r>
          </a:p>
        </p:txBody>
      </p:sp>
      <p:sp>
        <p:nvSpPr>
          <p:cNvPr id="23" name="Oval 22"/>
          <p:cNvSpPr/>
          <p:nvPr/>
        </p:nvSpPr>
        <p:spPr>
          <a:xfrm>
            <a:off x="3038475" y="1828800"/>
            <a:ext cx="3352800" cy="3352800"/>
          </a:xfrm>
          <a:prstGeom prst="ellipse">
            <a:avLst/>
          </a:prstGeom>
          <a:blipFill rotWithShape="0">
            <a:blip r:embed="rId4" cstate="screen"/>
            <a:stretch>
              <a:fillRect/>
            </a:stretch>
          </a:blipFill>
          <a:ln w="3175">
            <a:solidFill>
              <a:schemeClr val="tx1">
                <a:lumMod val="20000"/>
                <a:lumOff val="80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44" name="TextBox 43"/>
          <p:cNvSpPr txBox="1"/>
          <p:nvPr/>
        </p:nvSpPr>
        <p:spPr>
          <a:xfrm>
            <a:off x="6553200" y="3505200"/>
            <a:ext cx="2667000" cy="707886"/>
          </a:xfrm>
          <a:prstGeom prst="rect">
            <a:avLst/>
          </a:prstGeom>
          <a:noFill/>
        </p:spPr>
        <p:txBody>
          <a:bodyPr wrap="square" rtlCol="0">
            <a:spAutoFit/>
          </a:bodyPr>
          <a:lstStyle/>
          <a:p>
            <a:pPr algn="l">
              <a:buNone/>
            </a:pPr>
            <a:r>
              <a:rPr lang="en-US" sz="2000" b="0" baseline="0" dirty="0" smtClean="0">
                <a:solidFill>
                  <a:schemeClr val="accent2"/>
                </a:solidFill>
                <a:latin typeface="+mj-lt"/>
              </a:rPr>
              <a:t> Consumer </a:t>
            </a:r>
            <a:br>
              <a:rPr lang="en-US" sz="2000" b="0" baseline="0" dirty="0" smtClean="0">
                <a:solidFill>
                  <a:schemeClr val="accent2"/>
                </a:solidFill>
                <a:latin typeface="+mj-lt"/>
              </a:rPr>
            </a:br>
            <a:r>
              <a:rPr lang="en-US" sz="2000" b="0" baseline="0" dirty="0" smtClean="0">
                <a:solidFill>
                  <a:schemeClr val="accent2"/>
                </a:solidFill>
                <a:latin typeface="+mj-lt"/>
              </a:rPr>
              <a:t>Attitude</a:t>
            </a:r>
          </a:p>
        </p:txBody>
      </p:sp>
      <p:sp>
        <p:nvSpPr>
          <p:cNvPr id="45" name="TextBox 44"/>
          <p:cNvSpPr txBox="1"/>
          <p:nvPr/>
        </p:nvSpPr>
        <p:spPr>
          <a:xfrm>
            <a:off x="5943600" y="4397514"/>
            <a:ext cx="2667000" cy="707886"/>
          </a:xfrm>
          <a:prstGeom prst="rect">
            <a:avLst/>
          </a:prstGeom>
          <a:noFill/>
        </p:spPr>
        <p:txBody>
          <a:bodyPr wrap="square" rtlCol="0">
            <a:spAutoFit/>
          </a:bodyPr>
          <a:lstStyle/>
          <a:p>
            <a:pPr algn="l">
              <a:buNone/>
            </a:pPr>
            <a:r>
              <a:rPr lang="en-US" sz="2000" b="0" baseline="0" dirty="0" smtClean="0">
                <a:solidFill>
                  <a:schemeClr val="accent2"/>
                </a:solidFill>
                <a:latin typeface="+mj-lt"/>
              </a:rPr>
              <a:t>    Consumer </a:t>
            </a:r>
            <a:br>
              <a:rPr lang="en-US" sz="2000" b="0" baseline="0" dirty="0" smtClean="0">
                <a:solidFill>
                  <a:schemeClr val="accent2"/>
                </a:solidFill>
                <a:latin typeface="+mj-lt"/>
              </a:rPr>
            </a:br>
            <a:r>
              <a:rPr lang="en-US" sz="2000" b="0" baseline="0" dirty="0" smtClean="0">
                <a:solidFill>
                  <a:schemeClr val="accent2"/>
                </a:solidFill>
                <a:latin typeface="+mj-lt"/>
              </a:rPr>
              <a:t>Behavior</a:t>
            </a:r>
          </a:p>
        </p:txBody>
      </p:sp>
      <p:sp>
        <p:nvSpPr>
          <p:cNvPr id="48" name="Rectangle 47"/>
          <p:cNvSpPr/>
          <p:nvPr/>
        </p:nvSpPr>
        <p:spPr>
          <a:xfrm>
            <a:off x="152400" y="990600"/>
            <a:ext cx="7086600" cy="646331"/>
          </a:xfrm>
          <a:prstGeom prst="rect">
            <a:avLst/>
          </a:prstGeom>
        </p:spPr>
        <p:txBody>
          <a:bodyPr wrap="square">
            <a:spAutoFit/>
          </a:bodyPr>
          <a:lstStyle/>
          <a:p>
            <a:pPr algn="l">
              <a:buNone/>
            </a:pPr>
            <a:r>
              <a:rPr lang="en-US" sz="1800" b="0" baseline="0" dirty="0" smtClean="0"/>
              <a:t>Profound and permanent changes are taking place in America that are altering consumer behavior and motivation. </a:t>
            </a:r>
          </a:p>
        </p:txBody>
      </p:sp>
      <p:sp>
        <p:nvSpPr>
          <p:cNvPr id="49" name="Rectangle 48"/>
          <p:cNvSpPr/>
          <p:nvPr/>
        </p:nvSpPr>
        <p:spPr bwMode="auto">
          <a:xfrm>
            <a:off x="-152400" y="-457200"/>
            <a:ext cx="9601200" cy="381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784225" marR="0" indent="-300038" algn="ctr" defTabSz="966788" rtl="0" eaLnBrk="1" fontAlgn="base" latinLnBrk="0" hangingPunct="1">
              <a:lnSpc>
                <a:spcPct val="100000"/>
              </a:lnSpc>
              <a:spcBef>
                <a:spcPct val="20000"/>
              </a:spcBef>
              <a:spcAft>
                <a:spcPct val="0"/>
              </a:spcAft>
              <a:buClrTx/>
              <a:buSzTx/>
              <a:buFont typeface="Wingdings" pitchFamily="2" charset="2"/>
              <a:buChar char="§"/>
              <a:tabLst/>
            </a:pPr>
            <a:endParaRPr kumimoji="0" lang="en-US" sz="1900" b="1" i="0" u="none" strike="noStrike" cap="none" normalizeH="0" baseline="-25000" dirty="0" smtClean="0">
              <a:ln>
                <a:noFill/>
              </a:ln>
              <a:solidFill>
                <a:srgbClr val="5F5F5F"/>
              </a:solidFill>
              <a:effectLst/>
              <a:latin typeface="Arial" pitchFamily="34" charset="0"/>
            </a:endParaRPr>
          </a:p>
        </p:txBody>
      </p:sp>
      <p:sp>
        <p:nvSpPr>
          <p:cNvPr id="2" name="Title 1"/>
          <p:cNvSpPr>
            <a:spLocks noGrp="1"/>
          </p:cNvSpPr>
          <p:nvPr>
            <p:ph type="title"/>
          </p:nvPr>
        </p:nvSpPr>
        <p:spPr/>
        <p:txBody>
          <a:bodyPr/>
          <a:lstStyle/>
          <a:p>
            <a:pPr lvl="0">
              <a:spcBef>
                <a:spcPts val="800"/>
              </a:spcBef>
              <a:defRPr/>
            </a:pPr>
            <a:r>
              <a:rPr lang="en-US" dirty="0" smtClean="0"/>
              <a:t>Responding to Change</a:t>
            </a:r>
            <a:endParaRPr lang="en-US" sz="7200" dirty="0"/>
          </a:p>
        </p:txBody>
      </p:sp>
      <p:sp>
        <p:nvSpPr>
          <p:cNvPr id="50" name="Title 1"/>
          <p:cNvSpPr txBox="1">
            <a:spLocks/>
          </p:cNvSpPr>
          <p:nvPr/>
        </p:nvSpPr>
        <p:spPr bwMode="auto">
          <a:xfrm>
            <a:off x="4038600" y="5334000"/>
            <a:ext cx="5353050" cy="99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r">
              <a:buNone/>
            </a:pPr>
            <a:r>
              <a:rPr lang="en-US" sz="2000" b="0" baseline="0" dirty="0" smtClean="0">
                <a:latin typeface="Arial Narrow" pitchFamily="34" charset="0"/>
              </a:rPr>
              <a:t>Developers who understand and appropriately respond to these changes will be the successful community builders of the future. </a:t>
            </a:r>
            <a:r>
              <a:rPr lang="en-US" sz="2000" i="1" baseline="0" dirty="0" smtClean="0">
                <a:latin typeface="Arial Narrow" pitchFamily="34" charset="0"/>
              </a:rPr>
              <a:t>Those who do not will fail. </a:t>
            </a:r>
            <a:endParaRPr kumimoji="0" lang="en-US" sz="4400" i="1" u="none" strike="noStrike" kern="0" cap="none" spc="0" normalizeH="0" baseline="0" noProof="0" dirty="0">
              <a:ln>
                <a:noFill/>
              </a:ln>
              <a:solidFill>
                <a:srgbClr val="3C86A7"/>
              </a:solidFill>
              <a:effectLst/>
              <a:uLnTx/>
              <a:uFillTx/>
              <a:latin typeface="Arial Narrow" pitchFamily="34" charset="0"/>
              <a:ea typeface="+mj-ea"/>
              <a:cs typeface="+mj-cs"/>
            </a:endParaRPr>
          </a:p>
        </p:txBody>
      </p:sp>
      <p:sp>
        <p:nvSpPr>
          <p:cNvPr id="24" name="Oval 23"/>
          <p:cNvSpPr/>
          <p:nvPr/>
        </p:nvSpPr>
        <p:spPr>
          <a:xfrm>
            <a:off x="2956637" y="1727912"/>
            <a:ext cx="3453688" cy="3453688"/>
          </a:xfrm>
          <a:prstGeom prst="ellipse">
            <a:avLst/>
          </a:prstGeom>
          <a:blipFill rotWithShape="0">
            <a:blip r:embed="rId5" cstate="screen"/>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Purpose</a:t>
            </a:r>
            <a:endParaRPr lang="en-US" dirty="0"/>
          </a:p>
        </p:txBody>
      </p:sp>
      <p:sp>
        <p:nvSpPr>
          <p:cNvPr id="4" name="Content Placeholder 2"/>
          <p:cNvSpPr txBox="1">
            <a:spLocks/>
          </p:cNvSpPr>
          <p:nvPr/>
        </p:nvSpPr>
        <p:spPr bwMode="auto">
          <a:xfrm>
            <a:off x="304800" y="1066800"/>
            <a:ext cx="4267200" cy="4038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lgn="l" defTabSz="966788">
              <a:spcBef>
                <a:spcPts val="800"/>
              </a:spcBef>
              <a:buSzPct val="70000"/>
              <a:buNone/>
            </a:pPr>
            <a:r>
              <a:rPr kumimoji="0" lang="en-US" sz="2800" b="0" i="0" u="none" strike="noStrike" kern="0" cap="none" spc="0" normalizeH="0" baseline="0" noProof="0" dirty="0" smtClean="0">
                <a:ln>
                  <a:noFill/>
                </a:ln>
                <a:solidFill>
                  <a:schemeClr val="bg2"/>
                </a:solidFill>
                <a:effectLst/>
                <a:uLnTx/>
                <a:uFillTx/>
                <a:latin typeface="Arial Narrow" pitchFamily="34" charset="0"/>
              </a:rPr>
              <a:t>The purpose of this workshop </a:t>
            </a:r>
            <a:r>
              <a:rPr lang="en-US" sz="2800" b="0" kern="0" baseline="0" dirty="0" err="1" smtClean="0">
                <a:solidFill>
                  <a:schemeClr val="bg2"/>
                </a:solidFill>
                <a:latin typeface="Arial Narrow" pitchFamily="34" charset="0"/>
              </a:rPr>
              <a:t>i</a:t>
            </a:r>
            <a:r>
              <a:rPr kumimoji="0" lang="en-US" sz="2800" b="0" i="0" u="none" strike="noStrike" kern="0" cap="none" spc="0" normalizeH="0" baseline="0" noProof="0" dirty="0" smtClean="0">
                <a:ln>
                  <a:noFill/>
                </a:ln>
                <a:solidFill>
                  <a:schemeClr val="bg2"/>
                </a:solidFill>
                <a:effectLst/>
                <a:uLnTx/>
                <a:uFillTx/>
                <a:latin typeface="Arial Narrow" pitchFamily="34" charset="0"/>
              </a:rPr>
              <a:t>s to define a development strategy for Marysville’s waterfront, such </a:t>
            </a:r>
            <a:r>
              <a:rPr lang="en-US" sz="2800" b="0" kern="0" baseline="0" dirty="0" smtClean="0">
                <a:solidFill>
                  <a:schemeClr val="bg2"/>
                </a:solidFill>
                <a:latin typeface="Arial Narrow" pitchFamily="34" charset="0"/>
              </a:rPr>
              <a:t>that the City Council can have the confidence to move forward with next steps.   </a:t>
            </a:r>
            <a:endParaRPr kumimoji="0" lang="en-US" sz="2800" b="0" i="0" u="none" strike="noStrike" kern="0" cap="none" spc="0" normalizeH="0" baseline="0" noProof="0" dirty="0" smtClean="0">
              <a:ln>
                <a:noFill/>
              </a:ln>
              <a:solidFill>
                <a:schemeClr val="bg2"/>
              </a:solidFill>
              <a:effectLst/>
              <a:uLnTx/>
              <a:uFillTx/>
              <a:latin typeface="Arial Narrow" pitchFamily="34" charset="0"/>
            </a:endParaRPr>
          </a:p>
        </p:txBody>
      </p:sp>
      <p:pic>
        <p:nvPicPr>
          <p:cNvPr id="150530" name="Picture 2" descr="N:\Pic Server\Veer\Funny Abstract\3088373.jpg"/>
          <p:cNvPicPr>
            <a:picLocks noChangeAspect="1" noChangeArrowheads="1"/>
          </p:cNvPicPr>
          <p:nvPr/>
        </p:nvPicPr>
        <p:blipFill>
          <a:blip r:embed="rId3" cstate="screen"/>
          <a:srcRect/>
          <a:stretch>
            <a:fillRect/>
          </a:stretch>
        </p:blipFill>
        <p:spPr bwMode="auto">
          <a:xfrm>
            <a:off x="5105400" y="1295400"/>
            <a:ext cx="4114800" cy="45720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Value Proposition</a:t>
            </a:r>
            <a:endParaRPr lang="en-US" dirty="0">
              <a:solidFill>
                <a:srgbClr val="FF0000"/>
              </a:solidFill>
            </a:endParaRPr>
          </a:p>
        </p:txBody>
      </p:sp>
      <p:sp>
        <p:nvSpPr>
          <p:cNvPr id="4" name="Content Placeholder 3"/>
          <p:cNvSpPr>
            <a:spLocks noGrp="1"/>
          </p:cNvSpPr>
          <p:nvPr>
            <p:ph idx="1"/>
          </p:nvPr>
        </p:nvSpPr>
        <p:spPr>
          <a:xfrm>
            <a:off x="228600" y="1280886"/>
            <a:ext cx="3581400" cy="4724400"/>
          </a:xfrm>
        </p:spPr>
        <p:txBody>
          <a:bodyPr/>
          <a:lstStyle/>
          <a:p>
            <a:pPr marL="0" indent="0">
              <a:buNone/>
            </a:pPr>
            <a:r>
              <a:rPr lang="en-US" sz="2800" kern="1200" dirty="0" smtClean="0">
                <a:solidFill>
                  <a:schemeClr val="bg2"/>
                </a:solidFill>
                <a:latin typeface="Arial Narrow" pitchFamily="34" charset="0"/>
              </a:rPr>
              <a:t>To define, design, and implement a mixed-use residential lifestyle community that meets the financial expectations of the investor and developer and results in a high level of consumer satisfaction and emotional attachment.</a:t>
            </a:r>
            <a:endParaRPr lang="en-US" sz="2800" kern="1200" dirty="0">
              <a:solidFill>
                <a:schemeClr val="bg2"/>
              </a:solidFill>
              <a:latin typeface="Arial Narrow" pitchFamily="34" charset="0"/>
            </a:endParaRPr>
          </a:p>
        </p:txBody>
      </p:sp>
      <p:pic>
        <p:nvPicPr>
          <p:cNvPr id="111617" name="Picture 1" descr="N:\Pic Server\Housing\cluster cottage housing flikr rcapicsforgracekim-151.jpg"/>
          <p:cNvPicPr>
            <a:picLocks noChangeAspect="1" noChangeArrowheads="1"/>
          </p:cNvPicPr>
          <p:nvPr/>
        </p:nvPicPr>
        <p:blipFill>
          <a:blip r:embed="rId3" cstate="screen"/>
          <a:srcRect/>
          <a:stretch>
            <a:fillRect/>
          </a:stretch>
        </p:blipFill>
        <p:spPr bwMode="auto">
          <a:xfrm>
            <a:off x="3886200" y="1143000"/>
            <a:ext cx="5562600" cy="3833178"/>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Neighborhood is the Amenity</a:t>
            </a:r>
            <a:endParaRPr lang="en-US" dirty="0"/>
          </a:p>
        </p:txBody>
      </p:sp>
      <p:sp>
        <p:nvSpPr>
          <p:cNvPr id="3" name="Text Placeholder 2"/>
          <p:cNvSpPr>
            <a:spLocks noGrp="1"/>
          </p:cNvSpPr>
          <p:nvPr>
            <p:ph type="body" idx="1"/>
          </p:nvPr>
        </p:nvSpPr>
        <p:spPr>
          <a:xfrm>
            <a:off x="228600" y="914400"/>
            <a:ext cx="9372600" cy="639762"/>
          </a:xfrm>
        </p:spPr>
        <p:txBody>
          <a:bodyPr/>
          <a:lstStyle/>
          <a:p>
            <a:r>
              <a:rPr lang="en-US" b="0" dirty="0" smtClean="0"/>
              <a:t>Access to social and recreational opportunities is crucial for housing.</a:t>
            </a:r>
            <a:endParaRPr lang="en-US" b="0" dirty="0"/>
          </a:p>
        </p:txBody>
      </p:sp>
      <p:graphicFrame>
        <p:nvGraphicFramePr>
          <p:cNvPr id="7" name="Diagram 6"/>
          <p:cNvGraphicFramePr/>
          <p:nvPr>
            <p:extLst>
              <p:ext uri="{D42A27DB-BD31-4B8C-83A1-F6EECF244321}">
                <p14:modId xmlns:p14="http://schemas.microsoft.com/office/powerpoint/2010/main" xmlns="" val="4268715437"/>
              </p:ext>
            </p:extLst>
          </p:nvPr>
        </p:nvGraphicFramePr>
        <p:xfrm>
          <a:off x="-76200" y="1676400"/>
          <a:ext cx="96012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9811" name="Picture 3" descr="N:\Pic Server\Lake Oswego\Lake View Village\DSC_0213.jpg"/>
          <p:cNvPicPr>
            <a:picLocks noChangeAspect="1" noChangeArrowheads="1"/>
          </p:cNvPicPr>
          <p:nvPr/>
        </p:nvPicPr>
        <p:blipFill>
          <a:blip r:embed="rId8" cstate="screen"/>
          <a:srcRect/>
          <a:stretch>
            <a:fillRect/>
          </a:stretch>
        </p:blipFill>
        <p:spPr bwMode="auto">
          <a:xfrm>
            <a:off x="381000" y="1838325"/>
            <a:ext cx="4343399" cy="2133600"/>
          </a:xfrm>
          <a:prstGeom prst="roundRect">
            <a:avLst/>
          </a:prstGeom>
          <a:noFill/>
        </p:spPr>
      </p:pic>
      <p:sp>
        <p:nvSpPr>
          <p:cNvPr id="10" name="TextBox 9"/>
          <p:cNvSpPr txBox="1"/>
          <p:nvPr/>
        </p:nvSpPr>
        <p:spPr>
          <a:xfrm>
            <a:off x="685800" y="1828800"/>
            <a:ext cx="2819400" cy="954107"/>
          </a:xfrm>
          <a:prstGeom prst="rect">
            <a:avLst/>
          </a:prstGeom>
          <a:noFill/>
        </p:spPr>
        <p:txBody>
          <a:bodyPr wrap="square" rtlCol="0">
            <a:spAutoFit/>
          </a:bodyPr>
          <a:lstStyle/>
          <a:p>
            <a:pPr algn="l">
              <a:buNone/>
            </a:pPr>
            <a:r>
              <a:rPr lang="en-US" sz="2800" b="0" baseline="0" dirty="0" smtClean="0">
                <a:solidFill>
                  <a:schemeClr val="bg1"/>
                </a:solidFill>
                <a:effectLst>
                  <a:outerShdw blurRad="38100" dist="38100" dir="2700000" algn="tl">
                    <a:srgbClr val="000000">
                      <a:alpha val="43137"/>
                    </a:srgbClr>
                  </a:outerShdw>
                </a:effectLst>
              </a:rPr>
              <a:t>Neighborhood</a:t>
            </a:r>
            <a:r>
              <a:rPr lang="en-US" sz="2800" b="0" dirty="0" smtClean="0">
                <a:solidFill>
                  <a:schemeClr val="bg1"/>
                </a:solidFill>
                <a:effectLst>
                  <a:outerShdw blurRad="38100" dist="38100" dir="2700000" algn="tl">
                    <a:srgbClr val="000000">
                      <a:alpha val="43137"/>
                    </a:srgbClr>
                  </a:outerShdw>
                </a:effectLst>
              </a:rPr>
              <a:t> </a:t>
            </a:r>
            <a:r>
              <a:rPr lang="en-US" sz="2800" b="0" baseline="0" dirty="0" smtClean="0">
                <a:solidFill>
                  <a:schemeClr val="bg1"/>
                </a:solidFill>
                <a:effectLst>
                  <a:outerShdw blurRad="38100" dist="38100" dir="2700000" algn="tl">
                    <a:srgbClr val="000000">
                      <a:alpha val="43137"/>
                    </a:srgbClr>
                  </a:outerShdw>
                </a:effectLst>
              </a:rPr>
              <a:t>Dining</a:t>
            </a:r>
          </a:p>
        </p:txBody>
      </p:sp>
      <p:pic>
        <p:nvPicPr>
          <p:cNvPr id="119812" name="Picture 4" descr="N:\Pic Server\Microsoft Office Downloads\MP900406712.JPG"/>
          <p:cNvPicPr>
            <a:picLocks noChangeAspect="1" noChangeArrowheads="1"/>
          </p:cNvPicPr>
          <p:nvPr/>
        </p:nvPicPr>
        <p:blipFill>
          <a:blip r:embed="rId9" cstate="screen"/>
          <a:srcRect/>
          <a:stretch>
            <a:fillRect/>
          </a:stretch>
        </p:blipFill>
        <p:spPr bwMode="auto">
          <a:xfrm>
            <a:off x="5027503" y="4105275"/>
            <a:ext cx="4345097" cy="2152650"/>
          </a:xfrm>
          <a:prstGeom prst="roundRect">
            <a:avLst/>
          </a:prstGeom>
          <a:noFill/>
        </p:spPr>
      </p:pic>
      <p:sp>
        <p:nvSpPr>
          <p:cNvPr id="13" name="TextBox 12"/>
          <p:cNvSpPr txBox="1"/>
          <p:nvPr/>
        </p:nvSpPr>
        <p:spPr>
          <a:xfrm>
            <a:off x="5181600" y="5638800"/>
            <a:ext cx="2819400" cy="523220"/>
          </a:xfrm>
          <a:prstGeom prst="rect">
            <a:avLst/>
          </a:prstGeom>
          <a:noFill/>
        </p:spPr>
        <p:txBody>
          <a:bodyPr wrap="square" rtlCol="0">
            <a:spAutoFit/>
          </a:bodyPr>
          <a:lstStyle/>
          <a:p>
            <a:pPr algn="l">
              <a:buNone/>
            </a:pPr>
            <a:r>
              <a:rPr lang="en-US" sz="2800" b="0" baseline="0" dirty="0" smtClean="0">
                <a:solidFill>
                  <a:schemeClr val="bg1"/>
                </a:solidFill>
                <a:effectLst>
                  <a:outerShdw blurRad="38100" dist="38100" dir="2700000" algn="tl">
                    <a:srgbClr val="000000">
                      <a:alpha val="43137"/>
                    </a:srgbClr>
                  </a:outerShdw>
                </a:effectLst>
              </a:rPr>
              <a:t>Recreation</a:t>
            </a:r>
          </a:p>
        </p:txBody>
      </p:sp>
      <p:sp>
        <p:nvSpPr>
          <p:cNvPr id="11" name="TextBox 10"/>
          <p:cNvSpPr txBox="1"/>
          <p:nvPr/>
        </p:nvSpPr>
        <p:spPr>
          <a:xfrm>
            <a:off x="5181600" y="3429000"/>
            <a:ext cx="3581400" cy="523220"/>
          </a:xfrm>
          <a:prstGeom prst="rect">
            <a:avLst/>
          </a:prstGeom>
          <a:noFill/>
        </p:spPr>
        <p:txBody>
          <a:bodyPr wrap="square" rtlCol="0">
            <a:spAutoFit/>
          </a:bodyPr>
          <a:lstStyle/>
          <a:p>
            <a:pPr lvl="0" algn="l">
              <a:buNone/>
            </a:pPr>
            <a:r>
              <a:rPr lang="en-US" sz="2800" b="0" baseline="0" dirty="0" smtClean="0">
                <a:solidFill>
                  <a:schemeClr val="bg1"/>
                </a:solidFill>
                <a:effectLst>
                  <a:outerShdw blurRad="38100" dist="38100" dir="2700000" algn="tl">
                    <a:srgbClr val="000000">
                      <a:alpha val="43137"/>
                    </a:srgbClr>
                  </a:outerShdw>
                </a:effectLst>
              </a:rPr>
              <a:t>Outdoor Rooms</a:t>
            </a:r>
            <a:endParaRPr lang="en-US" sz="2800" b="0" baseline="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3CF41D6E-0194-4DEB-AC96-1AE9946936D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graphicEl>
                                              <a:dgm id="{6DBF6072-2E2C-49E6-AF89-943D46050614}"/>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graphicEl>
                                              <a:dgm id="{62007BC3-422D-462D-9F40-C075F993F12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 Trends – </a:t>
            </a:r>
            <a:r>
              <a:rPr lang="en-US" b="1" i="1" dirty="0" smtClean="0"/>
              <a:t>What’s In?</a:t>
            </a:r>
            <a:endParaRPr lang="en-US" b="1" i="1" dirty="0"/>
          </a:p>
        </p:txBody>
      </p:sp>
      <p:sp>
        <p:nvSpPr>
          <p:cNvPr id="4" name="Title 1"/>
          <p:cNvSpPr txBox="1">
            <a:spLocks/>
          </p:cNvSpPr>
          <p:nvPr/>
        </p:nvSpPr>
        <p:spPr bwMode="auto">
          <a:xfrm>
            <a:off x="228600" y="1066800"/>
            <a:ext cx="9220200" cy="838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lang="en-US" sz="2800" b="0" kern="0" baseline="0" dirty="0" smtClean="0">
                <a:solidFill>
                  <a:schemeClr val="tx1"/>
                </a:solidFill>
                <a:latin typeface="Arial Narrow" pitchFamily="34" charset="0"/>
                <a:ea typeface="+mj-ea"/>
                <a:cs typeface="+mj-cs"/>
              </a:rPr>
              <a:t>Residential communities that make sustainable choices and provide energy efficient homes.</a:t>
            </a:r>
            <a:endParaRPr kumimoji="0" lang="en-US" sz="2800" b="0" i="0" u="none" strike="noStrike" kern="0" cap="none" spc="0" normalizeH="0" baseline="0" noProof="0" dirty="0" smtClean="0">
              <a:ln>
                <a:noFill/>
              </a:ln>
              <a:solidFill>
                <a:schemeClr val="tx1"/>
              </a:solidFill>
              <a:effectLst/>
              <a:uLnTx/>
              <a:uFillTx/>
              <a:latin typeface="Arial Narrow" pitchFamily="34" charset="0"/>
              <a:ea typeface="+mj-ea"/>
              <a:cs typeface="+mj-cs"/>
            </a:endParaRPr>
          </a:p>
          <a:p>
            <a:pPr marL="0" marR="0" lvl="0" indent="0" algn="r" defTabSz="966788" rtl="0" eaLnBrk="1" fontAlgn="base" latinLnBrk="0" hangingPunct="1">
              <a:lnSpc>
                <a:spcPct val="100000"/>
              </a:lnSpc>
              <a:spcBef>
                <a:spcPct val="0"/>
              </a:spcBef>
              <a:spcAft>
                <a:spcPct val="0"/>
              </a:spcAft>
              <a:buClrTx/>
              <a:buSzTx/>
              <a:buFontTx/>
              <a:buNone/>
              <a:tabLst/>
              <a:defRPr/>
            </a:pPr>
            <a:endParaRPr kumimoji="0" lang="en-US" sz="2800" b="0" i="0" u="none" strike="noStrike" kern="0" cap="none" spc="0" normalizeH="0" baseline="0" noProof="0" dirty="0">
              <a:ln>
                <a:noFill/>
              </a:ln>
              <a:solidFill>
                <a:schemeClr val="tx1"/>
              </a:solidFill>
              <a:effectLst/>
              <a:uLnTx/>
              <a:uFillTx/>
              <a:latin typeface="Arial Narrow" pitchFamily="34" charset="0"/>
              <a:ea typeface="+mj-ea"/>
              <a:cs typeface="+mj-cs"/>
            </a:endParaRPr>
          </a:p>
        </p:txBody>
      </p:sp>
      <p:graphicFrame>
        <p:nvGraphicFramePr>
          <p:cNvPr id="5" name="Diagram 4"/>
          <p:cNvGraphicFramePr/>
          <p:nvPr/>
        </p:nvGraphicFramePr>
        <p:xfrm>
          <a:off x="228600" y="2057400"/>
          <a:ext cx="91440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228600" y="152400"/>
            <a:ext cx="9372600" cy="685800"/>
          </a:xfrm>
        </p:spPr>
        <p:txBody>
          <a:bodyPr/>
          <a:lstStyle/>
          <a:p>
            <a:r>
              <a:rPr lang="en-US" dirty="0" smtClean="0"/>
              <a:t>The Sum of Distinct and Diverse Neighborhoods…</a:t>
            </a:r>
            <a:endParaRPr lang="en-US" dirty="0"/>
          </a:p>
        </p:txBody>
      </p:sp>
      <p:sp>
        <p:nvSpPr>
          <p:cNvPr id="8" name="Title 1"/>
          <p:cNvSpPr txBox="1">
            <a:spLocks/>
          </p:cNvSpPr>
          <p:nvPr/>
        </p:nvSpPr>
        <p:spPr bwMode="auto">
          <a:xfrm>
            <a:off x="-152400" y="5334000"/>
            <a:ext cx="9220200" cy="838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r" defTabSz="966788">
              <a:spcBef>
                <a:spcPct val="0"/>
              </a:spcBef>
              <a:buNone/>
              <a:defRPr/>
            </a:pPr>
            <a:r>
              <a:rPr lang="en-US" sz="3200" b="0" kern="0" baseline="0" dirty="0" smtClean="0">
                <a:solidFill>
                  <a:schemeClr val="bg2"/>
                </a:solidFill>
                <a:latin typeface="Arial Narrow" pitchFamily="34" charset="0"/>
                <a:ea typeface="+mj-ea"/>
                <a:cs typeface="+mj-cs"/>
              </a:rPr>
              <a:t>….creates a complete community.</a:t>
            </a:r>
          </a:p>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en-US" sz="2800" b="0" i="0" u="none" strike="noStrike" kern="0" cap="none" spc="0" normalizeH="0" baseline="0" noProof="0" dirty="0" smtClean="0">
              <a:ln>
                <a:noFill/>
              </a:ln>
              <a:solidFill>
                <a:schemeClr val="tx1"/>
              </a:solidFill>
              <a:effectLst/>
              <a:uLnTx/>
              <a:uFillTx/>
              <a:latin typeface="Arial Narrow" pitchFamily="34" charset="0"/>
              <a:ea typeface="+mj-ea"/>
              <a:cs typeface="+mj-cs"/>
            </a:endParaRPr>
          </a:p>
          <a:p>
            <a:pPr marL="0" marR="0" lvl="0" indent="0" algn="r" defTabSz="966788" rtl="0" eaLnBrk="1" fontAlgn="base" latinLnBrk="0" hangingPunct="1">
              <a:lnSpc>
                <a:spcPct val="100000"/>
              </a:lnSpc>
              <a:spcBef>
                <a:spcPct val="0"/>
              </a:spcBef>
              <a:spcAft>
                <a:spcPct val="0"/>
              </a:spcAft>
              <a:buClrTx/>
              <a:buSzTx/>
              <a:buFontTx/>
              <a:buNone/>
              <a:tabLst/>
              <a:defRPr/>
            </a:pPr>
            <a:endParaRPr kumimoji="0" lang="en-US" sz="2800" b="0" i="0" u="none" strike="noStrike" kern="0" cap="none" spc="0" normalizeH="0" baseline="0" noProof="0" dirty="0">
              <a:ln>
                <a:noFill/>
              </a:ln>
              <a:solidFill>
                <a:schemeClr val="tx1"/>
              </a:solidFill>
              <a:effectLst/>
              <a:uLnTx/>
              <a:uFillTx/>
              <a:latin typeface="Arial Narrow" pitchFamily="34" charset="0"/>
              <a:ea typeface="+mj-ea"/>
              <a:cs typeface="+mj-cs"/>
            </a:endParaRPr>
          </a:p>
        </p:txBody>
      </p:sp>
      <p:pic>
        <p:nvPicPr>
          <p:cNvPr id="98305" name="Picture 1" descr="N:\Pic Server\Gresham\Gresham Rockwood\Orenco.Townhomes.jpg"/>
          <p:cNvPicPr>
            <a:picLocks noChangeAspect="1" noChangeArrowheads="1"/>
          </p:cNvPicPr>
          <p:nvPr/>
        </p:nvPicPr>
        <p:blipFill>
          <a:blip r:embed="rId3" cstate="screen"/>
          <a:srcRect/>
          <a:stretch>
            <a:fillRect/>
          </a:stretch>
        </p:blipFill>
        <p:spPr bwMode="auto">
          <a:xfrm>
            <a:off x="2577353" y="1219200"/>
            <a:ext cx="1828800" cy="2743200"/>
          </a:xfrm>
          <a:prstGeom prst="rect">
            <a:avLst/>
          </a:prstGeom>
          <a:noFill/>
        </p:spPr>
      </p:pic>
      <p:pic>
        <p:nvPicPr>
          <p:cNvPr id="18" name="Picture 2" descr="N:\Pic Server\Sisters\Sisters 006.jpg"/>
          <p:cNvPicPr>
            <a:picLocks noChangeAspect="1" noChangeArrowheads="1"/>
          </p:cNvPicPr>
          <p:nvPr/>
        </p:nvPicPr>
        <p:blipFill>
          <a:blip r:embed="rId4" cstate="screen"/>
          <a:srcRect/>
          <a:stretch>
            <a:fillRect/>
          </a:stretch>
        </p:blipFill>
        <p:spPr bwMode="auto">
          <a:xfrm>
            <a:off x="0" y="1219200"/>
            <a:ext cx="2471955" cy="2743200"/>
          </a:xfrm>
          <a:prstGeom prst="rect">
            <a:avLst/>
          </a:prstGeom>
          <a:noFill/>
          <a:ln>
            <a:noFill/>
          </a:ln>
        </p:spPr>
      </p:pic>
      <p:pic>
        <p:nvPicPr>
          <p:cNvPr id="12" name="Picture 11" descr="N:\Pic Server\Microsoft Office Downloads\MP900399441.JPG"/>
          <p:cNvPicPr>
            <a:picLocks noChangeAspect="1" noChangeArrowheads="1"/>
          </p:cNvPicPr>
          <p:nvPr/>
        </p:nvPicPr>
        <p:blipFill>
          <a:blip r:embed="rId5" cstate="screen"/>
          <a:srcRect/>
          <a:stretch>
            <a:fillRect/>
          </a:stretch>
        </p:blipFill>
        <p:spPr bwMode="auto">
          <a:xfrm>
            <a:off x="-1" y="4055289"/>
            <a:ext cx="3657601" cy="2269311"/>
          </a:xfrm>
          <a:prstGeom prst="rect">
            <a:avLst/>
          </a:prstGeom>
          <a:noFill/>
        </p:spPr>
      </p:pic>
      <p:pic>
        <p:nvPicPr>
          <p:cNvPr id="15" name="Picture 3" descr="S:\Other\Graphics\General_Photo_Directory\Park-Recreation\2006\MC-TC_mar-060006.JPG"/>
          <p:cNvPicPr>
            <a:picLocks noChangeAspect="1" noChangeArrowheads="1"/>
          </p:cNvPicPr>
          <p:nvPr/>
        </p:nvPicPr>
        <p:blipFill>
          <a:blip r:embed="rId6" cstate="screen"/>
          <a:srcRect/>
          <a:stretch>
            <a:fillRect/>
          </a:stretch>
        </p:blipFill>
        <p:spPr bwMode="auto">
          <a:xfrm>
            <a:off x="6553200" y="1219200"/>
            <a:ext cx="3048000" cy="2743200"/>
          </a:xfrm>
          <a:prstGeom prst="rect">
            <a:avLst/>
          </a:prstGeom>
          <a:noFill/>
        </p:spPr>
      </p:pic>
      <p:pic>
        <p:nvPicPr>
          <p:cNvPr id="17" name="Picture 2" descr="S:\Other\Graphics\General_Photo_Directory\Housing\2005\Wallingford Trail 1.JPG"/>
          <p:cNvPicPr>
            <a:picLocks noChangeAspect="1" noChangeArrowheads="1"/>
          </p:cNvPicPr>
          <p:nvPr/>
        </p:nvPicPr>
        <p:blipFill>
          <a:blip r:embed="rId7" cstate="screen"/>
          <a:srcRect/>
          <a:stretch>
            <a:fillRect/>
          </a:stretch>
        </p:blipFill>
        <p:spPr bwMode="auto">
          <a:xfrm>
            <a:off x="4495800" y="1219200"/>
            <a:ext cx="1981200" cy="2749610"/>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Waterfront Development Concept and Program</a:t>
            </a:r>
            <a:endParaRPr lang="en-US" dirty="0"/>
          </a:p>
        </p:txBody>
      </p:sp>
      <p:sp>
        <p:nvSpPr>
          <p:cNvPr id="3" name="Content Placeholder 2"/>
          <p:cNvSpPr>
            <a:spLocks noGrp="1"/>
          </p:cNvSpPr>
          <p:nvPr>
            <p:ph idx="1"/>
          </p:nvPr>
        </p:nvSpPr>
        <p:spPr>
          <a:xfrm>
            <a:off x="228600" y="1143000"/>
            <a:ext cx="5181600" cy="5272314"/>
          </a:xfrm>
        </p:spPr>
        <p:txBody>
          <a:bodyPr/>
          <a:lstStyle/>
          <a:p>
            <a:pPr lvl="0">
              <a:buNone/>
            </a:pPr>
            <a:r>
              <a:rPr lang="en-US" sz="2000" b="1" dirty="0" smtClean="0"/>
              <a:t>PUBLIC USES </a:t>
            </a:r>
          </a:p>
          <a:p>
            <a:pPr lvl="1"/>
            <a:r>
              <a:rPr lang="en-US" sz="1800" dirty="0" err="1" smtClean="0"/>
              <a:t>Ebey</a:t>
            </a:r>
            <a:r>
              <a:rPr lang="en-US" sz="1800" dirty="0" smtClean="0"/>
              <a:t> Slough Trail</a:t>
            </a:r>
          </a:p>
          <a:p>
            <a:pPr lvl="1"/>
            <a:r>
              <a:rPr lang="en-US" sz="1800" dirty="0" smtClean="0"/>
              <a:t>Public Park</a:t>
            </a:r>
          </a:p>
          <a:p>
            <a:pPr lvl="1"/>
            <a:r>
              <a:rPr lang="en-US" sz="1800" dirty="0" smtClean="0"/>
              <a:t>View Points</a:t>
            </a:r>
          </a:p>
          <a:p>
            <a:pPr lvl="1"/>
            <a:r>
              <a:rPr lang="en-US" sz="1800" dirty="0" smtClean="0"/>
              <a:t>Estuary Access</a:t>
            </a:r>
          </a:p>
          <a:p>
            <a:pPr lvl="1"/>
            <a:r>
              <a:rPr lang="en-US" sz="1800" dirty="0" smtClean="0"/>
              <a:t>Connection to Tribal waterfront</a:t>
            </a:r>
          </a:p>
          <a:p>
            <a:pPr lvl="1"/>
            <a:r>
              <a:rPr lang="en-US" sz="1800" dirty="0" smtClean="0"/>
              <a:t>Flexible Events Lawn</a:t>
            </a:r>
          </a:p>
          <a:p>
            <a:pPr lvl="0">
              <a:buNone/>
            </a:pPr>
            <a:r>
              <a:rPr lang="en-US" sz="2000" b="1" dirty="0" smtClean="0"/>
              <a:t>PRIVATE USES</a:t>
            </a:r>
          </a:p>
          <a:p>
            <a:pPr lvl="1"/>
            <a:r>
              <a:rPr lang="en-US" sz="1800" dirty="0" smtClean="0"/>
              <a:t>Housing – target of 300 units – </a:t>
            </a:r>
            <a:br>
              <a:rPr lang="en-US" sz="1800" dirty="0" smtClean="0"/>
            </a:br>
            <a:r>
              <a:rPr lang="en-US" sz="1800" dirty="0" smtClean="0"/>
              <a:t>both owner and renter</a:t>
            </a:r>
          </a:p>
          <a:p>
            <a:pPr lvl="1"/>
            <a:r>
              <a:rPr lang="en-US" sz="1800" dirty="0" smtClean="0"/>
              <a:t>Restaurant on the waterfront</a:t>
            </a:r>
          </a:p>
          <a:p>
            <a:pPr lvl="1"/>
            <a:r>
              <a:rPr lang="en-US" sz="1800" dirty="0" smtClean="0"/>
              <a:t>Brew Pub or other popular dining</a:t>
            </a:r>
          </a:p>
          <a:p>
            <a:pPr lvl="1"/>
            <a:r>
              <a:rPr lang="en-US" sz="1800" dirty="0" smtClean="0"/>
              <a:t>Light Watercraft Center and Bike Rental</a:t>
            </a:r>
          </a:p>
          <a:p>
            <a:pPr lvl="1"/>
            <a:r>
              <a:rPr lang="en-US" sz="1800" dirty="0" smtClean="0"/>
              <a:t>$65 to $75 Million Private Capital </a:t>
            </a:r>
          </a:p>
        </p:txBody>
      </p:sp>
      <p:pic>
        <p:nvPicPr>
          <p:cNvPr id="4" name="Picture 7" descr="N:\Pic Server\People\People - Lifestyle\mother and daughter in boat.jpg"/>
          <p:cNvPicPr>
            <a:picLocks noChangeAspect="1" noChangeArrowheads="1"/>
          </p:cNvPicPr>
          <p:nvPr/>
        </p:nvPicPr>
        <p:blipFill>
          <a:blip r:embed="rId3" cstate="screen"/>
          <a:srcRect/>
          <a:stretch>
            <a:fillRect/>
          </a:stretch>
        </p:blipFill>
        <p:spPr bwMode="auto">
          <a:xfrm>
            <a:off x="6019800" y="1295400"/>
            <a:ext cx="3200400" cy="4911100"/>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0" name="Picture 6" descr="F:\default 00213.jpg"/>
          <p:cNvPicPr>
            <a:picLocks noChangeAspect="1" noChangeArrowheads="1"/>
          </p:cNvPicPr>
          <p:nvPr/>
        </p:nvPicPr>
        <p:blipFill>
          <a:blip r:embed="rId3" cstate="screen"/>
          <a:srcRect l="9615" t="8889" r="19720" b="34444"/>
          <a:stretch>
            <a:fillRect/>
          </a:stretch>
        </p:blipFill>
        <p:spPr bwMode="auto">
          <a:xfrm>
            <a:off x="4779682" y="1219199"/>
            <a:ext cx="4288118" cy="5085907"/>
          </a:xfrm>
          <a:prstGeom prst="rect">
            <a:avLst/>
          </a:prstGeom>
          <a:noFill/>
        </p:spPr>
      </p:pic>
      <p:sp>
        <p:nvSpPr>
          <p:cNvPr id="2" name="Title 1"/>
          <p:cNvSpPr>
            <a:spLocks noGrp="1"/>
          </p:cNvSpPr>
          <p:nvPr>
            <p:ph type="title"/>
          </p:nvPr>
        </p:nvSpPr>
        <p:spPr>
          <a:solidFill>
            <a:schemeClr val="bg1"/>
          </a:solidFill>
        </p:spPr>
        <p:txBody>
          <a:bodyPr/>
          <a:lstStyle/>
          <a:p>
            <a:r>
              <a:rPr lang="en-US" dirty="0" smtClean="0"/>
              <a:t>Priority Actions Next Five Years</a:t>
            </a:r>
            <a:endParaRPr lang="en-US" dirty="0"/>
          </a:p>
        </p:txBody>
      </p:sp>
      <p:sp>
        <p:nvSpPr>
          <p:cNvPr id="4" name="TextBox 3"/>
          <p:cNvSpPr txBox="1"/>
          <p:nvPr/>
        </p:nvSpPr>
        <p:spPr>
          <a:xfrm>
            <a:off x="7467600" y="5334000"/>
            <a:ext cx="304800" cy="338554"/>
          </a:xfrm>
          <a:prstGeom prst="rect">
            <a:avLst/>
          </a:prstGeom>
          <a:noFill/>
        </p:spPr>
        <p:txBody>
          <a:bodyPr wrap="square" rtlCol="0">
            <a:spAutoFit/>
          </a:bodyPr>
          <a:lstStyle/>
          <a:p>
            <a:pPr algn="l">
              <a:buNone/>
            </a:pPr>
            <a:r>
              <a:rPr lang="en-US" sz="1600" baseline="0" dirty="0" smtClean="0">
                <a:solidFill>
                  <a:schemeClr val="tx2"/>
                </a:solidFill>
              </a:rPr>
              <a:t>2</a:t>
            </a:r>
            <a:endParaRPr lang="en-US" sz="1600" baseline="0" dirty="0">
              <a:solidFill>
                <a:schemeClr val="tx2"/>
              </a:solidFill>
            </a:endParaRPr>
          </a:p>
        </p:txBody>
      </p:sp>
      <p:sp>
        <p:nvSpPr>
          <p:cNvPr id="5" name="TextBox 4"/>
          <p:cNvSpPr txBox="1"/>
          <p:nvPr/>
        </p:nvSpPr>
        <p:spPr>
          <a:xfrm>
            <a:off x="6172200" y="2971800"/>
            <a:ext cx="304800" cy="338554"/>
          </a:xfrm>
          <a:prstGeom prst="rect">
            <a:avLst/>
          </a:prstGeom>
          <a:noFill/>
        </p:spPr>
        <p:txBody>
          <a:bodyPr wrap="square" rtlCol="0">
            <a:spAutoFit/>
          </a:bodyPr>
          <a:lstStyle/>
          <a:p>
            <a:pPr algn="l">
              <a:buNone/>
            </a:pPr>
            <a:r>
              <a:rPr lang="en-US" sz="1600" baseline="0" dirty="0" smtClean="0">
                <a:solidFill>
                  <a:schemeClr val="tx2"/>
                </a:solidFill>
              </a:rPr>
              <a:t>1</a:t>
            </a:r>
            <a:endParaRPr lang="en-US" sz="1600" baseline="0" dirty="0">
              <a:solidFill>
                <a:schemeClr val="tx2"/>
              </a:solidFill>
            </a:endParaRPr>
          </a:p>
        </p:txBody>
      </p:sp>
      <p:sp>
        <p:nvSpPr>
          <p:cNvPr id="6" name="TextBox 5"/>
          <p:cNvSpPr txBox="1"/>
          <p:nvPr/>
        </p:nvSpPr>
        <p:spPr>
          <a:xfrm>
            <a:off x="7315200" y="4038600"/>
            <a:ext cx="304800" cy="338554"/>
          </a:xfrm>
          <a:prstGeom prst="rect">
            <a:avLst/>
          </a:prstGeom>
          <a:noFill/>
        </p:spPr>
        <p:txBody>
          <a:bodyPr wrap="square" rtlCol="0">
            <a:spAutoFit/>
          </a:bodyPr>
          <a:lstStyle/>
          <a:p>
            <a:pPr algn="l">
              <a:buNone/>
            </a:pPr>
            <a:r>
              <a:rPr lang="en-US" sz="1600" baseline="0" dirty="0" smtClean="0">
                <a:solidFill>
                  <a:schemeClr val="tx2"/>
                </a:solidFill>
              </a:rPr>
              <a:t>3</a:t>
            </a:r>
            <a:endParaRPr lang="en-US" sz="1600" baseline="0" dirty="0">
              <a:solidFill>
                <a:schemeClr val="tx2"/>
              </a:solidFill>
            </a:endParaRPr>
          </a:p>
        </p:txBody>
      </p:sp>
      <p:sp>
        <p:nvSpPr>
          <p:cNvPr id="8" name="TextBox 7"/>
          <p:cNvSpPr txBox="1"/>
          <p:nvPr/>
        </p:nvSpPr>
        <p:spPr>
          <a:xfrm>
            <a:off x="7239000" y="1752600"/>
            <a:ext cx="304800" cy="338554"/>
          </a:xfrm>
          <a:prstGeom prst="rect">
            <a:avLst/>
          </a:prstGeom>
          <a:noFill/>
        </p:spPr>
        <p:txBody>
          <a:bodyPr wrap="square" rtlCol="0">
            <a:spAutoFit/>
          </a:bodyPr>
          <a:lstStyle/>
          <a:p>
            <a:pPr algn="l">
              <a:buNone/>
            </a:pPr>
            <a:r>
              <a:rPr lang="en-US" sz="1600" baseline="0" dirty="0" smtClean="0">
                <a:solidFill>
                  <a:schemeClr val="tx2"/>
                </a:solidFill>
              </a:rPr>
              <a:t>5</a:t>
            </a:r>
            <a:endParaRPr lang="en-US" sz="1600" baseline="0" dirty="0">
              <a:solidFill>
                <a:schemeClr val="tx2"/>
              </a:solidFill>
            </a:endParaRPr>
          </a:p>
        </p:txBody>
      </p:sp>
      <p:sp>
        <p:nvSpPr>
          <p:cNvPr id="10" name="TextBox 9"/>
          <p:cNvSpPr txBox="1"/>
          <p:nvPr/>
        </p:nvSpPr>
        <p:spPr>
          <a:xfrm>
            <a:off x="6553200" y="3657600"/>
            <a:ext cx="304800" cy="338554"/>
          </a:xfrm>
          <a:prstGeom prst="rect">
            <a:avLst/>
          </a:prstGeom>
          <a:noFill/>
        </p:spPr>
        <p:txBody>
          <a:bodyPr wrap="square" rtlCol="0">
            <a:spAutoFit/>
          </a:bodyPr>
          <a:lstStyle/>
          <a:p>
            <a:pPr algn="l">
              <a:buNone/>
            </a:pPr>
            <a:r>
              <a:rPr lang="en-US" sz="1600" baseline="0" dirty="0" smtClean="0">
                <a:solidFill>
                  <a:schemeClr val="tx2"/>
                </a:solidFill>
              </a:rPr>
              <a:t>4</a:t>
            </a:r>
            <a:endParaRPr lang="en-US" sz="1600" baseline="0" dirty="0">
              <a:solidFill>
                <a:schemeClr val="tx2"/>
              </a:solidFill>
            </a:endParaRPr>
          </a:p>
        </p:txBody>
      </p:sp>
      <p:sp>
        <p:nvSpPr>
          <p:cNvPr id="12" name="TextBox 11"/>
          <p:cNvSpPr txBox="1"/>
          <p:nvPr/>
        </p:nvSpPr>
        <p:spPr>
          <a:xfrm>
            <a:off x="304800" y="1371600"/>
            <a:ext cx="4343400" cy="4450449"/>
          </a:xfrm>
          <a:prstGeom prst="rect">
            <a:avLst/>
          </a:prstGeom>
          <a:noFill/>
        </p:spPr>
        <p:txBody>
          <a:bodyPr wrap="square" rtlCol="0">
            <a:spAutoFit/>
          </a:bodyPr>
          <a:lstStyle/>
          <a:p>
            <a:pPr marL="457200" indent="-457200" algn="l">
              <a:buFont typeface="+mj-lt"/>
              <a:buAutoNum type="arabicPeriod"/>
            </a:pPr>
            <a:r>
              <a:rPr lang="en-US" sz="2400" b="0" baseline="0" dirty="0" smtClean="0"/>
              <a:t>Improve 1</a:t>
            </a:r>
            <a:r>
              <a:rPr lang="en-US" sz="2400" b="0" baseline="30000" dirty="0" smtClean="0"/>
              <a:t>St</a:t>
            </a:r>
            <a:r>
              <a:rPr lang="en-US" sz="2400" b="0" baseline="0" dirty="0" smtClean="0"/>
              <a:t> west of SR 529</a:t>
            </a:r>
          </a:p>
          <a:p>
            <a:pPr marL="457200" indent="-457200" algn="l">
              <a:buFont typeface="+mj-lt"/>
              <a:buAutoNum type="arabicPeriod"/>
            </a:pPr>
            <a:r>
              <a:rPr lang="en-US" sz="2400" b="0" baseline="0" dirty="0" smtClean="0"/>
              <a:t>Construct Ebey’s Slough Trail </a:t>
            </a:r>
          </a:p>
          <a:p>
            <a:pPr marL="457200" indent="-457200" algn="l">
              <a:buFont typeface="+mj-lt"/>
              <a:buAutoNum type="arabicPeriod"/>
            </a:pPr>
            <a:r>
              <a:rPr lang="en-US" sz="2400" b="0" baseline="0" dirty="0" smtClean="0"/>
              <a:t>Prepare mill site for approximately 250 new apartment units</a:t>
            </a:r>
          </a:p>
          <a:p>
            <a:pPr marL="457200" indent="-457200" algn="l">
              <a:buFont typeface="+mj-lt"/>
              <a:buAutoNum type="arabicPeriod"/>
            </a:pPr>
            <a:r>
              <a:rPr lang="en-US" sz="2400" b="0" baseline="0" dirty="0" smtClean="0"/>
              <a:t>Master plan and prepare site for park and mixed use development</a:t>
            </a:r>
          </a:p>
          <a:p>
            <a:pPr marL="457200" indent="-457200" algn="l">
              <a:buFont typeface="+mj-lt"/>
              <a:buAutoNum type="arabicPeriod"/>
            </a:pPr>
            <a:r>
              <a:rPr lang="en-US" sz="2400" b="0" baseline="0" dirty="0" smtClean="0"/>
              <a:t>Continue to support downtown businesses</a:t>
            </a:r>
            <a:endParaRPr lang="en-US" sz="2400" b="0" baseline="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Qwuloolt Project</a:t>
            </a:r>
            <a:endParaRPr lang="en-US" dirty="0"/>
          </a:p>
        </p:txBody>
      </p:sp>
      <p:pic>
        <p:nvPicPr>
          <p:cNvPr id="81922" name="Picture 2"/>
          <p:cNvPicPr>
            <a:picLocks noChangeAspect="1" noChangeArrowheads="1"/>
          </p:cNvPicPr>
          <p:nvPr/>
        </p:nvPicPr>
        <p:blipFill>
          <a:blip r:embed="rId3" cstate="screen"/>
          <a:srcRect t="8135" r="-551" b="8111"/>
          <a:stretch>
            <a:fillRect/>
          </a:stretch>
        </p:blipFill>
        <p:spPr bwMode="auto">
          <a:xfrm>
            <a:off x="4419600" y="168442"/>
            <a:ext cx="4800600" cy="6232358"/>
          </a:xfrm>
          <a:prstGeom prst="rect">
            <a:avLst/>
          </a:prstGeom>
          <a:noFill/>
          <a:ln w="9525">
            <a:noFill/>
            <a:miter lim="800000"/>
            <a:headEnd/>
            <a:tailEnd/>
          </a:ln>
        </p:spPr>
      </p:pic>
      <p:sp>
        <p:nvSpPr>
          <p:cNvPr id="4" name="TextBox 3"/>
          <p:cNvSpPr txBox="1"/>
          <p:nvPr/>
        </p:nvSpPr>
        <p:spPr>
          <a:xfrm>
            <a:off x="228600" y="1295400"/>
            <a:ext cx="3429000" cy="4758226"/>
          </a:xfrm>
          <a:prstGeom prst="rect">
            <a:avLst/>
          </a:prstGeom>
          <a:noFill/>
        </p:spPr>
        <p:txBody>
          <a:bodyPr wrap="square" rtlCol="0">
            <a:spAutoFit/>
          </a:bodyPr>
          <a:lstStyle/>
          <a:p>
            <a:pPr algn="l">
              <a:spcAft>
                <a:spcPts val="600"/>
              </a:spcAft>
              <a:buNone/>
            </a:pPr>
            <a:r>
              <a:rPr lang="en-US" sz="2400" b="0" baseline="0" dirty="0" smtClean="0"/>
              <a:t>Qwuloolt Project offers great opportunity for the City of Marysville:</a:t>
            </a:r>
          </a:p>
          <a:p>
            <a:pPr marL="571500" lvl="1" indent="-114300" algn="l">
              <a:spcAft>
                <a:spcPts val="600"/>
              </a:spcAft>
              <a:buFont typeface="Arial" pitchFamily="34" charset="0"/>
              <a:buChar char="•"/>
            </a:pPr>
            <a:r>
              <a:rPr lang="en-US" sz="2000" b="0" baseline="0" dirty="0" smtClean="0"/>
              <a:t> Stream restoration</a:t>
            </a:r>
          </a:p>
          <a:p>
            <a:pPr marL="571500" lvl="1" indent="-114300" algn="l">
              <a:spcAft>
                <a:spcPts val="600"/>
              </a:spcAft>
              <a:buFont typeface="Arial" pitchFamily="34" charset="0"/>
              <a:buChar char="•"/>
            </a:pPr>
            <a:r>
              <a:rPr lang="en-US" sz="2000" b="0" baseline="0" dirty="0" smtClean="0"/>
              <a:t> Estuary restoration</a:t>
            </a:r>
          </a:p>
          <a:p>
            <a:pPr algn="l">
              <a:spcAft>
                <a:spcPts val="600"/>
              </a:spcAft>
              <a:buNone/>
            </a:pPr>
            <a:r>
              <a:rPr lang="en-US" sz="2400" b="0" baseline="0" dirty="0" smtClean="0"/>
              <a:t>The project will draw a large tourist base—ties in very well with water trail and upland trail improvements.</a:t>
            </a:r>
          </a:p>
          <a:p>
            <a:pPr algn="l">
              <a:buNone/>
            </a:pPr>
            <a:endParaRPr lang="en-US" sz="1600" b="0" baseline="0" dirty="0" smtClean="0"/>
          </a:p>
          <a:p>
            <a:pPr algn="l">
              <a:buNone/>
            </a:pPr>
            <a:r>
              <a:rPr lang="en-US" sz="1600" b="0" baseline="0" dirty="0" smtClean="0"/>
              <a:t> </a:t>
            </a:r>
            <a:endParaRPr lang="en-US" sz="1600" b="0" baseline="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Paddling in Ebey Slough</a:t>
            </a:r>
            <a:endParaRPr lang="en-US" dirty="0"/>
          </a:p>
        </p:txBody>
      </p:sp>
      <p:pic>
        <p:nvPicPr>
          <p:cNvPr id="21506" name="Picture 2" descr="Ebey Slough kayaking Paddling Marysville Washington"/>
          <p:cNvPicPr>
            <a:picLocks noChangeAspect="1" noChangeArrowheads="1"/>
          </p:cNvPicPr>
          <p:nvPr/>
        </p:nvPicPr>
        <p:blipFill>
          <a:blip r:embed="rId3" cstate="screen"/>
          <a:srcRect/>
          <a:stretch>
            <a:fillRect/>
          </a:stretch>
        </p:blipFill>
        <p:spPr bwMode="auto">
          <a:xfrm>
            <a:off x="152400" y="1066800"/>
            <a:ext cx="4572000" cy="2571751"/>
          </a:xfrm>
          <a:prstGeom prst="rect">
            <a:avLst/>
          </a:prstGeom>
          <a:noFill/>
        </p:spPr>
      </p:pic>
      <p:pic>
        <p:nvPicPr>
          <p:cNvPr id="21508" name="Picture 4" descr="Paddling Kayaking Ebey Slough Marysville Washington"/>
          <p:cNvPicPr>
            <a:picLocks noChangeAspect="1" noChangeArrowheads="1"/>
          </p:cNvPicPr>
          <p:nvPr/>
        </p:nvPicPr>
        <p:blipFill>
          <a:blip r:embed="rId4" cstate="screen"/>
          <a:srcRect/>
          <a:stretch>
            <a:fillRect/>
          </a:stretch>
        </p:blipFill>
        <p:spPr bwMode="auto">
          <a:xfrm>
            <a:off x="4800600" y="1066800"/>
            <a:ext cx="4572000" cy="2571751"/>
          </a:xfrm>
          <a:prstGeom prst="rect">
            <a:avLst/>
          </a:prstGeom>
          <a:noFill/>
        </p:spPr>
      </p:pic>
      <p:pic>
        <p:nvPicPr>
          <p:cNvPr id="21510" name="Picture 6" descr="Ebey Slough Boat Ramp Marysville Washington"/>
          <p:cNvPicPr>
            <a:picLocks noChangeAspect="1" noChangeArrowheads="1"/>
          </p:cNvPicPr>
          <p:nvPr/>
        </p:nvPicPr>
        <p:blipFill>
          <a:blip r:embed="rId5" cstate="screen"/>
          <a:srcRect/>
          <a:stretch>
            <a:fillRect/>
          </a:stretch>
        </p:blipFill>
        <p:spPr bwMode="auto">
          <a:xfrm>
            <a:off x="152400" y="3657600"/>
            <a:ext cx="4572000" cy="2571751"/>
          </a:xfrm>
          <a:prstGeom prst="rect">
            <a:avLst/>
          </a:prstGeom>
          <a:noFill/>
        </p:spPr>
      </p:pic>
      <p:pic>
        <p:nvPicPr>
          <p:cNvPr id="21514" name="Picture 10" descr="Oblique Shoreline Photo"/>
          <p:cNvPicPr>
            <a:picLocks noChangeAspect="1" noChangeArrowheads="1"/>
          </p:cNvPicPr>
          <p:nvPr/>
        </p:nvPicPr>
        <p:blipFill>
          <a:blip r:embed="rId6" cstate="screen"/>
          <a:srcRect/>
          <a:stretch>
            <a:fillRect/>
          </a:stretch>
        </p:blipFill>
        <p:spPr bwMode="auto">
          <a:xfrm>
            <a:off x="4800601" y="3733800"/>
            <a:ext cx="4495799" cy="2514600"/>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dirty="0" smtClean="0"/>
              <a:t>Ebey Slough – Paddler Comments</a:t>
            </a:r>
            <a:endParaRPr lang="en-US" sz="1800" dirty="0" smtClean="0"/>
          </a:p>
        </p:txBody>
      </p:sp>
      <p:sp>
        <p:nvSpPr>
          <p:cNvPr id="43011" name="Content Placeholder 2"/>
          <p:cNvSpPr>
            <a:spLocks noGrp="1"/>
          </p:cNvSpPr>
          <p:nvPr>
            <p:ph idx="1"/>
          </p:nvPr>
        </p:nvSpPr>
        <p:spPr>
          <a:xfrm>
            <a:off x="228600" y="1066800"/>
            <a:ext cx="5181600" cy="5257800"/>
          </a:xfrm>
        </p:spPr>
        <p:txBody>
          <a:bodyPr/>
          <a:lstStyle/>
          <a:p>
            <a:pPr marL="171450" indent="-171450">
              <a:spcBef>
                <a:spcPts val="400"/>
              </a:spcBef>
            </a:pPr>
            <a:r>
              <a:rPr lang="en-US" sz="1400" dirty="0" smtClean="0"/>
              <a:t>Boat ramp is scratchy cement. Need to wade in and out.</a:t>
            </a:r>
          </a:p>
          <a:p>
            <a:pPr marL="171450" indent="-171450">
              <a:spcBef>
                <a:spcPts val="400"/>
              </a:spcBef>
            </a:pPr>
            <a:r>
              <a:rPr lang="en-US" sz="1400" dirty="0" smtClean="0"/>
              <a:t>Noisy traffic. I wear hearing protection. Bring an IPod?</a:t>
            </a:r>
          </a:p>
          <a:p>
            <a:pPr marL="171450" indent="-171450">
              <a:spcBef>
                <a:spcPts val="400"/>
              </a:spcBef>
            </a:pPr>
            <a:r>
              <a:rPr lang="en-US" sz="1400" dirty="0" smtClean="0"/>
              <a:t>Boat and jet skiers noise wakes. Winter has far less boat traffic. Winter is great. Less people roaring on the water.</a:t>
            </a:r>
          </a:p>
          <a:p>
            <a:pPr marL="171450" indent="-171450">
              <a:spcBef>
                <a:spcPts val="400"/>
              </a:spcBef>
            </a:pPr>
            <a:r>
              <a:rPr lang="en-US" sz="1400" dirty="0" smtClean="0"/>
              <a:t>River flow current tides to deal with.</a:t>
            </a:r>
          </a:p>
          <a:p>
            <a:pPr marL="171450" indent="-171450">
              <a:spcBef>
                <a:spcPts val="400"/>
              </a:spcBef>
            </a:pPr>
            <a:r>
              <a:rPr lang="en-US" sz="1400" dirty="0" smtClean="0"/>
              <a:t>Can be windy. Some protection in the more narrow side channels.</a:t>
            </a:r>
          </a:p>
          <a:p>
            <a:pPr marL="171450" indent="-171450">
              <a:spcBef>
                <a:spcPts val="400"/>
              </a:spcBef>
            </a:pPr>
            <a:r>
              <a:rPr lang="en-US" sz="1400" dirty="0" smtClean="0"/>
              <a:t>Smell from Cedar Grove Compost. No smell from the sewage lagoons. Can't really see them from the water level.</a:t>
            </a:r>
          </a:p>
          <a:p>
            <a:pPr marL="171450" indent="-171450">
              <a:spcBef>
                <a:spcPts val="400"/>
              </a:spcBef>
            </a:pPr>
            <a:r>
              <a:rPr lang="en-US" sz="1400" dirty="0" smtClean="0"/>
              <a:t>Know the route(s) study a map.</a:t>
            </a:r>
          </a:p>
          <a:p>
            <a:pPr marL="171450" indent="-171450">
              <a:spcBef>
                <a:spcPts val="400"/>
              </a:spcBef>
            </a:pPr>
            <a:r>
              <a:rPr lang="en-US" sz="1400" dirty="0" smtClean="0"/>
              <a:t>Lots of birds of prey to see. </a:t>
            </a:r>
          </a:p>
          <a:p>
            <a:pPr marL="171450" indent="-171450">
              <a:spcBef>
                <a:spcPts val="400"/>
              </a:spcBef>
            </a:pPr>
            <a:r>
              <a:rPr lang="en-US" sz="1400" dirty="0" smtClean="0"/>
              <a:t>Choose a less extreme tidal day. Can visit more areas that are mudflats at low tide.</a:t>
            </a:r>
          </a:p>
          <a:p>
            <a:pPr marL="171450" indent="-171450">
              <a:spcBef>
                <a:spcPts val="400"/>
              </a:spcBef>
            </a:pPr>
            <a:r>
              <a:rPr lang="en-US" sz="1400" dirty="0" smtClean="0"/>
              <a:t>Few exits from water due to blackberries and swamp conditions.</a:t>
            </a:r>
          </a:p>
          <a:p>
            <a:pPr marL="171450" indent="-171450">
              <a:spcBef>
                <a:spcPts val="400"/>
              </a:spcBef>
            </a:pPr>
            <a:r>
              <a:rPr lang="en-US" sz="1400" dirty="0" smtClean="0"/>
              <a:t>There are no services on the water trail(s).</a:t>
            </a:r>
          </a:p>
          <a:p>
            <a:pPr marL="171450" indent="-171450">
              <a:spcBef>
                <a:spcPts val="400"/>
              </a:spcBef>
            </a:pPr>
            <a:r>
              <a:rPr lang="en-US" sz="1400" dirty="0" smtClean="0"/>
              <a:t>Launch sites provide good parking, restrooms and picnic areas and close to groceries.</a:t>
            </a:r>
          </a:p>
          <a:p>
            <a:pPr marL="171450" indent="-171450">
              <a:spcBef>
                <a:spcPts val="400"/>
              </a:spcBef>
            </a:pPr>
            <a:r>
              <a:rPr lang="en-US" sz="1400" dirty="0" smtClean="0"/>
              <a:t>Close to the Seattle metro areas.</a:t>
            </a:r>
          </a:p>
          <a:p>
            <a:pPr marL="171450" indent="-171450">
              <a:spcBef>
                <a:spcPts val="400"/>
              </a:spcBef>
            </a:pPr>
            <a:r>
              <a:rPr lang="en-US" sz="1400" dirty="0" smtClean="0"/>
              <a:t>Cold water prevails be prepared.</a:t>
            </a:r>
          </a:p>
          <a:p>
            <a:pPr marL="171450" indent="-171450">
              <a:spcBef>
                <a:spcPts val="400"/>
              </a:spcBef>
            </a:pPr>
            <a:r>
              <a:rPr lang="en-US" sz="1400" dirty="0" smtClean="0"/>
              <a:t>Camping not allowed in the wetlands. </a:t>
            </a:r>
            <a:r>
              <a:rPr lang="en-US" sz="1500" dirty="0" smtClean="0"/>
              <a:t/>
            </a:r>
            <a:br>
              <a:rPr lang="en-US" sz="1500" dirty="0" smtClean="0"/>
            </a:br>
            <a:r>
              <a:rPr lang="en-US" sz="1500" dirty="0" smtClean="0"/>
              <a:t/>
            </a:r>
            <a:br>
              <a:rPr lang="en-US" sz="1500" dirty="0" smtClean="0"/>
            </a:br>
            <a:endParaRPr lang="en-US" sz="1500" dirty="0" smtClean="0"/>
          </a:p>
        </p:txBody>
      </p:sp>
      <p:sp>
        <p:nvSpPr>
          <p:cNvPr id="43012" name="Text Box 4"/>
          <p:cNvSpPr txBox="1">
            <a:spLocks noChangeArrowheads="1"/>
          </p:cNvSpPr>
          <p:nvPr/>
        </p:nvSpPr>
        <p:spPr bwMode="auto">
          <a:xfrm>
            <a:off x="9321526" y="6553200"/>
            <a:ext cx="319318" cy="235962"/>
          </a:xfrm>
          <a:prstGeom prst="rect">
            <a:avLst/>
          </a:prstGeom>
          <a:noFill/>
          <a:ln w="9525" algn="ctr">
            <a:noFill/>
            <a:miter lim="800000"/>
            <a:headEnd/>
            <a:tailEnd/>
          </a:ln>
        </p:spPr>
        <p:txBody>
          <a:bodyPr wrap="none">
            <a:spAutoFit/>
          </a:bodyPr>
          <a:lstStyle/>
          <a:p>
            <a:pPr marL="469900" indent="-469900">
              <a:spcBef>
                <a:spcPct val="20000"/>
              </a:spcBef>
              <a:buClr>
                <a:schemeClr val="bg2"/>
              </a:buClr>
              <a:buSzPct val="70000"/>
              <a:buFont typeface="Wingdings" pitchFamily="2" charset="2"/>
              <a:buNone/>
            </a:pPr>
            <a:fld id="{9D727D35-5508-46BF-AE63-12DCF17DAD69}" type="slidenum">
              <a:rPr lang="en-US" sz="1400"/>
              <a:pPr marL="469900" indent="-469900">
                <a:spcBef>
                  <a:spcPct val="20000"/>
                </a:spcBef>
                <a:buClr>
                  <a:schemeClr val="bg2"/>
                </a:buClr>
                <a:buSzPct val="70000"/>
                <a:buFont typeface="Wingdings" pitchFamily="2" charset="2"/>
                <a:buNone/>
              </a:pPr>
              <a:t>47</a:t>
            </a:fld>
            <a:endParaRPr lang="en-US" sz="1400" dirty="0"/>
          </a:p>
        </p:txBody>
      </p:sp>
      <p:sp>
        <p:nvSpPr>
          <p:cNvPr id="5" name="TextBox 4"/>
          <p:cNvSpPr txBox="1"/>
          <p:nvPr/>
        </p:nvSpPr>
        <p:spPr>
          <a:xfrm>
            <a:off x="5638800" y="1143000"/>
            <a:ext cx="3810000" cy="4964436"/>
          </a:xfrm>
          <a:prstGeom prst="rect">
            <a:avLst/>
          </a:prstGeom>
          <a:solidFill>
            <a:schemeClr val="accent2"/>
          </a:solidFill>
        </p:spPr>
        <p:txBody>
          <a:bodyPr wrap="square" rtlCol="0">
            <a:spAutoFit/>
          </a:bodyPr>
          <a:lstStyle/>
          <a:p>
            <a:pPr marL="342900" indent="-342900" algn="l">
              <a:spcAft>
                <a:spcPts val="600"/>
              </a:spcAft>
              <a:buNone/>
            </a:pPr>
            <a:r>
              <a:rPr lang="en-US" sz="2400" b="0" baseline="0" dirty="0" smtClean="0">
                <a:solidFill>
                  <a:schemeClr val="bg1"/>
                </a:solidFill>
                <a:latin typeface="Arial Narrow" pitchFamily="34" charset="0"/>
              </a:rPr>
              <a:t>RECOMMENDATIONS</a:t>
            </a:r>
            <a:endParaRPr lang="en-US" sz="3200" b="0" baseline="0" dirty="0" smtClean="0">
              <a:solidFill>
                <a:schemeClr val="bg1"/>
              </a:solidFill>
              <a:latin typeface="Arial Narrow" pitchFamily="34" charset="0"/>
            </a:endParaRPr>
          </a:p>
          <a:p>
            <a:pPr marL="228600" indent="-228600" algn="l">
              <a:buFont typeface="Arial" pitchFamily="34" charset="0"/>
              <a:buChar char="•"/>
            </a:pPr>
            <a:r>
              <a:rPr lang="en-US" sz="1700" b="0" baseline="0" dirty="0" smtClean="0">
                <a:solidFill>
                  <a:schemeClr val="bg1"/>
                </a:solidFill>
                <a:latin typeface="+mn-lt"/>
              </a:rPr>
              <a:t>Work with paddler groups and media</a:t>
            </a:r>
          </a:p>
          <a:p>
            <a:pPr marL="228600" indent="-228600" algn="l">
              <a:buFont typeface="Arial" pitchFamily="34" charset="0"/>
              <a:buChar char="•"/>
            </a:pPr>
            <a:r>
              <a:rPr lang="en-US" sz="1700" b="0" baseline="0" dirty="0" smtClean="0">
                <a:solidFill>
                  <a:schemeClr val="bg1"/>
                </a:solidFill>
                <a:latin typeface="+mn-lt"/>
              </a:rPr>
              <a:t>Provide a float inside/outside existing boat ramp floats </a:t>
            </a:r>
          </a:p>
          <a:p>
            <a:pPr marL="228600" indent="-228600" algn="l">
              <a:buFont typeface="Arial" pitchFamily="34" charset="0"/>
              <a:buChar char="•"/>
            </a:pPr>
            <a:r>
              <a:rPr lang="en-US" sz="1700" b="0" baseline="0" dirty="0" smtClean="0">
                <a:solidFill>
                  <a:schemeClr val="bg1"/>
                </a:solidFill>
                <a:latin typeface="+mn-lt"/>
              </a:rPr>
              <a:t>Plan on winter use – open facilities, interpretive info etc.</a:t>
            </a:r>
          </a:p>
          <a:p>
            <a:pPr marL="228600" indent="-228600" algn="l">
              <a:buFont typeface="Arial" pitchFamily="34" charset="0"/>
              <a:buChar char="•"/>
            </a:pPr>
            <a:r>
              <a:rPr lang="en-US" sz="1700" b="0" baseline="0" dirty="0" smtClean="0">
                <a:solidFill>
                  <a:schemeClr val="bg1"/>
                </a:solidFill>
                <a:latin typeface="+mn-lt"/>
              </a:rPr>
              <a:t>Work with partners on facilities along the water trail</a:t>
            </a:r>
          </a:p>
          <a:p>
            <a:pPr marL="228600" indent="-228600" algn="l">
              <a:buFont typeface="Arial" pitchFamily="34" charset="0"/>
              <a:buChar char="•"/>
            </a:pPr>
            <a:r>
              <a:rPr lang="en-US" sz="1700" b="0" baseline="0" dirty="0" smtClean="0">
                <a:solidFill>
                  <a:schemeClr val="bg1"/>
                </a:solidFill>
                <a:latin typeface="+mn-lt"/>
              </a:rPr>
              <a:t>Tie in improvements with upland trail improvements</a:t>
            </a:r>
          </a:p>
          <a:p>
            <a:pPr marL="228600" indent="-228600" algn="l">
              <a:buFont typeface="Arial" pitchFamily="34" charset="0"/>
              <a:buChar char="•"/>
            </a:pPr>
            <a:r>
              <a:rPr lang="en-US" sz="1700" b="0" baseline="0" dirty="0" smtClean="0">
                <a:solidFill>
                  <a:schemeClr val="bg1"/>
                </a:solidFill>
                <a:latin typeface="+mn-lt"/>
              </a:rPr>
              <a:t>Marketing!</a:t>
            </a:r>
          </a:p>
          <a:p>
            <a:pPr marL="228600" indent="-228600" algn="l">
              <a:buFont typeface="Arial" pitchFamily="34" charset="0"/>
              <a:buChar char="•"/>
            </a:pPr>
            <a:r>
              <a:rPr lang="en-US" sz="1700" b="0" baseline="0" dirty="0" smtClean="0">
                <a:solidFill>
                  <a:schemeClr val="bg1"/>
                </a:solidFill>
                <a:latin typeface="+mn-lt"/>
              </a:rPr>
              <a:t>Upland improvements planned on waterfront will further enhance the visitor’s experience – trails, brew pub, restaurant, etc.</a:t>
            </a:r>
            <a:endParaRPr lang="en-US" sz="1700" dirty="0" smtClean="0">
              <a:solidFill>
                <a:schemeClr val="bg1"/>
              </a:solidFill>
              <a:latin typeface="+mn-lt"/>
            </a:endParaRPr>
          </a:p>
          <a:p>
            <a:pPr marL="800100" lvl="1" indent="-342900"/>
            <a:endParaRPr lang="en-US" sz="1100" dirty="0" smtClean="0">
              <a:solidFill>
                <a:schemeClr val="bg1"/>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Bird Watching in Ebey Slough</a:t>
            </a:r>
            <a:endParaRPr lang="en-US" dirty="0"/>
          </a:p>
        </p:txBody>
      </p:sp>
      <p:pic>
        <p:nvPicPr>
          <p:cNvPr id="8194" name="Picture 2"/>
          <p:cNvPicPr>
            <a:picLocks noChangeAspect="1" noChangeArrowheads="1"/>
          </p:cNvPicPr>
          <p:nvPr/>
        </p:nvPicPr>
        <p:blipFill>
          <a:blip r:embed="rId3" cstate="screen"/>
          <a:srcRect/>
          <a:stretch>
            <a:fillRect/>
          </a:stretch>
        </p:blipFill>
        <p:spPr bwMode="auto">
          <a:xfrm>
            <a:off x="5791200" y="1238250"/>
            <a:ext cx="3505200" cy="4843992"/>
          </a:xfrm>
          <a:prstGeom prst="rect">
            <a:avLst/>
          </a:prstGeom>
          <a:noFill/>
          <a:ln w="9525">
            <a:noFill/>
            <a:miter lim="800000"/>
            <a:headEnd/>
            <a:tailEnd/>
          </a:ln>
        </p:spPr>
      </p:pic>
      <p:sp>
        <p:nvSpPr>
          <p:cNvPr id="6" name="Rectangle 5"/>
          <p:cNvSpPr/>
          <p:nvPr/>
        </p:nvSpPr>
        <p:spPr>
          <a:xfrm>
            <a:off x="152400" y="1066800"/>
            <a:ext cx="5486400" cy="954107"/>
          </a:xfrm>
          <a:prstGeom prst="rect">
            <a:avLst/>
          </a:prstGeom>
        </p:spPr>
        <p:txBody>
          <a:bodyPr wrap="square">
            <a:spAutoFit/>
          </a:bodyPr>
          <a:lstStyle/>
          <a:p>
            <a:pPr algn="l">
              <a:buNone/>
            </a:pPr>
            <a:r>
              <a:rPr lang="en-US" sz="2800" b="0" baseline="0" dirty="0" smtClean="0">
                <a:solidFill>
                  <a:schemeClr val="accent1"/>
                </a:solidFill>
                <a:latin typeface="Arial Narrow" pitchFamily="34" charset="0"/>
              </a:rPr>
              <a:t>The </a:t>
            </a:r>
            <a:r>
              <a:rPr lang="en-US" sz="2800" b="0" baseline="0" dirty="0" err="1" smtClean="0">
                <a:solidFill>
                  <a:schemeClr val="accent1"/>
                </a:solidFill>
                <a:latin typeface="Arial Narrow" pitchFamily="34" charset="0"/>
              </a:rPr>
              <a:t>Ebey</a:t>
            </a:r>
            <a:r>
              <a:rPr lang="en-US" sz="2800" b="0" baseline="0" dirty="0" smtClean="0">
                <a:solidFill>
                  <a:schemeClr val="accent1"/>
                </a:solidFill>
                <a:latin typeface="Arial Narrow" pitchFamily="34" charset="0"/>
              </a:rPr>
              <a:t> Slough is a top location for bird watching in the State of Washington. </a:t>
            </a:r>
          </a:p>
        </p:txBody>
      </p:sp>
      <p:grpSp>
        <p:nvGrpSpPr>
          <p:cNvPr id="9" name="Group 8"/>
          <p:cNvGrpSpPr/>
          <p:nvPr/>
        </p:nvGrpSpPr>
        <p:grpSpPr>
          <a:xfrm>
            <a:off x="133350" y="2133600"/>
            <a:ext cx="5734049" cy="3350657"/>
            <a:chOff x="133350" y="1981200"/>
            <a:chExt cx="5734049" cy="3350657"/>
          </a:xfrm>
        </p:grpSpPr>
        <p:sp>
          <p:nvSpPr>
            <p:cNvPr id="7" name="Rectangle 6"/>
            <p:cNvSpPr/>
            <p:nvPr/>
          </p:nvSpPr>
          <p:spPr>
            <a:xfrm>
              <a:off x="219074" y="2407980"/>
              <a:ext cx="5648325" cy="2923877"/>
            </a:xfrm>
            <a:prstGeom prst="rect">
              <a:avLst/>
            </a:prstGeom>
          </p:spPr>
          <p:txBody>
            <a:bodyPr wrap="square" numCol="2" spcCol="365760">
              <a:spAutoFit/>
            </a:bodyPr>
            <a:lstStyle/>
            <a:p>
              <a:pPr marL="171450" indent="-171450" algn="l">
                <a:buFont typeface="Arial" pitchFamily="34" charset="0"/>
                <a:buChar char="•"/>
              </a:pPr>
              <a:r>
                <a:rPr lang="en-US" sz="2000" b="0" baseline="0" dirty="0" smtClean="0">
                  <a:latin typeface="+mn-lt"/>
                </a:rPr>
                <a:t>Bald Eagle</a:t>
              </a:r>
            </a:p>
            <a:p>
              <a:pPr marL="171450" indent="-171450" algn="l">
                <a:buFont typeface="Arial" pitchFamily="34" charset="0"/>
                <a:buChar char="•"/>
              </a:pPr>
              <a:r>
                <a:rPr lang="en-US" sz="2000" b="0" baseline="0" dirty="0" smtClean="0">
                  <a:latin typeface="+mn-lt"/>
                </a:rPr>
                <a:t>Barred owl</a:t>
              </a:r>
            </a:p>
            <a:p>
              <a:pPr marL="171450" indent="-171450" algn="l">
                <a:buFont typeface="Arial" pitchFamily="34" charset="0"/>
                <a:buChar char="•"/>
              </a:pPr>
              <a:r>
                <a:rPr lang="en-US" sz="2000" b="0" baseline="0" dirty="0" err="1" smtClean="0">
                  <a:latin typeface="+mn-lt"/>
                </a:rPr>
                <a:t>Redtail</a:t>
              </a:r>
              <a:r>
                <a:rPr lang="en-US" sz="2000" b="0" baseline="0" dirty="0" smtClean="0">
                  <a:latin typeface="+mn-lt"/>
                </a:rPr>
                <a:t> hawk</a:t>
              </a:r>
            </a:p>
            <a:p>
              <a:pPr marL="171450" indent="-171450" algn="l">
                <a:buFont typeface="Arial" pitchFamily="34" charset="0"/>
                <a:buChar char="•"/>
              </a:pPr>
              <a:r>
                <a:rPr lang="en-US" sz="2000" b="0" baseline="0" dirty="0" smtClean="0">
                  <a:latin typeface="+mn-lt"/>
                </a:rPr>
                <a:t>Ducks (various species)</a:t>
              </a:r>
            </a:p>
            <a:p>
              <a:pPr marL="171450" indent="-171450" algn="l">
                <a:buFont typeface="Arial" pitchFamily="34" charset="0"/>
                <a:buChar char="•"/>
              </a:pPr>
              <a:r>
                <a:rPr lang="en-US" sz="2000" b="0" baseline="0" dirty="0" smtClean="0">
                  <a:latin typeface="+mn-lt"/>
                </a:rPr>
                <a:t>Geese </a:t>
              </a:r>
            </a:p>
            <a:p>
              <a:pPr marL="171450" indent="-171450" algn="l">
                <a:buFont typeface="Arial" pitchFamily="34" charset="0"/>
                <a:buChar char="•"/>
              </a:pPr>
              <a:r>
                <a:rPr lang="en-US" sz="2000" b="0" baseline="0" dirty="0" smtClean="0">
                  <a:latin typeface="+mn-lt"/>
                </a:rPr>
                <a:t>Coots</a:t>
              </a:r>
            </a:p>
            <a:p>
              <a:pPr marL="171450" indent="-171450" algn="l">
                <a:buFont typeface="Arial" pitchFamily="34" charset="0"/>
                <a:buChar char="•"/>
              </a:pPr>
              <a:r>
                <a:rPr lang="en-US" sz="2000" b="0" baseline="0" dirty="0" smtClean="0">
                  <a:latin typeface="+mn-lt"/>
                </a:rPr>
                <a:t>Sparrows</a:t>
              </a:r>
            </a:p>
            <a:p>
              <a:pPr marL="171450" indent="-171450" algn="l">
                <a:buFont typeface="Arial" pitchFamily="34" charset="0"/>
                <a:buChar char="•"/>
              </a:pPr>
              <a:r>
                <a:rPr lang="en-US" sz="2000" b="0" baseline="0" dirty="0" err="1" smtClean="0">
                  <a:latin typeface="+mn-lt"/>
                </a:rPr>
                <a:t>Stellers</a:t>
              </a:r>
              <a:r>
                <a:rPr lang="en-US" sz="2000" b="0" baseline="0" dirty="0" smtClean="0">
                  <a:latin typeface="+mn-lt"/>
                </a:rPr>
                <a:t> jay</a:t>
              </a:r>
            </a:p>
            <a:p>
              <a:pPr marL="171450" indent="-171450" algn="l">
                <a:buFont typeface="Arial" pitchFamily="34" charset="0"/>
                <a:buChar char="•"/>
              </a:pPr>
              <a:r>
                <a:rPr lang="en-US" sz="2000" b="0" baseline="0" dirty="0" smtClean="0">
                  <a:latin typeface="+mn-lt"/>
                </a:rPr>
                <a:t>Robins</a:t>
              </a:r>
            </a:p>
            <a:p>
              <a:pPr marL="171450" indent="-171450" algn="l">
                <a:buFont typeface="Arial" pitchFamily="34" charset="0"/>
                <a:buChar char="•"/>
              </a:pPr>
              <a:r>
                <a:rPr lang="en-US" sz="2000" b="0" baseline="0" dirty="0" err="1" smtClean="0">
                  <a:latin typeface="+mn-lt"/>
                </a:rPr>
                <a:t>Redwinged</a:t>
              </a:r>
              <a:r>
                <a:rPr lang="en-US" sz="2000" b="0" baseline="0" dirty="0" smtClean="0">
                  <a:latin typeface="+mn-lt"/>
                </a:rPr>
                <a:t> blackbirds</a:t>
              </a:r>
            </a:p>
            <a:p>
              <a:pPr marL="171450" indent="-171450" algn="l">
                <a:buFont typeface="Arial" pitchFamily="34" charset="0"/>
                <a:buChar char="•"/>
              </a:pPr>
              <a:r>
                <a:rPr lang="en-US" sz="2000" b="0" baseline="0" dirty="0" smtClean="0">
                  <a:latin typeface="+mn-lt"/>
                </a:rPr>
                <a:t>Marsh wrens</a:t>
              </a:r>
            </a:p>
            <a:p>
              <a:pPr marL="171450" indent="-171450" algn="l">
                <a:buFont typeface="Arial" pitchFamily="34" charset="0"/>
                <a:buChar char="•"/>
              </a:pPr>
              <a:r>
                <a:rPr lang="en-US" sz="2000" b="0" baseline="0" dirty="0" smtClean="0">
                  <a:latin typeface="+mn-lt"/>
                </a:rPr>
                <a:t>Gold finch</a:t>
              </a:r>
            </a:p>
            <a:p>
              <a:pPr marL="171450" indent="-171450" algn="l">
                <a:buFont typeface="Arial" pitchFamily="34" charset="0"/>
                <a:buChar char="•"/>
              </a:pPr>
              <a:r>
                <a:rPr lang="en-US" sz="2000" b="0" baseline="0" dirty="0" smtClean="0">
                  <a:latin typeface="+mn-lt"/>
                </a:rPr>
                <a:t>And many more…</a:t>
              </a:r>
            </a:p>
          </p:txBody>
        </p:sp>
        <p:sp>
          <p:nvSpPr>
            <p:cNvPr id="8" name="Rectangle 7"/>
            <p:cNvSpPr/>
            <p:nvPr/>
          </p:nvSpPr>
          <p:spPr>
            <a:xfrm>
              <a:off x="133350" y="1981200"/>
              <a:ext cx="4358886" cy="400110"/>
            </a:xfrm>
            <a:prstGeom prst="rect">
              <a:avLst/>
            </a:prstGeom>
          </p:spPr>
          <p:txBody>
            <a:bodyPr wrap="none">
              <a:spAutoFit/>
            </a:bodyPr>
            <a:lstStyle/>
            <a:p>
              <a:pPr algn="l">
                <a:buNone/>
              </a:pPr>
              <a:r>
                <a:rPr lang="en-US" sz="2000" b="0" baseline="0" dirty="0" smtClean="0"/>
                <a:t>Some of the species sighted include:</a:t>
              </a:r>
            </a:p>
          </p:txBody>
        </p:sp>
      </p:grpSp>
      <p:sp>
        <p:nvSpPr>
          <p:cNvPr id="10" name="TextBox 9"/>
          <p:cNvSpPr txBox="1"/>
          <p:nvPr/>
        </p:nvSpPr>
        <p:spPr>
          <a:xfrm>
            <a:off x="381000" y="5429250"/>
            <a:ext cx="5257800" cy="369332"/>
          </a:xfrm>
          <a:prstGeom prst="rect">
            <a:avLst/>
          </a:prstGeom>
          <a:noFill/>
        </p:spPr>
        <p:txBody>
          <a:bodyPr wrap="square" rtlCol="0">
            <a:spAutoFit/>
          </a:bodyPr>
          <a:lstStyle/>
          <a:p>
            <a:pPr algn="l">
              <a:buNone/>
            </a:pPr>
            <a:r>
              <a:rPr lang="en-US" sz="900" b="0" baseline="0" dirty="0" smtClean="0"/>
              <a:t>Source: Lipinski, Daniel, “</a:t>
            </a:r>
            <a:r>
              <a:rPr lang="en-US" sz="900" b="0" baseline="0" dirty="0" err="1" smtClean="0"/>
              <a:t>Ebey</a:t>
            </a:r>
            <a:r>
              <a:rPr lang="en-US" sz="900" b="0" baseline="0" dirty="0" smtClean="0"/>
              <a:t> Island”. October 23, 2011. Tweet. University of Washington</a:t>
            </a:r>
            <a:br>
              <a:rPr lang="en-US" sz="900" b="0" baseline="0" dirty="0" smtClean="0"/>
            </a:br>
            <a:r>
              <a:rPr lang="en-US" sz="900" b="0" baseline="0" dirty="0" smtClean="0"/>
              <a:t>http://mailman1.u.washington.edu/pipermail/tweeters/2011-October/086407.html</a:t>
            </a:r>
            <a:endParaRPr lang="en-US" sz="900" b="0" baseline="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4648200" y="0"/>
            <a:ext cx="4953000" cy="63246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784225" marR="0" indent="-300038" algn="ctr" defTabSz="966788" rtl="0" eaLnBrk="1" fontAlgn="base" latinLnBrk="0" hangingPunct="1">
              <a:lnSpc>
                <a:spcPct val="100000"/>
              </a:lnSpc>
              <a:spcBef>
                <a:spcPct val="20000"/>
              </a:spcBef>
              <a:spcAft>
                <a:spcPct val="0"/>
              </a:spcAft>
              <a:buClrTx/>
              <a:buSzTx/>
              <a:buFont typeface="Wingdings" pitchFamily="2" charset="2"/>
              <a:buChar char="§"/>
              <a:tabLst/>
            </a:pPr>
            <a:endParaRPr kumimoji="0" lang="en-US" sz="1900" b="1" i="0" u="none" strike="noStrike" cap="none" normalizeH="0" baseline="-25000" smtClean="0">
              <a:ln>
                <a:noFill/>
              </a:ln>
              <a:solidFill>
                <a:srgbClr val="5F5F5F"/>
              </a:solidFill>
              <a:effectLst/>
              <a:latin typeface="Arial" pitchFamily="34" charset="0"/>
            </a:endParaRPr>
          </a:p>
        </p:txBody>
      </p:sp>
      <p:sp>
        <p:nvSpPr>
          <p:cNvPr id="2" name="Title 1"/>
          <p:cNvSpPr>
            <a:spLocks noGrp="1"/>
          </p:cNvSpPr>
          <p:nvPr>
            <p:ph type="title"/>
          </p:nvPr>
        </p:nvSpPr>
        <p:spPr/>
        <p:txBody>
          <a:bodyPr/>
          <a:lstStyle/>
          <a:p>
            <a:r>
              <a:rPr lang="en-US" dirty="0" smtClean="0"/>
              <a:t>The Workshop Process</a:t>
            </a:r>
            <a:endParaRPr lang="en-US" dirty="0"/>
          </a:p>
        </p:txBody>
      </p:sp>
      <p:sp>
        <p:nvSpPr>
          <p:cNvPr id="3" name="Content Placeholder 2"/>
          <p:cNvSpPr>
            <a:spLocks noGrp="1"/>
          </p:cNvSpPr>
          <p:nvPr>
            <p:ph idx="1"/>
          </p:nvPr>
        </p:nvSpPr>
        <p:spPr>
          <a:xfrm>
            <a:off x="304800" y="1143000"/>
            <a:ext cx="4191000" cy="3657600"/>
          </a:xfrm>
        </p:spPr>
        <p:txBody>
          <a:bodyPr/>
          <a:lstStyle/>
          <a:p>
            <a:pPr marL="0" indent="0">
              <a:buNone/>
            </a:pPr>
            <a:r>
              <a:rPr lang="en-US" sz="3200" i="1" dirty="0" smtClean="0">
                <a:solidFill>
                  <a:schemeClr val="bg2"/>
                </a:solidFill>
                <a:latin typeface="Arial Narrow" pitchFamily="34" charset="0"/>
              </a:rPr>
              <a:t>A “collaboration of principals” can, in a short burst of time and with concentrated focus, produce what might otherwise take months of intermittent effort. </a:t>
            </a:r>
          </a:p>
          <a:p>
            <a:pPr>
              <a:buNone/>
            </a:pPr>
            <a:endParaRPr lang="en-US" sz="2800" dirty="0">
              <a:solidFill>
                <a:schemeClr val="bg2"/>
              </a:solidFill>
            </a:endParaRPr>
          </a:p>
        </p:txBody>
      </p:sp>
      <p:graphicFrame>
        <p:nvGraphicFramePr>
          <p:cNvPr id="8" name="Diagram 7"/>
          <p:cNvGraphicFramePr/>
          <p:nvPr/>
        </p:nvGraphicFramePr>
        <p:xfrm>
          <a:off x="5791200" y="171450"/>
          <a:ext cx="3581400" cy="6096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Group 12"/>
          <p:cNvGrpSpPr/>
          <p:nvPr/>
        </p:nvGrpSpPr>
        <p:grpSpPr>
          <a:xfrm>
            <a:off x="5105400" y="773668"/>
            <a:ext cx="762000" cy="4788932"/>
            <a:chOff x="4800600" y="773668"/>
            <a:chExt cx="762000" cy="4788932"/>
          </a:xfrm>
        </p:grpSpPr>
        <p:sp>
          <p:nvSpPr>
            <p:cNvPr id="10" name="TextBox 9"/>
            <p:cNvSpPr txBox="1"/>
            <p:nvPr/>
          </p:nvSpPr>
          <p:spPr>
            <a:xfrm>
              <a:off x="4800600" y="773668"/>
              <a:ext cx="762000" cy="369332"/>
            </a:xfrm>
            <a:prstGeom prst="rect">
              <a:avLst/>
            </a:prstGeom>
            <a:noFill/>
          </p:spPr>
          <p:txBody>
            <a:bodyPr wrap="square" rtlCol="0">
              <a:spAutoFit/>
            </a:bodyPr>
            <a:lstStyle/>
            <a:p>
              <a:pPr algn="l">
                <a:buNone/>
              </a:pPr>
              <a:r>
                <a:rPr lang="en-US" sz="1800" b="0" baseline="0" dirty="0" smtClean="0">
                  <a:solidFill>
                    <a:schemeClr val="accent2"/>
                  </a:solidFill>
                  <a:latin typeface="Arial Narrow" pitchFamily="34" charset="0"/>
                </a:rPr>
                <a:t>Day 1</a:t>
              </a:r>
              <a:endParaRPr lang="en-US" sz="1800" b="0" baseline="0" dirty="0">
                <a:solidFill>
                  <a:schemeClr val="accent2"/>
                </a:solidFill>
                <a:latin typeface="Arial Narrow" pitchFamily="34" charset="0"/>
              </a:endParaRPr>
            </a:p>
          </p:txBody>
        </p:sp>
        <p:sp>
          <p:nvSpPr>
            <p:cNvPr id="11" name="TextBox 10"/>
            <p:cNvSpPr txBox="1"/>
            <p:nvPr/>
          </p:nvSpPr>
          <p:spPr>
            <a:xfrm>
              <a:off x="4800600" y="2678668"/>
              <a:ext cx="762000" cy="369332"/>
            </a:xfrm>
            <a:prstGeom prst="rect">
              <a:avLst/>
            </a:prstGeom>
            <a:noFill/>
          </p:spPr>
          <p:txBody>
            <a:bodyPr wrap="square" rtlCol="0">
              <a:spAutoFit/>
            </a:bodyPr>
            <a:lstStyle/>
            <a:p>
              <a:pPr algn="l">
                <a:buNone/>
              </a:pPr>
              <a:r>
                <a:rPr lang="en-US" sz="1800" b="0" baseline="0" dirty="0" smtClean="0">
                  <a:solidFill>
                    <a:schemeClr val="accent1"/>
                  </a:solidFill>
                  <a:latin typeface="Arial Narrow" pitchFamily="34" charset="0"/>
                </a:rPr>
                <a:t>Day 2</a:t>
              </a:r>
              <a:endParaRPr lang="en-US" sz="1800" b="0" baseline="0" dirty="0">
                <a:solidFill>
                  <a:schemeClr val="accent1"/>
                </a:solidFill>
                <a:latin typeface="Arial Narrow" pitchFamily="34" charset="0"/>
              </a:endParaRPr>
            </a:p>
          </p:txBody>
        </p:sp>
        <p:sp>
          <p:nvSpPr>
            <p:cNvPr id="12" name="TextBox 11"/>
            <p:cNvSpPr txBox="1"/>
            <p:nvPr/>
          </p:nvSpPr>
          <p:spPr>
            <a:xfrm>
              <a:off x="4800600" y="5193268"/>
              <a:ext cx="762000" cy="369332"/>
            </a:xfrm>
            <a:prstGeom prst="rect">
              <a:avLst/>
            </a:prstGeom>
            <a:noFill/>
          </p:spPr>
          <p:txBody>
            <a:bodyPr wrap="square" rtlCol="0">
              <a:spAutoFit/>
            </a:bodyPr>
            <a:lstStyle/>
            <a:p>
              <a:pPr algn="l">
                <a:buNone/>
              </a:pPr>
              <a:r>
                <a:rPr lang="en-US" sz="1800" b="0" baseline="0" dirty="0" smtClean="0">
                  <a:solidFill>
                    <a:schemeClr val="accent4"/>
                  </a:solidFill>
                  <a:latin typeface="Arial Narrow" pitchFamily="34" charset="0"/>
                </a:rPr>
                <a:t>Day 3</a:t>
              </a:r>
              <a:endParaRPr lang="en-US" sz="1800" b="0" baseline="0" dirty="0">
                <a:solidFill>
                  <a:schemeClr val="accent4"/>
                </a:solidFill>
                <a:latin typeface="Arial Narrow" pitchFamily="34" charset="0"/>
              </a:endParaRPr>
            </a:p>
          </p:txBody>
        </p:sp>
      </p:grpSp>
      <p:cxnSp>
        <p:nvCxnSpPr>
          <p:cNvPr id="15" name="Straight Arrow Connector 14"/>
          <p:cNvCxnSpPr/>
          <p:nvPr/>
        </p:nvCxnSpPr>
        <p:spPr bwMode="auto">
          <a:xfrm>
            <a:off x="5410200" y="1752600"/>
            <a:ext cx="914400" cy="914400"/>
          </a:xfrm>
          <a:prstGeom prst="straightConnector1">
            <a:avLst/>
          </a:prstGeom>
          <a:solidFill>
            <a:srgbClr val="FFFF99">
              <a:alpha val="50000"/>
            </a:srgbClr>
          </a:solidFill>
          <a:ln w="9525" cap="flat" cmpd="sng" algn="ctr">
            <a:noFill/>
            <a:prstDash val="solid"/>
            <a:round/>
            <a:headEnd type="none" w="med" len="med"/>
            <a:tailEnd type="arrow"/>
          </a:ln>
          <a:effectLst/>
        </p:spPr>
      </p:cxnSp>
      <p:cxnSp>
        <p:nvCxnSpPr>
          <p:cNvPr id="17" name="Straight Arrow Connector 16"/>
          <p:cNvCxnSpPr>
            <a:stCxn id="10" idx="2"/>
            <a:endCxn id="11" idx="0"/>
          </p:cNvCxnSpPr>
          <p:nvPr/>
        </p:nvCxnSpPr>
        <p:spPr bwMode="auto">
          <a:xfrm>
            <a:off x="5486400" y="1143000"/>
            <a:ext cx="0" cy="1535668"/>
          </a:xfrm>
          <a:prstGeom prst="straightConnector1">
            <a:avLst/>
          </a:prstGeom>
          <a:solidFill>
            <a:srgbClr val="FFFF99">
              <a:alpha val="50000"/>
            </a:srgbClr>
          </a:solidFill>
          <a:ln w="9525" cap="flat" cmpd="sng" algn="ctr">
            <a:solidFill>
              <a:schemeClr val="accent2"/>
            </a:solidFill>
            <a:prstDash val="solid"/>
            <a:round/>
            <a:headEnd type="none" w="med" len="med"/>
            <a:tailEnd type="arrow"/>
          </a:ln>
          <a:effectLst/>
        </p:spPr>
      </p:cxnSp>
      <p:cxnSp>
        <p:nvCxnSpPr>
          <p:cNvPr id="19" name="Straight Arrow Connector 18"/>
          <p:cNvCxnSpPr>
            <a:endCxn id="12" idx="0"/>
          </p:cNvCxnSpPr>
          <p:nvPr/>
        </p:nvCxnSpPr>
        <p:spPr bwMode="auto">
          <a:xfrm>
            <a:off x="5486400" y="3112532"/>
            <a:ext cx="0" cy="2080736"/>
          </a:xfrm>
          <a:prstGeom prst="straightConnector1">
            <a:avLst/>
          </a:prstGeom>
          <a:solidFill>
            <a:srgbClr val="FFFF99">
              <a:alpha val="50000"/>
            </a:srgbClr>
          </a:solidFill>
          <a:ln w="9525" cap="flat" cmpd="sng" algn="ctr">
            <a:solidFill>
              <a:schemeClr val="bg2"/>
            </a:solidFill>
            <a:prstDash val="solid"/>
            <a:round/>
            <a:headEnd type="none" w="med" len="med"/>
            <a:tailEnd type="arrow"/>
          </a:ln>
          <a:effectLst/>
        </p:spPr>
      </p:cxnSp>
      <p:cxnSp>
        <p:nvCxnSpPr>
          <p:cNvPr id="21" name="Straight Arrow Connector 20"/>
          <p:cNvCxnSpPr>
            <a:stCxn id="12" idx="2"/>
          </p:cNvCxnSpPr>
          <p:nvPr/>
        </p:nvCxnSpPr>
        <p:spPr bwMode="auto">
          <a:xfrm>
            <a:off x="5486400" y="5562600"/>
            <a:ext cx="0" cy="685800"/>
          </a:xfrm>
          <a:prstGeom prst="straightConnector1">
            <a:avLst/>
          </a:prstGeom>
          <a:solidFill>
            <a:srgbClr val="FFFF99">
              <a:alpha val="50000"/>
            </a:srgbClr>
          </a:solidFill>
          <a:ln w="9525" cap="flat" cmpd="sng" algn="ctr">
            <a:solidFill>
              <a:schemeClr val="accent4"/>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Agua Verde – UW Boat Street</a:t>
            </a:r>
            <a:endParaRPr lang="en-US" dirty="0"/>
          </a:p>
        </p:txBody>
      </p:sp>
      <p:pic>
        <p:nvPicPr>
          <p:cNvPr id="73729" name="Picture 1" descr="Photo"/>
          <p:cNvPicPr>
            <a:picLocks noChangeAspect="1" noChangeArrowheads="1"/>
          </p:cNvPicPr>
          <p:nvPr/>
        </p:nvPicPr>
        <p:blipFill>
          <a:blip r:embed="rId3" cstate="screen"/>
          <a:srcRect/>
          <a:stretch>
            <a:fillRect/>
          </a:stretch>
        </p:blipFill>
        <p:spPr bwMode="auto">
          <a:xfrm>
            <a:off x="2730500" y="1219200"/>
            <a:ext cx="3352800" cy="2514600"/>
          </a:xfrm>
          <a:prstGeom prst="rect">
            <a:avLst/>
          </a:prstGeom>
          <a:noFill/>
        </p:spPr>
      </p:pic>
      <p:pic>
        <p:nvPicPr>
          <p:cNvPr id="73730" name="Picture 2" descr="Photo"/>
          <p:cNvPicPr>
            <a:picLocks noChangeAspect="1" noChangeArrowheads="1"/>
          </p:cNvPicPr>
          <p:nvPr/>
        </p:nvPicPr>
        <p:blipFill>
          <a:blip r:embed="rId4" cstate="screen"/>
          <a:srcRect/>
          <a:stretch>
            <a:fillRect/>
          </a:stretch>
        </p:blipFill>
        <p:spPr bwMode="auto">
          <a:xfrm>
            <a:off x="6235700" y="1219200"/>
            <a:ext cx="3365500" cy="2514600"/>
          </a:xfrm>
          <a:prstGeom prst="rect">
            <a:avLst/>
          </a:prstGeom>
          <a:noFill/>
        </p:spPr>
      </p:pic>
      <p:pic>
        <p:nvPicPr>
          <p:cNvPr id="73732" name="Picture 4" descr="Photo"/>
          <p:cNvPicPr>
            <a:picLocks noChangeAspect="1" noChangeArrowheads="1"/>
          </p:cNvPicPr>
          <p:nvPr/>
        </p:nvPicPr>
        <p:blipFill>
          <a:blip r:embed="rId5" cstate="screen"/>
          <a:srcRect/>
          <a:stretch>
            <a:fillRect/>
          </a:stretch>
        </p:blipFill>
        <p:spPr bwMode="auto">
          <a:xfrm>
            <a:off x="2730500" y="3810000"/>
            <a:ext cx="3365500" cy="2514600"/>
          </a:xfrm>
          <a:prstGeom prst="rect">
            <a:avLst/>
          </a:prstGeom>
          <a:noFill/>
        </p:spPr>
      </p:pic>
      <p:pic>
        <p:nvPicPr>
          <p:cNvPr id="73733" name="Picture 5" descr="Photo"/>
          <p:cNvPicPr>
            <a:picLocks noChangeAspect="1" noChangeArrowheads="1"/>
          </p:cNvPicPr>
          <p:nvPr/>
        </p:nvPicPr>
        <p:blipFill>
          <a:blip r:embed="rId6" cstate="screen"/>
          <a:srcRect/>
          <a:stretch>
            <a:fillRect/>
          </a:stretch>
        </p:blipFill>
        <p:spPr bwMode="auto">
          <a:xfrm>
            <a:off x="6235700" y="3810000"/>
            <a:ext cx="3365500" cy="2514600"/>
          </a:xfrm>
          <a:prstGeom prst="rect">
            <a:avLst/>
          </a:prstGeom>
          <a:noFill/>
        </p:spPr>
      </p:pic>
      <p:sp>
        <p:nvSpPr>
          <p:cNvPr id="12" name="TextBox 11"/>
          <p:cNvSpPr txBox="1"/>
          <p:nvPr/>
        </p:nvSpPr>
        <p:spPr>
          <a:xfrm>
            <a:off x="152400" y="1143001"/>
            <a:ext cx="2514600" cy="5324535"/>
          </a:xfrm>
          <a:prstGeom prst="rect">
            <a:avLst/>
          </a:prstGeom>
          <a:noFill/>
        </p:spPr>
        <p:txBody>
          <a:bodyPr wrap="square" rtlCol="0">
            <a:spAutoFit/>
          </a:bodyPr>
          <a:lstStyle/>
          <a:p>
            <a:pPr algn="l">
              <a:buNone/>
            </a:pPr>
            <a:r>
              <a:rPr lang="en-US" sz="1700" b="0" i="1" baseline="0" dirty="0" smtClean="0">
                <a:solidFill>
                  <a:schemeClr val="bg2"/>
                </a:solidFill>
              </a:rPr>
              <a:t>Experience all that Seattle has to offer at Agua Verde Cafe &amp; Paddle Club. Located on Lake Union's Portage Bay, we're the only place in the city where you can enjoy a scenic paddle and then relax with a delicious meal of Baja-inspired Mexican fare on our outdoor deck. Unwind with one of our signature margaritas or enjoy one of our daily specials – you'll have earned it after your paddle!</a:t>
            </a:r>
            <a:br>
              <a:rPr lang="en-US" sz="1700" b="0" i="1" baseline="0" dirty="0" smtClean="0">
                <a:solidFill>
                  <a:schemeClr val="bg2"/>
                </a:solidFill>
              </a:rPr>
            </a:br>
            <a:endParaRPr lang="en-US" sz="1700" b="0" i="1" baseline="0" dirty="0">
              <a:solidFill>
                <a:schemeClr val="bg2"/>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City of Marysville Waterfront Park</a:t>
            </a:r>
            <a:endParaRPr lang="en-US" dirty="0"/>
          </a:p>
        </p:txBody>
      </p:sp>
      <p:pic>
        <p:nvPicPr>
          <p:cNvPr id="3" name="Picture 2" descr="IMG_0764.JPG"/>
          <p:cNvPicPr>
            <a:picLocks noChangeAspect="1"/>
          </p:cNvPicPr>
          <p:nvPr/>
        </p:nvPicPr>
        <p:blipFill>
          <a:blip r:embed="rId3" cstate="screen"/>
          <a:stretch>
            <a:fillRect/>
          </a:stretch>
        </p:blipFill>
        <p:spPr>
          <a:xfrm>
            <a:off x="457200" y="1143000"/>
            <a:ext cx="6798259" cy="5098694"/>
          </a:xfrm>
          <a:prstGeom prst="rect">
            <a:avLst/>
          </a:prstGeom>
        </p:spPr>
      </p:pic>
      <p:sp>
        <p:nvSpPr>
          <p:cNvPr id="4" name="TextBox 3"/>
          <p:cNvSpPr txBox="1"/>
          <p:nvPr/>
        </p:nvSpPr>
        <p:spPr>
          <a:xfrm>
            <a:off x="7467600" y="1371600"/>
            <a:ext cx="1905000" cy="4475071"/>
          </a:xfrm>
          <a:prstGeom prst="rect">
            <a:avLst/>
          </a:prstGeom>
          <a:noFill/>
        </p:spPr>
        <p:txBody>
          <a:bodyPr wrap="square" rtlCol="0">
            <a:spAutoFit/>
          </a:bodyPr>
          <a:lstStyle/>
          <a:p>
            <a:pPr algn="l">
              <a:buNone/>
            </a:pPr>
            <a:r>
              <a:rPr lang="en-US" sz="1600" b="0" baseline="0" dirty="0" smtClean="0"/>
              <a:t>The ramp is used by boaters, fishermen and hunters as well as kayakers.  </a:t>
            </a:r>
          </a:p>
          <a:p>
            <a:pPr algn="l">
              <a:buNone/>
            </a:pPr>
            <a:endParaRPr lang="en-US" sz="1600" b="0" baseline="0" dirty="0" smtClean="0"/>
          </a:p>
          <a:p>
            <a:pPr algn="l">
              <a:buNone/>
            </a:pPr>
            <a:r>
              <a:rPr lang="en-US" sz="1600" b="0" baseline="0" dirty="0" smtClean="0"/>
              <a:t>Recommend the City install floats for non-motorized boats.</a:t>
            </a:r>
          </a:p>
          <a:p>
            <a:pPr algn="l">
              <a:buNone/>
            </a:pPr>
            <a:endParaRPr lang="en-US" sz="1600" b="0" baseline="0" dirty="0" smtClean="0"/>
          </a:p>
          <a:p>
            <a:pPr algn="l">
              <a:buNone/>
            </a:pPr>
            <a:r>
              <a:rPr lang="en-US" sz="1600" b="0" baseline="0" dirty="0" smtClean="0"/>
              <a:t>City should work with enthusiasts to market and improve the park and the proposed trail.</a:t>
            </a:r>
            <a:endParaRPr lang="en-US" sz="1600" b="0" baseline="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Context &amp; Trail Connections</a:t>
            </a:r>
            <a:endParaRPr lang="en-US" dirty="0"/>
          </a:p>
        </p:txBody>
      </p:sp>
      <p:pic>
        <p:nvPicPr>
          <p:cNvPr id="10242" name="Picture 2" descr="F:\20130125144501728.jpg"/>
          <p:cNvPicPr>
            <a:picLocks noChangeAspect="1" noChangeArrowheads="1"/>
          </p:cNvPicPr>
          <p:nvPr/>
        </p:nvPicPr>
        <p:blipFill>
          <a:blip r:embed="rId3" cstate="screen">
            <a:lum/>
          </a:blip>
          <a:srcRect l="10248" r="4974" b="2941"/>
          <a:stretch>
            <a:fillRect/>
          </a:stretch>
        </p:blipFill>
        <p:spPr bwMode="auto">
          <a:xfrm>
            <a:off x="381000" y="1066800"/>
            <a:ext cx="6934200" cy="5029200"/>
          </a:xfrm>
          <a:prstGeom prst="rect">
            <a:avLst/>
          </a:prstGeom>
          <a:noFill/>
        </p:spPr>
      </p:pic>
      <p:sp>
        <p:nvSpPr>
          <p:cNvPr id="5" name="Rectangle 4"/>
          <p:cNvSpPr/>
          <p:nvPr/>
        </p:nvSpPr>
        <p:spPr>
          <a:xfrm>
            <a:off x="7467600" y="1318701"/>
            <a:ext cx="2019300" cy="4228850"/>
          </a:xfrm>
          <a:prstGeom prst="rect">
            <a:avLst/>
          </a:prstGeom>
        </p:spPr>
        <p:txBody>
          <a:bodyPr wrap="square">
            <a:spAutoFit/>
          </a:bodyPr>
          <a:lstStyle/>
          <a:p>
            <a:pPr algn="l">
              <a:buNone/>
            </a:pPr>
            <a:r>
              <a:rPr lang="en-US" sz="1600" b="0" baseline="0" dirty="0" smtClean="0"/>
              <a:t>Waterfront trail connections will provide access to nearby amenities.  </a:t>
            </a:r>
          </a:p>
          <a:p>
            <a:pPr algn="l">
              <a:buNone/>
            </a:pPr>
            <a:endParaRPr lang="en-US" sz="1600" b="0" baseline="0" dirty="0" smtClean="0"/>
          </a:p>
          <a:p>
            <a:pPr algn="l">
              <a:buNone/>
            </a:pPr>
            <a:r>
              <a:rPr lang="en-US" sz="1600" b="0" baseline="0" dirty="0" smtClean="0"/>
              <a:t>Sidewalk improvements and on-street bike lanes will provide better access to neighborhoods.</a:t>
            </a:r>
          </a:p>
          <a:p>
            <a:pPr algn="l">
              <a:buNone/>
            </a:pPr>
            <a:endParaRPr lang="en-US" sz="1600" b="0" baseline="0" dirty="0" smtClean="0"/>
          </a:p>
          <a:p>
            <a:pPr algn="l">
              <a:buNone/>
            </a:pPr>
            <a:r>
              <a:rPr lang="en-US" sz="1600" b="0" baseline="0" dirty="0" smtClean="0"/>
              <a:t>Special viewpoints can be set up within the park and greenway.</a:t>
            </a:r>
          </a:p>
        </p:txBody>
      </p:sp>
      <p:sp>
        <p:nvSpPr>
          <p:cNvPr id="7" name="TextBox 6"/>
          <p:cNvSpPr txBox="1"/>
          <p:nvPr/>
        </p:nvSpPr>
        <p:spPr>
          <a:xfrm rot="16200000">
            <a:off x="1838617" y="1745539"/>
            <a:ext cx="1199567" cy="338554"/>
          </a:xfrm>
          <a:prstGeom prst="rect">
            <a:avLst/>
          </a:prstGeom>
          <a:noFill/>
        </p:spPr>
        <p:txBody>
          <a:bodyPr wrap="none" rtlCol="0">
            <a:spAutoFit/>
          </a:bodyPr>
          <a:lstStyle/>
          <a:p>
            <a:pPr algn="l">
              <a:buNone/>
            </a:pPr>
            <a:r>
              <a:rPr lang="en-US" sz="1600" b="0" baseline="0" dirty="0" smtClean="0">
                <a:solidFill>
                  <a:schemeClr val="tx2"/>
                </a:solidFill>
              </a:rPr>
              <a:t>I-5 freeway</a:t>
            </a:r>
            <a:endParaRPr lang="en-US" sz="1600" b="0" baseline="0" dirty="0">
              <a:solidFill>
                <a:schemeClr val="tx2"/>
              </a:solidFill>
            </a:endParaRPr>
          </a:p>
        </p:txBody>
      </p:sp>
      <p:sp>
        <p:nvSpPr>
          <p:cNvPr id="8" name="TextBox 7"/>
          <p:cNvSpPr txBox="1"/>
          <p:nvPr/>
        </p:nvSpPr>
        <p:spPr>
          <a:xfrm rot="20793631">
            <a:off x="1297871" y="4386203"/>
            <a:ext cx="1348246" cy="338554"/>
          </a:xfrm>
          <a:prstGeom prst="rect">
            <a:avLst/>
          </a:prstGeom>
          <a:noFill/>
        </p:spPr>
        <p:txBody>
          <a:bodyPr wrap="none" rtlCol="0">
            <a:spAutoFit/>
          </a:bodyPr>
          <a:lstStyle/>
          <a:p>
            <a:pPr algn="l">
              <a:buNone/>
            </a:pPr>
            <a:r>
              <a:rPr lang="en-US" sz="1600" b="0" baseline="0" dirty="0" err="1" smtClean="0">
                <a:solidFill>
                  <a:schemeClr val="tx2"/>
                </a:solidFill>
              </a:rPr>
              <a:t>Ebey</a:t>
            </a:r>
            <a:r>
              <a:rPr lang="en-US" sz="1600" b="0" baseline="0" dirty="0" smtClean="0">
                <a:solidFill>
                  <a:schemeClr val="tx2"/>
                </a:solidFill>
              </a:rPr>
              <a:t> Slough</a:t>
            </a:r>
            <a:endParaRPr lang="en-US" sz="1600" b="0" baseline="0" dirty="0">
              <a:solidFill>
                <a:schemeClr val="tx2"/>
              </a:solidFill>
            </a:endParaRPr>
          </a:p>
        </p:txBody>
      </p:sp>
      <p:sp>
        <p:nvSpPr>
          <p:cNvPr id="9" name="TextBox 8"/>
          <p:cNvSpPr txBox="1"/>
          <p:nvPr/>
        </p:nvSpPr>
        <p:spPr>
          <a:xfrm rot="16200000">
            <a:off x="4636457" y="1611943"/>
            <a:ext cx="971640" cy="338554"/>
          </a:xfrm>
          <a:prstGeom prst="rect">
            <a:avLst/>
          </a:prstGeom>
          <a:noFill/>
        </p:spPr>
        <p:txBody>
          <a:bodyPr wrap="none" rtlCol="0">
            <a:spAutoFit/>
          </a:bodyPr>
          <a:lstStyle/>
          <a:p>
            <a:pPr algn="l">
              <a:buNone/>
            </a:pPr>
            <a:r>
              <a:rPr lang="en-US" sz="1600" b="0" baseline="0" dirty="0" smtClean="0">
                <a:solidFill>
                  <a:schemeClr val="tx2"/>
                </a:solidFill>
              </a:rPr>
              <a:t>State St</a:t>
            </a:r>
            <a:r>
              <a:rPr lang="en-US" sz="1600" b="0" baseline="0" dirty="0" smtClean="0"/>
              <a:t>.</a:t>
            </a:r>
            <a:endParaRPr lang="en-US" sz="1600" b="0" baseline="0" dirty="0"/>
          </a:p>
        </p:txBody>
      </p:sp>
      <p:sp>
        <p:nvSpPr>
          <p:cNvPr id="10" name="TextBox 9"/>
          <p:cNvSpPr txBox="1"/>
          <p:nvPr/>
        </p:nvSpPr>
        <p:spPr>
          <a:xfrm>
            <a:off x="3840540" y="3581400"/>
            <a:ext cx="1264860" cy="584775"/>
          </a:xfrm>
          <a:prstGeom prst="rect">
            <a:avLst/>
          </a:prstGeom>
          <a:noFill/>
        </p:spPr>
        <p:txBody>
          <a:bodyPr wrap="square" rtlCol="0">
            <a:spAutoFit/>
          </a:bodyPr>
          <a:lstStyle/>
          <a:p>
            <a:pPr algn="l">
              <a:buNone/>
            </a:pPr>
            <a:r>
              <a:rPr lang="en-US" sz="1600" b="0" baseline="0" dirty="0" smtClean="0">
                <a:solidFill>
                  <a:schemeClr val="tx2"/>
                </a:solidFill>
              </a:rPr>
              <a:t>waterfront park</a:t>
            </a:r>
            <a:endParaRPr lang="en-US" sz="1600" b="0" baseline="0" dirty="0">
              <a:solidFill>
                <a:schemeClr val="tx2"/>
              </a:solidFill>
            </a:endParaRPr>
          </a:p>
        </p:txBody>
      </p:sp>
      <p:sp>
        <p:nvSpPr>
          <p:cNvPr id="11" name="TextBox 10"/>
          <p:cNvSpPr txBox="1"/>
          <p:nvPr/>
        </p:nvSpPr>
        <p:spPr>
          <a:xfrm rot="16510549">
            <a:off x="3301898" y="1934644"/>
            <a:ext cx="1621458" cy="338554"/>
          </a:xfrm>
          <a:prstGeom prst="rect">
            <a:avLst/>
          </a:prstGeom>
          <a:noFill/>
        </p:spPr>
        <p:txBody>
          <a:bodyPr wrap="none" rtlCol="0">
            <a:spAutoFit/>
          </a:bodyPr>
          <a:lstStyle/>
          <a:p>
            <a:pPr algn="l">
              <a:buNone/>
            </a:pPr>
            <a:r>
              <a:rPr lang="en-US" sz="1600" b="0" baseline="0" dirty="0" smtClean="0">
                <a:solidFill>
                  <a:schemeClr val="tx2"/>
                </a:solidFill>
              </a:rPr>
              <a:t>railroad corridor</a:t>
            </a:r>
            <a:endParaRPr lang="en-US" sz="1600" b="0" baseline="0" dirty="0">
              <a:solidFill>
                <a:schemeClr val="tx2"/>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Park &amp; Mixed-use Alternative A West of State St.</a:t>
            </a:r>
            <a:endParaRPr lang="en-US" sz="3600" dirty="0"/>
          </a:p>
        </p:txBody>
      </p:sp>
      <p:pic>
        <p:nvPicPr>
          <p:cNvPr id="11266" name="Picture 2" descr="F:\default 00249.jpg"/>
          <p:cNvPicPr>
            <a:picLocks noChangeAspect="1" noChangeArrowheads="1"/>
          </p:cNvPicPr>
          <p:nvPr/>
        </p:nvPicPr>
        <p:blipFill>
          <a:blip r:embed="rId3" cstate="screen">
            <a:lum bright="-10000"/>
          </a:blip>
          <a:srcRect/>
          <a:stretch>
            <a:fillRect/>
          </a:stretch>
        </p:blipFill>
        <p:spPr bwMode="auto">
          <a:xfrm>
            <a:off x="381000" y="1066800"/>
            <a:ext cx="6705600" cy="5140960"/>
          </a:xfrm>
          <a:prstGeom prst="rect">
            <a:avLst/>
          </a:prstGeom>
          <a:noFill/>
        </p:spPr>
      </p:pic>
      <p:sp>
        <p:nvSpPr>
          <p:cNvPr id="4" name="Rectangle 3"/>
          <p:cNvSpPr/>
          <p:nvPr/>
        </p:nvSpPr>
        <p:spPr>
          <a:xfrm>
            <a:off x="7239000" y="1066800"/>
            <a:ext cx="2057400" cy="4967514"/>
          </a:xfrm>
          <a:prstGeom prst="rect">
            <a:avLst/>
          </a:prstGeom>
        </p:spPr>
        <p:txBody>
          <a:bodyPr wrap="square">
            <a:spAutoFit/>
          </a:bodyPr>
          <a:lstStyle/>
          <a:p>
            <a:pPr marL="171450" indent="-171450" algn="l">
              <a:buNone/>
            </a:pPr>
            <a:r>
              <a:rPr lang="en-US" sz="1600" b="0" baseline="0" dirty="0" smtClean="0"/>
              <a:t>•  Activate the waterfront with a light watercraft center and bike rental facility.</a:t>
            </a:r>
          </a:p>
          <a:p>
            <a:pPr marL="171450" indent="-171450" algn="l">
              <a:buNone/>
            </a:pPr>
            <a:r>
              <a:rPr lang="en-US" sz="1600" b="0" baseline="0" dirty="0" smtClean="0"/>
              <a:t>•  Create flexible open space for festivals and concerts.</a:t>
            </a:r>
          </a:p>
          <a:p>
            <a:pPr marL="171450" indent="-171450" algn="l">
              <a:buNone/>
            </a:pPr>
            <a:r>
              <a:rPr lang="en-US" sz="1600" b="0" baseline="0" dirty="0" smtClean="0"/>
              <a:t>•  Reconfigure marina pond for fly casting  classes &amp; competitions.</a:t>
            </a:r>
          </a:p>
          <a:p>
            <a:pPr marL="171450" indent="-171450" algn="l">
              <a:buNone/>
            </a:pPr>
            <a:r>
              <a:rPr lang="en-US" sz="1600" b="0" baseline="0" dirty="0" smtClean="0"/>
              <a:t>•  Add more single car parking to boat ramp parking lot.</a:t>
            </a:r>
          </a:p>
          <a:p>
            <a:pPr marL="171450" indent="-171450" algn="l">
              <a:buNone/>
            </a:pPr>
            <a:r>
              <a:rPr lang="en-US" sz="1600" b="0" baseline="0" dirty="0" smtClean="0"/>
              <a:t>• Develop mixed-use housing &amp; limited retail along 1</a:t>
            </a:r>
            <a:r>
              <a:rPr lang="en-US" sz="1600" b="0" baseline="30000" dirty="0" smtClean="0"/>
              <a:t>st</a:t>
            </a:r>
            <a:r>
              <a:rPr lang="en-US" sz="1600" b="0" baseline="0" dirty="0" smtClean="0"/>
              <a:t> St.</a:t>
            </a:r>
          </a:p>
        </p:txBody>
      </p:sp>
      <p:sp>
        <p:nvSpPr>
          <p:cNvPr id="6" name="TextBox 5"/>
          <p:cNvSpPr txBox="1"/>
          <p:nvPr/>
        </p:nvSpPr>
        <p:spPr>
          <a:xfrm>
            <a:off x="3105150" y="3409950"/>
            <a:ext cx="1000164" cy="830997"/>
          </a:xfrm>
          <a:prstGeom prst="rect">
            <a:avLst/>
          </a:prstGeom>
          <a:noFill/>
        </p:spPr>
        <p:txBody>
          <a:bodyPr wrap="square" rtlCol="0">
            <a:spAutoFit/>
          </a:bodyPr>
          <a:lstStyle/>
          <a:p>
            <a:pPr algn="l">
              <a:buNone/>
            </a:pPr>
            <a:r>
              <a:rPr lang="en-US" sz="1600" b="0" baseline="0" dirty="0" smtClean="0">
                <a:solidFill>
                  <a:srgbClr val="FFFF99"/>
                </a:solidFill>
                <a:effectLst>
                  <a:outerShdw blurRad="38100" dist="38100" dir="2700000" algn="tl">
                    <a:srgbClr val="000000">
                      <a:alpha val="43137"/>
                    </a:srgbClr>
                  </a:outerShdw>
                </a:effectLst>
              </a:rPr>
              <a:t>flexible lawn area</a:t>
            </a:r>
            <a:endParaRPr lang="en-US" sz="1600" b="0" baseline="0" dirty="0">
              <a:solidFill>
                <a:srgbClr val="FFFF99"/>
              </a:solidFill>
              <a:effectLst>
                <a:outerShdw blurRad="38100" dist="38100" dir="2700000" algn="tl">
                  <a:srgbClr val="000000">
                    <a:alpha val="43137"/>
                  </a:srgbClr>
                </a:outerShdw>
              </a:effectLst>
            </a:endParaRPr>
          </a:p>
        </p:txBody>
      </p:sp>
      <p:sp>
        <p:nvSpPr>
          <p:cNvPr id="7" name="TextBox 6"/>
          <p:cNvSpPr txBox="1"/>
          <p:nvPr/>
        </p:nvSpPr>
        <p:spPr>
          <a:xfrm>
            <a:off x="2438400" y="2971800"/>
            <a:ext cx="914400" cy="584775"/>
          </a:xfrm>
          <a:prstGeom prst="rect">
            <a:avLst/>
          </a:prstGeom>
          <a:noFill/>
        </p:spPr>
        <p:txBody>
          <a:bodyPr wrap="square" rtlCol="0">
            <a:spAutoFit/>
          </a:bodyPr>
          <a:lstStyle/>
          <a:p>
            <a:pPr algn="l">
              <a:buNone/>
            </a:pPr>
            <a:r>
              <a:rPr lang="en-US" sz="1600" b="0" baseline="0" dirty="0" smtClean="0">
                <a:solidFill>
                  <a:srgbClr val="FFFF99"/>
                </a:solidFill>
                <a:effectLst>
                  <a:outerShdw blurRad="38100" dist="38100" dir="2700000" algn="tl">
                    <a:srgbClr val="000000">
                      <a:alpha val="43137"/>
                    </a:srgbClr>
                  </a:outerShdw>
                </a:effectLst>
              </a:rPr>
              <a:t>casting pond</a:t>
            </a:r>
            <a:endParaRPr lang="en-US" sz="1600" b="0" baseline="0" dirty="0">
              <a:solidFill>
                <a:srgbClr val="FFFF99"/>
              </a:solidFill>
              <a:effectLst>
                <a:outerShdw blurRad="38100" dist="38100" dir="2700000" algn="tl">
                  <a:srgbClr val="000000">
                    <a:alpha val="43137"/>
                  </a:srgbClr>
                </a:outerShdw>
              </a:effectLst>
            </a:endParaRPr>
          </a:p>
        </p:txBody>
      </p:sp>
      <p:sp>
        <p:nvSpPr>
          <p:cNvPr id="8" name="TextBox 7"/>
          <p:cNvSpPr txBox="1"/>
          <p:nvPr/>
        </p:nvSpPr>
        <p:spPr>
          <a:xfrm>
            <a:off x="4343400" y="2095500"/>
            <a:ext cx="1666126" cy="584775"/>
          </a:xfrm>
          <a:prstGeom prst="rect">
            <a:avLst/>
          </a:prstGeom>
          <a:noFill/>
        </p:spPr>
        <p:txBody>
          <a:bodyPr wrap="square" rtlCol="0">
            <a:spAutoFit/>
          </a:bodyPr>
          <a:lstStyle/>
          <a:p>
            <a:pPr algn="l">
              <a:spcBef>
                <a:spcPts val="0"/>
              </a:spcBef>
              <a:buNone/>
            </a:pPr>
            <a:r>
              <a:rPr lang="en-US" sz="1600" b="0" baseline="0" dirty="0" smtClean="0">
                <a:solidFill>
                  <a:srgbClr val="FFFF99"/>
                </a:solidFill>
                <a:effectLst>
                  <a:outerShdw blurRad="38100" dist="38100" dir="2700000" algn="tl">
                    <a:srgbClr val="000000">
                      <a:alpha val="43137"/>
                    </a:srgbClr>
                  </a:outerShdw>
                </a:effectLst>
              </a:rPr>
              <a:t>mixed use development</a:t>
            </a:r>
            <a:endParaRPr lang="en-US" sz="1600" b="0" baseline="0" dirty="0">
              <a:solidFill>
                <a:srgbClr val="FFFF99"/>
              </a:solidFill>
              <a:effectLst>
                <a:outerShdw blurRad="38100" dist="38100" dir="2700000" algn="tl">
                  <a:srgbClr val="000000">
                    <a:alpha val="43137"/>
                  </a:srgbClr>
                </a:outerShdw>
              </a:effectLst>
            </a:endParaRPr>
          </a:p>
        </p:txBody>
      </p:sp>
      <p:sp>
        <p:nvSpPr>
          <p:cNvPr id="9" name="Rectangle 8"/>
          <p:cNvSpPr/>
          <p:nvPr/>
        </p:nvSpPr>
        <p:spPr>
          <a:xfrm>
            <a:off x="2209800" y="4419600"/>
            <a:ext cx="1905000" cy="584775"/>
          </a:xfrm>
          <a:prstGeom prst="rect">
            <a:avLst/>
          </a:prstGeom>
        </p:spPr>
        <p:txBody>
          <a:bodyPr wrap="square">
            <a:spAutoFit/>
          </a:bodyPr>
          <a:lstStyle/>
          <a:p>
            <a:pPr algn="l">
              <a:buNone/>
            </a:pPr>
            <a:r>
              <a:rPr lang="en-US" sz="1600" b="0" baseline="0" dirty="0" smtClean="0">
                <a:solidFill>
                  <a:srgbClr val="FFFF99"/>
                </a:solidFill>
                <a:effectLst>
                  <a:outerShdw blurRad="38100" dist="38100" dir="2700000" algn="tl">
                    <a:srgbClr val="000000">
                      <a:alpha val="43137"/>
                    </a:srgbClr>
                  </a:outerShdw>
                </a:effectLst>
              </a:rPr>
              <a:t>light watercraft center &amp; cafe</a:t>
            </a:r>
            <a:endParaRPr lang="en-US" sz="1600" b="0" baseline="0" dirty="0">
              <a:solidFill>
                <a:srgbClr val="FFFF99"/>
              </a:solidFill>
              <a:effectLst>
                <a:outerShdw blurRad="38100" dist="38100" dir="2700000" algn="tl">
                  <a:srgbClr val="000000">
                    <a:alpha val="43137"/>
                  </a:srgbClr>
                </a:outerShdw>
              </a:effectLst>
            </a:endParaRPr>
          </a:p>
        </p:txBody>
      </p:sp>
      <p:sp>
        <p:nvSpPr>
          <p:cNvPr id="10" name="Rectangle 9"/>
          <p:cNvSpPr/>
          <p:nvPr/>
        </p:nvSpPr>
        <p:spPr>
          <a:xfrm rot="869264">
            <a:off x="609600" y="5486400"/>
            <a:ext cx="1348246" cy="338554"/>
          </a:xfrm>
          <a:prstGeom prst="rect">
            <a:avLst/>
          </a:prstGeom>
        </p:spPr>
        <p:txBody>
          <a:bodyPr wrap="none">
            <a:spAutoFit/>
          </a:bodyPr>
          <a:lstStyle/>
          <a:p>
            <a:pPr algn="l">
              <a:buNone/>
            </a:pPr>
            <a:r>
              <a:rPr lang="en-US" sz="1600" b="0" baseline="0" dirty="0" err="1" smtClean="0">
                <a:solidFill>
                  <a:srgbClr val="FFFF99"/>
                </a:solidFill>
                <a:effectLst>
                  <a:outerShdw blurRad="38100" dist="38100" dir="2700000" algn="tl">
                    <a:srgbClr val="000000">
                      <a:alpha val="43137"/>
                    </a:srgbClr>
                  </a:outerShdw>
                </a:effectLst>
              </a:rPr>
              <a:t>Ebey</a:t>
            </a:r>
            <a:r>
              <a:rPr lang="en-US" sz="1600" b="0" baseline="0" dirty="0" smtClean="0">
                <a:solidFill>
                  <a:srgbClr val="FFFF99"/>
                </a:solidFill>
                <a:effectLst>
                  <a:outerShdw blurRad="38100" dist="38100" dir="2700000" algn="tl">
                    <a:srgbClr val="000000">
                      <a:alpha val="43137"/>
                    </a:srgbClr>
                  </a:outerShdw>
                </a:effectLst>
              </a:rPr>
              <a:t> Slough</a:t>
            </a:r>
            <a:endParaRPr lang="en-US" sz="1600" b="0" baseline="0" dirty="0">
              <a:solidFill>
                <a:srgbClr val="FFFF99"/>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Waterfront Park Activities</a:t>
            </a:r>
            <a:endParaRPr lang="en-US" sz="3600" dirty="0"/>
          </a:p>
        </p:txBody>
      </p:sp>
      <p:pic>
        <p:nvPicPr>
          <p:cNvPr id="10" name="Picture 9" descr="krishna.jpg"/>
          <p:cNvPicPr>
            <a:picLocks noChangeAspect="1"/>
          </p:cNvPicPr>
          <p:nvPr/>
        </p:nvPicPr>
        <p:blipFill>
          <a:blip r:embed="rId3" cstate="print"/>
          <a:srcRect l="27157" t="29835" b="23729"/>
          <a:stretch>
            <a:fillRect/>
          </a:stretch>
        </p:blipFill>
        <p:spPr>
          <a:xfrm>
            <a:off x="2819400" y="3684543"/>
            <a:ext cx="2514600" cy="2568471"/>
          </a:xfrm>
          <a:prstGeom prst="rect">
            <a:avLst/>
          </a:prstGeom>
        </p:spPr>
      </p:pic>
      <p:pic>
        <p:nvPicPr>
          <p:cNvPr id="11" name="Picture 10" descr="DSC04559_new.jpg"/>
          <p:cNvPicPr>
            <a:picLocks noChangeAspect="1"/>
          </p:cNvPicPr>
          <p:nvPr/>
        </p:nvPicPr>
        <p:blipFill>
          <a:blip r:embed="rId4" cstate="print"/>
          <a:srcRect t="14943" b="10341"/>
          <a:stretch>
            <a:fillRect/>
          </a:stretch>
        </p:blipFill>
        <p:spPr>
          <a:xfrm>
            <a:off x="6172200" y="1249073"/>
            <a:ext cx="3124201" cy="2234425"/>
          </a:xfrm>
          <a:prstGeom prst="rect">
            <a:avLst/>
          </a:prstGeom>
        </p:spPr>
      </p:pic>
      <p:pic>
        <p:nvPicPr>
          <p:cNvPr id="12" name="Picture 11" descr="DSC04556.JPG"/>
          <p:cNvPicPr>
            <a:picLocks noChangeAspect="1"/>
          </p:cNvPicPr>
          <p:nvPr/>
        </p:nvPicPr>
        <p:blipFill>
          <a:blip r:embed="rId5" cstate="print"/>
          <a:srcRect b="8163"/>
          <a:stretch>
            <a:fillRect/>
          </a:stretch>
        </p:blipFill>
        <p:spPr>
          <a:xfrm>
            <a:off x="5562600" y="3686175"/>
            <a:ext cx="3733800" cy="2571750"/>
          </a:xfrm>
          <a:prstGeom prst="rect">
            <a:avLst/>
          </a:prstGeom>
        </p:spPr>
      </p:pic>
      <p:pic>
        <p:nvPicPr>
          <p:cNvPr id="13" name="Picture 12" descr="amphitheater.jpg"/>
          <p:cNvPicPr>
            <a:picLocks noChangeAspect="1"/>
          </p:cNvPicPr>
          <p:nvPr/>
        </p:nvPicPr>
        <p:blipFill>
          <a:blip r:embed="rId6" cstate="print"/>
          <a:srcRect l="20000" t="10970" r="5926" b="38652"/>
          <a:stretch>
            <a:fillRect/>
          </a:stretch>
        </p:blipFill>
        <p:spPr>
          <a:xfrm>
            <a:off x="304800" y="1066799"/>
            <a:ext cx="5562601" cy="2447543"/>
          </a:xfrm>
          <a:prstGeom prst="rect">
            <a:avLst/>
          </a:prstGeom>
        </p:spPr>
      </p:pic>
      <p:sp>
        <p:nvSpPr>
          <p:cNvPr id="14" name="TextBox 13"/>
          <p:cNvSpPr txBox="1"/>
          <p:nvPr/>
        </p:nvSpPr>
        <p:spPr>
          <a:xfrm>
            <a:off x="795051" y="3580852"/>
            <a:ext cx="1786224" cy="2696123"/>
          </a:xfrm>
          <a:prstGeom prst="rect">
            <a:avLst/>
          </a:prstGeom>
          <a:noFill/>
        </p:spPr>
        <p:txBody>
          <a:bodyPr wrap="square" rtlCol="0">
            <a:spAutoFit/>
          </a:bodyPr>
          <a:lstStyle/>
          <a:p>
            <a:pPr algn="l">
              <a:buNone/>
            </a:pPr>
            <a:r>
              <a:rPr lang="en-US" sz="1800" b="0" baseline="0" dirty="0" smtClean="0"/>
              <a:t>•  Biking</a:t>
            </a:r>
          </a:p>
          <a:p>
            <a:pPr algn="l">
              <a:buNone/>
            </a:pPr>
            <a:r>
              <a:rPr lang="en-US" sz="1800" b="0" baseline="0" dirty="0" smtClean="0"/>
              <a:t>•  Fishing</a:t>
            </a:r>
          </a:p>
          <a:p>
            <a:pPr algn="l">
              <a:buNone/>
            </a:pPr>
            <a:r>
              <a:rPr lang="en-US" sz="1800" b="0" baseline="0" dirty="0" smtClean="0"/>
              <a:t>•  Boating</a:t>
            </a:r>
          </a:p>
          <a:p>
            <a:pPr algn="l">
              <a:buNone/>
            </a:pPr>
            <a:r>
              <a:rPr lang="en-US" sz="1800" b="0" baseline="0" dirty="0" smtClean="0"/>
              <a:t>•  Festivals</a:t>
            </a:r>
          </a:p>
          <a:p>
            <a:pPr algn="l">
              <a:buNone/>
            </a:pPr>
            <a:r>
              <a:rPr lang="en-US" sz="1800" b="0" baseline="0" dirty="0" smtClean="0"/>
              <a:t>•  Concerts</a:t>
            </a:r>
          </a:p>
          <a:p>
            <a:pPr algn="l">
              <a:buNone/>
            </a:pPr>
            <a:r>
              <a:rPr lang="en-US" sz="1800" b="0" baseline="0" dirty="0" smtClean="0"/>
              <a:t>•  Fly-casting</a:t>
            </a:r>
          </a:p>
          <a:p>
            <a:pPr algn="l">
              <a:buNone/>
            </a:pPr>
            <a:r>
              <a:rPr lang="en-US" sz="1800" b="0" baseline="0" dirty="0" smtClean="0"/>
              <a:t>•  Picnicking</a:t>
            </a:r>
          </a:p>
          <a:p>
            <a:pPr algn="l">
              <a:buNone/>
            </a:pPr>
            <a:r>
              <a:rPr lang="en-US" sz="1800" b="0" baseline="0" dirty="0" smtClean="0"/>
              <a:t>•  Kid’s play</a:t>
            </a:r>
            <a:endParaRPr lang="en-US" sz="1800" b="0" baseline="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Park &amp; Mixed-use Alternative B West of State St.</a:t>
            </a:r>
            <a:endParaRPr lang="en-US" sz="3600" dirty="0"/>
          </a:p>
        </p:txBody>
      </p:sp>
      <p:pic>
        <p:nvPicPr>
          <p:cNvPr id="4" name="Picture 7" descr="F:\default 00245.jpg"/>
          <p:cNvPicPr>
            <a:picLocks noChangeAspect="1" noChangeArrowheads="1"/>
          </p:cNvPicPr>
          <p:nvPr/>
        </p:nvPicPr>
        <p:blipFill>
          <a:blip r:embed="rId3" cstate="screen">
            <a:lum bright="-10000"/>
          </a:blip>
          <a:srcRect l="8889" t="5913" r="6667" b="2309"/>
          <a:stretch>
            <a:fillRect/>
          </a:stretch>
        </p:blipFill>
        <p:spPr bwMode="auto">
          <a:xfrm>
            <a:off x="381000" y="1219200"/>
            <a:ext cx="6066971" cy="5029200"/>
          </a:xfrm>
          <a:prstGeom prst="rect">
            <a:avLst/>
          </a:prstGeom>
          <a:noFill/>
        </p:spPr>
      </p:pic>
      <p:sp>
        <p:nvSpPr>
          <p:cNvPr id="5" name="Rectangle 4"/>
          <p:cNvSpPr/>
          <p:nvPr/>
        </p:nvSpPr>
        <p:spPr>
          <a:xfrm>
            <a:off x="6553200" y="1172016"/>
            <a:ext cx="2514600" cy="3933384"/>
          </a:xfrm>
          <a:prstGeom prst="rect">
            <a:avLst/>
          </a:prstGeom>
        </p:spPr>
        <p:txBody>
          <a:bodyPr wrap="square">
            <a:spAutoFit/>
          </a:bodyPr>
          <a:lstStyle/>
          <a:p>
            <a:pPr marL="114300" indent="-114300" algn="l">
              <a:buNone/>
            </a:pPr>
            <a:r>
              <a:rPr lang="en-US" sz="1600" b="0" baseline="0" dirty="0" smtClean="0"/>
              <a:t>•  Activate the waterfront with a light watercraft center and bike rental facility.</a:t>
            </a:r>
          </a:p>
          <a:p>
            <a:pPr marL="114300" indent="-114300" algn="l">
              <a:buNone/>
            </a:pPr>
            <a:r>
              <a:rPr lang="en-US" sz="1600" b="0" baseline="0" dirty="0" smtClean="0"/>
              <a:t>•  Create a flexible open space for festivals and concerts.</a:t>
            </a:r>
          </a:p>
          <a:p>
            <a:pPr marL="114300" indent="-114300" algn="l">
              <a:buNone/>
            </a:pPr>
            <a:r>
              <a:rPr lang="en-US" sz="1600" b="0" baseline="0" dirty="0" smtClean="0"/>
              <a:t>•  Add more single car parking to boat ramp parking lot.</a:t>
            </a:r>
          </a:p>
          <a:p>
            <a:pPr marL="114300" indent="-114300" algn="l">
              <a:buNone/>
            </a:pPr>
            <a:r>
              <a:rPr lang="en-US" sz="1600" b="0" baseline="0" dirty="0" smtClean="0"/>
              <a:t>• Develop a variety of mixed-use housing &amp; retail along 1st St. to create a new neighborhood.</a:t>
            </a:r>
          </a:p>
        </p:txBody>
      </p:sp>
      <p:sp>
        <p:nvSpPr>
          <p:cNvPr id="7" name="Rectangle 6"/>
          <p:cNvSpPr/>
          <p:nvPr/>
        </p:nvSpPr>
        <p:spPr>
          <a:xfrm>
            <a:off x="1887564" y="3852446"/>
            <a:ext cx="1770036" cy="338554"/>
          </a:xfrm>
          <a:prstGeom prst="rect">
            <a:avLst/>
          </a:prstGeom>
        </p:spPr>
        <p:txBody>
          <a:bodyPr wrap="none">
            <a:spAutoFit/>
          </a:bodyPr>
          <a:lstStyle/>
          <a:p>
            <a:pPr algn="l">
              <a:buNone/>
            </a:pPr>
            <a:r>
              <a:rPr lang="en-US" sz="1600" b="0" baseline="0" dirty="0" smtClean="0">
                <a:solidFill>
                  <a:srgbClr val="FFFF99"/>
                </a:solidFill>
                <a:effectLst>
                  <a:outerShdw blurRad="38100" dist="38100" dir="2700000" algn="tl">
                    <a:srgbClr val="000000">
                      <a:alpha val="43137"/>
                    </a:srgbClr>
                  </a:outerShdw>
                </a:effectLst>
              </a:rPr>
              <a:t>flexible lawn area</a:t>
            </a:r>
            <a:endParaRPr lang="en-US" sz="1600" b="0" baseline="0" dirty="0">
              <a:solidFill>
                <a:srgbClr val="FFFF99"/>
              </a:solidFill>
              <a:effectLst>
                <a:outerShdw blurRad="38100" dist="38100" dir="2700000" algn="tl">
                  <a:srgbClr val="000000">
                    <a:alpha val="43137"/>
                  </a:srgbClr>
                </a:outerShdw>
              </a:effectLst>
            </a:endParaRPr>
          </a:p>
        </p:txBody>
      </p:sp>
      <p:sp>
        <p:nvSpPr>
          <p:cNvPr id="9" name="Rectangle 8"/>
          <p:cNvSpPr/>
          <p:nvPr/>
        </p:nvSpPr>
        <p:spPr>
          <a:xfrm rot="1058062">
            <a:off x="533400" y="5715000"/>
            <a:ext cx="1348246" cy="338554"/>
          </a:xfrm>
          <a:prstGeom prst="rect">
            <a:avLst/>
          </a:prstGeom>
        </p:spPr>
        <p:txBody>
          <a:bodyPr wrap="none">
            <a:spAutoFit/>
          </a:bodyPr>
          <a:lstStyle/>
          <a:p>
            <a:pPr algn="l">
              <a:buNone/>
            </a:pPr>
            <a:r>
              <a:rPr lang="en-US" sz="1600" b="0" baseline="0" dirty="0" err="1" smtClean="0">
                <a:solidFill>
                  <a:srgbClr val="FFFF99"/>
                </a:solidFill>
                <a:effectLst>
                  <a:outerShdw blurRad="38100" dist="38100" dir="2700000" algn="tl">
                    <a:srgbClr val="000000">
                      <a:alpha val="43137"/>
                    </a:srgbClr>
                  </a:outerShdw>
                </a:effectLst>
              </a:rPr>
              <a:t>Ebey</a:t>
            </a:r>
            <a:r>
              <a:rPr lang="en-US" sz="1600" b="0" baseline="0" dirty="0" smtClean="0">
                <a:solidFill>
                  <a:srgbClr val="FFFF99"/>
                </a:solidFill>
                <a:effectLst>
                  <a:outerShdw blurRad="38100" dist="38100" dir="2700000" algn="tl">
                    <a:srgbClr val="000000">
                      <a:alpha val="43137"/>
                    </a:srgbClr>
                  </a:outerShdw>
                </a:effectLst>
              </a:rPr>
              <a:t> Slough</a:t>
            </a:r>
            <a:endParaRPr lang="en-US" sz="1600" b="0" baseline="0" dirty="0">
              <a:solidFill>
                <a:srgbClr val="FFFF99"/>
              </a:solidFill>
              <a:effectLst>
                <a:outerShdw blurRad="38100" dist="38100" dir="2700000" algn="tl">
                  <a:srgbClr val="000000">
                    <a:alpha val="43137"/>
                  </a:srgbClr>
                </a:outerShdw>
              </a:effectLst>
            </a:endParaRPr>
          </a:p>
        </p:txBody>
      </p:sp>
      <p:sp>
        <p:nvSpPr>
          <p:cNvPr id="12" name="TextBox 11"/>
          <p:cNvSpPr txBox="1"/>
          <p:nvPr/>
        </p:nvSpPr>
        <p:spPr>
          <a:xfrm>
            <a:off x="4219575" y="2171700"/>
            <a:ext cx="1666126" cy="584775"/>
          </a:xfrm>
          <a:prstGeom prst="rect">
            <a:avLst/>
          </a:prstGeom>
          <a:noFill/>
        </p:spPr>
        <p:txBody>
          <a:bodyPr wrap="square" rtlCol="0">
            <a:spAutoFit/>
          </a:bodyPr>
          <a:lstStyle/>
          <a:p>
            <a:pPr algn="l">
              <a:spcBef>
                <a:spcPts val="0"/>
              </a:spcBef>
              <a:buNone/>
            </a:pPr>
            <a:r>
              <a:rPr lang="en-US" sz="1600" b="0" baseline="0" dirty="0" smtClean="0">
                <a:solidFill>
                  <a:srgbClr val="FFFF99"/>
                </a:solidFill>
                <a:effectLst>
                  <a:outerShdw blurRad="38100" dist="38100" dir="2700000" algn="tl">
                    <a:srgbClr val="000000">
                      <a:alpha val="43137"/>
                    </a:srgbClr>
                  </a:outerShdw>
                </a:effectLst>
              </a:rPr>
              <a:t>mixed use development</a:t>
            </a:r>
            <a:endParaRPr lang="en-US" sz="1600" b="0" baseline="0" dirty="0">
              <a:solidFill>
                <a:srgbClr val="FFFF99"/>
              </a:solidFill>
              <a:effectLst>
                <a:outerShdw blurRad="38100" dist="38100" dir="2700000" algn="tl">
                  <a:srgbClr val="000000">
                    <a:alpha val="43137"/>
                  </a:srgbClr>
                </a:outerShdw>
              </a:effectLst>
            </a:endParaRPr>
          </a:p>
        </p:txBody>
      </p:sp>
      <p:sp>
        <p:nvSpPr>
          <p:cNvPr id="13" name="Rectangle 12"/>
          <p:cNvSpPr/>
          <p:nvPr/>
        </p:nvSpPr>
        <p:spPr>
          <a:xfrm>
            <a:off x="1828800" y="4520625"/>
            <a:ext cx="1905000" cy="584775"/>
          </a:xfrm>
          <a:prstGeom prst="rect">
            <a:avLst/>
          </a:prstGeom>
        </p:spPr>
        <p:txBody>
          <a:bodyPr wrap="square">
            <a:spAutoFit/>
          </a:bodyPr>
          <a:lstStyle/>
          <a:p>
            <a:pPr algn="l">
              <a:buNone/>
            </a:pPr>
            <a:r>
              <a:rPr lang="en-US" sz="1600" b="0" baseline="0" dirty="0" smtClean="0">
                <a:solidFill>
                  <a:srgbClr val="FFFF99"/>
                </a:solidFill>
                <a:effectLst>
                  <a:outerShdw blurRad="38100" dist="38100" dir="2700000" algn="tl">
                    <a:srgbClr val="000000">
                      <a:alpha val="43137"/>
                    </a:srgbClr>
                  </a:outerShdw>
                </a:effectLst>
              </a:rPr>
              <a:t>light watercraft center &amp; cafe</a:t>
            </a:r>
            <a:endParaRPr lang="en-US" sz="1600" b="0" baseline="0" dirty="0">
              <a:solidFill>
                <a:srgbClr val="FFFF99"/>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Urban Waterfront Trails &amp; Interpretive Markers </a:t>
            </a:r>
            <a:endParaRPr lang="en-US" sz="3600" dirty="0"/>
          </a:p>
        </p:txBody>
      </p:sp>
      <p:pic>
        <p:nvPicPr>
          <p:cNvPr id="6" name="Content Placeholder 3" descr="EBE_11.jpg"/>
          <p:cNvPicPr>
            <a:picLocks noChangeAspect="1"/>
          </p:cNvPicPr>
          <p:nvPr/>
        </p:nvPicPr>
        <p:blipFill>
          <a:blip r:embed="rId3" cstate="screen"/>
          <a:srcRect l="614" t="5949" r="36176"/>
          <a:stretch>
            <a:fillRect/>
          </a:stretch>
        </p:blipFill>
        <p:spPr>
          <a:xfrm>
            <a:off x="4267200" y="1778767"/>
            <a:ext cx="4724400" cy="4393433"/>
          </a:xfrm>
          <a:prstGeom prst="rect">
            <a:avLst/>
          </a:prstGeom>
        </p:spPr>
      </p:pic>
      <p:pic>
        <p:nvPicPr>
          <p:cNvPr id="8" name="Picture 2" descr="8_Eastbank.jpg                                                 017BB005Admin                          BB6AB08D:"/>
          <p:cNvPicPr>
            <a:picLocks noChangeAspect="1" noChangeArrowheads="1"/>
          </p:cNvPicPr>
          <p:nvPr/>
        </p:nvPicPr>
        <p:blipFill>
          <a:blip r:embed="rId4" cstate="screen"/>
          <a:srcRect/>
          <a:stretch>
            <a:fillRect/>
          </a:stretch>
        </p:blipFill>
        <p:spPr bwMode="auto">
          <a:xfrm>
            <a:off x="381000" y="3841251"/>
            <a:ext cx="3581400" cy="2330949"/>
          </a:xfrm>
          <a:prstGeom prst="rect">
            <a:avLst/>
          </a:prstGeom>
          <a:noFill/>
        </p:spPr>
      </p:pic>
      <p:pic>
        <p:nvPicPr>
          <p:cNvPr id="9" name="Picture 3" descr="9_Eastbank.jpg                                                 017BB005Admin                          BB6AB08D:"/>
          <p:cNvPicPr>
            <a:picLocks noChangeAspect="1" noChangeArrowheads="1"/>
          </p:cNvPicPr>
          <p:nvPr/>
        </p:nvPicPr>
        <p:blipFill>
          <a:blip r:embed="rId5" cstate="screen">
            <a:lum bright="-2000" contrast="6000"/>
          </a:blip>
          <a:srcRect/>
          <a:stretch>
            <a:fillRect/>
          </a:stretch>
        </p:blipFill>
        <p:spPr bwMode="auto">
          <a:xfrm>
            <a:off x="381000" y="1219200"/>
            <a:ext cx="3581400" cy="2362200"/>
          </a:xfrm>
          <a:prstGeom prst="rect">
            <a:avLst/>
          </a:prstGeom>
          <a:noFill/>
        </p:spPr>
      </p:pic>
      <p:sp>
        <p:nvSpPr>
          <p:cNvPr id="7" name="TextBox 6"/>
          <p:cNvSpPr txBox="1"/>
          <p:nvPr/>
        </p:nvSpPr>
        <p:spPr>
          <a:xfrm>
            <a:off x="4171950" y="1110674"/>
            <a:ext cx="5105400" cy="584776"/>
          </a:xfrm>
          <a:prstGeom prst="rect">
            <a:avLst/>
          </a:prstGeom>
          <a:noFill/>
        </p:spPr>
        <p:txBody>
          <a:bodyPr wrap="square" rtlCol="0">
            <a:spAutoFit/>
          </a:bodyPr>
          <a:lstStyle/>
          <a:p>
            <a:pPr algn="l">
              <a:buNone/>
            </a:pPr>
            <a:r>
              <a:rPr lang="en-US" sz="1600" b="0" baseline="0" dirty="0" smtClean="0"/>
              <a:t>Examples from Vera Katz </a:t>
            </a:r>
            <a:r>
              <a:rPr lang="en-US" sz="1600" b="0" baseline="0" dirty="0" err="1" smtClean="0"/>
              <a:t>Eastbank</a:t>
            </a:r>
            <a:r>
              <a:rPr lang="en-US" sz="1600" b="0" baseline="0" dirty="0" smtClean="0"/>
              <a:t> Esplanade, Portland, Oregon</a:t>
            </a:r>
            <a:endParaRPr lang="en-US" sz="1600" b="0" baseline="0"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3600" dirty="0" smtClean="0"/>
              <a:t>Interpretive, Art and Wayfinding for Place Making</a:t>
            </a:r>
            <a:endParaRPr lang="en-US" sz="3600" dirty="0"/>
          </a:p>
        </p:txBody>
      </p:sp>
      <p:pic>
        <p:nvPicPr>
          <p:cNvPr id="4" name="Picture 2" descr="EBE with Scotties.jpg                                          02A21009Admin                          BB6AA27D:"/>
          <p:cNvPicPr>
            <a:picLocks noChangeAspect="1" noChangeArrowheads="1"/>
          </p:cNvPicPr>
          <p:nvPr/>
        </p:nvPicPr>
        <p:blipFill>
          <a:blip r:embed="rId3" cstate="screen">
            <a:lum bright="3000"/>
          </a:blip>
          <a:srcRect b="4222"/>
          <a:stretch>
            <a:fillRect/>
          </a:stretch>
        </p:blipFill>
        <p:spPr bwMode="auto">
          <a:xfrm>
            <a:off x="4495800" y="3047999"/>
            <a:ext cx="2438400" cy="3124201"/>
          </a:xfrm>
          <a:prstGeom prst="rect">
            <a:avLst/>
          </a:prstGeom>
          <a:noFill/>
        </p:spPr>
      </p:pic>
      <p:pic>
        <p:nvPicPr>
          <p:cNvPr id="7" name="Content Placeholder 3" descr="H008.jpg"/>
          <p:cNvPicPr>
            <a:picLocks noChangeAspect="1"/>
          </p:cNvPicPr>
          <p:nvPr/>
        </p:nvPicPr>
        <p:blipFill>
          <a:blip r:embed="rId4" cstate="screen">
            <a:lum contrast="3000"/>
          </a:blip>
          <a:srcRect/>
          <a:stretch>
            <a:fillRect/>
          </a:stretch>
        </p:blipFill>
        <p:spPr>
          <a:xfrm>
            <a:off x="4495800" y="1143000"/>
            <a:ext cx="2397370" cy="1731434"/>
          </a:xfrm>
          <a:prstGeom prst="rect">
            <a:avLst/>
          </a:prstGeom>
        </p:spPr>
      </p:pic>
      <p:pic>
        <p:nvPicPr>
          <p:cNvPr id="5" name="Picture 4" descr="aerial map.jpg"/>
          <p:cNvPicPr>
            <a:picLocks noChangeAspect="1"/>
          </p:cNvPicPr>
          <p:nvPr/>
        </p:nvPicPr>
        <p:blipFill>
          <a:blip r:embed="rId5" cstate="print"/>
          <a:stretch>
            <a:fillRect/>
          </a:stretch>
        </p:blipFill>
        <p:spPr>
          <a:xfrm>
            <a:off x="762000" y="1142999"/>
            <a:ext cx="3429000" cy="5051323"/>
          </a:xfrm>
          <a:prstGeom prst="rect">
            <a:avLst/>
          </a:prstGeom>
        </p:spPr>
      </p:pic>
      <p:sp>
        <p:nvSpPr>
          <p:cNvPr id="8" name="Rectangle 7"/>
          <p:cNvSpPr>
            <a:spLocks noChangeAspect="1"/>
          </p:cNvSpPr>
          <p:nvPr/>
        </p:nvSpPr>
        <p:spPr>
          <a:xfrm>
            <a:off x="7086600" y="1219200"/>
            <a:ext cx="2362200" cy="4918269"/>
          </a:xfrm>
          <a:prstGeom prst="rect">
            <a:avLst/>
          </a:prstGeom>
        </p:spPr>
        <p:txBody>
          <a:bodyPr wrap="square">
            <a:spAutoFit/>
          </a:bodyPr>
          <a:lstStyle/>
          <a:p>
            <a:pPr marL="171450" indent="-171450" algn="l">
              <a:buNone/>
            </a:pPr>
            <a:r>
              <a:rPr lang="en-US" sz="1600" b="0" baseline="0" dirty="0" smtClean="0"/>
              <a:t>•  Develop a program for place making unique to the Marysville waterfront. </a:t>
            </a:r>
          </a:p>
          <a:p>
            <a:pPr marL="171450" indent="-171450" algn="l">
              <a:buNone/>
            </a:pPr>
            <a:r>
              <a:rPr lang="en-US" sz="1600" b="0" baseline="0" dirty="0" smtClean="0"/>
              <a:t>•  Focus on natural history, natural resources, human activities &amp; industrial past.</a:t>
            </a:r>
          </a:p>
          <a:p>
            <a:pPr marL="171450" indent="-171450" algn="l">
              <a:buNone/>
            </a:pPr>
            <a:r>
              <a:rPr lang="en-US" sz="1600" b="0" baseline="0" dirty="0" smtClean="0"/>
              <a:t>•  Commission works of public art that represent the relevant identified themes.</a:t>
            </a:r>
          </a:p>
          <a:p>
            <a:pPr marL="171450" indent="-171450" algn="l">
              <a:buNone/>
            </a:pPr>
            <a:r>
              <a:rPr lang="en-US" sz="1600" b="0" baseline="0" dirty="0" smtClean="0"/>
              <a:t>•  Develop a wayfinding program that includes regional maps &amp; illustrates connections for land and water trails.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Compatible Development That Fits the Waterfront</a:t>
            </a:r>
            <a:endParaRPr lang="en-US" sz="3600" dirty="0"/>
          </a:p>
        </p:txBody>
      </p:sp>
      <p:pic>
        <p:nvPicPr>
          <p:cNvPr id="6" name="Content Placeholder 5" descr="streetscapelofts.JPG"/>
          <p:cNvPicPr>
            <a:picLocks noGrp="1" noChangeAspect="1"/>
          </p:cNvPicPr>
          <p:nvPr>
            <p:ph idx="1"/>
          </p:nvPr>
        </p:nvPicPr>
        <p:blipFill>
          <a:blip r:embed="rId3" cstate="screen"/>
          <a:srcRect l="9525" r="-201"/>
          <a:stretch>
            <a:fillRect/>
          </a:stretch>
        </p:blipFill>
        <p:spPr>
          <a:xfrm rot="5400000">
            <a:off x="5270357" y="1587643"/>
            <a:ext cx="4262284" cy="3525398"/>
          </a:xfrm>
        </p:spPr>
      </p:pic>
      <p:pic>
        <p:nvPicPr>
          <p:cNvPr id="7" name="Picture 2" descr="CIMG0990"/>
          <p:cNvPicPr>
            <a:picLocks noChangeAspect="1" noChangeArrowheads="1"/>
          </p:cNvPicPr>
          <p:nvPr/>
        </p:nvPicPr>
        <p:blipFill>
          <a:blip r:embed="rId4" cstate="screen"/>
          <a:srcRect/>
          <a:stretch>
            <a:fillRect/>
          </a:stretch>
        </p:blipFill>
        <p:spPr bwMode="auto">
          <a:xfrm>
            <a:off x="1752600" y="3713019"/>
            <a:ext cx="3505199" cy="2230581"/>
          </a:xfrm>
          <a:prstGeom prst="rect">
            <a:avLst/>
          </a:prstGeom>
          <a:noFill/>
          <a:ln w="9525">
            <a:noFill/>
            <a:miter lim="800000"/>
            <a:headEnd/>
            <a:tailEnd/>
          </a:ln>
        </p:spPr>
      </p:pic>
      <p:sp>
        <p:nvSpPr>
          <p:cNvPr id="5" name="Rectangle 4"/>
          <p:cNvSpPr/>
          <p:nvPr/>
        </p:nvSpPr>
        <p:spPr>
          <a:xfrm>
            <a:off x="152400" y="1066801"/>
            <a:ext cx="5334000" cy="2603790"/>
          </a:xfrm>
          <a:prstGeom prst="rect">
            <a:avLst/>
          </a:prstGeom>
        </p:spPr>
        <p:txBody>
          <a:bodyPr wrap="square">
            <a:spAutoFit/>
          </a:bodyPr>
          <a:lstStyle/>
          <a:p>
            <a:pPr algn="l">
              <a:buSzPct val="100000"/>
              <a:buNone/>
            </a:pPr>
            <a:r>
              <a:rPr lang="en-US" sz="2400" b="0" baseline="0" dirty="0" smtClean="0">
                <a:solidFill>
                  <a:schemeClr val="bg2"/>
                </a:solidFill>
                <a:latin typeface="Arial Narrow" pitchFamily="34" charset="0"/>
              </a:rPr>
              <a:t>Carefully consider the kind of development that will enhance the public park experience...</a:t>
            </a:r>
          </a:p>
          <a:p>
            <a:pPr algn="l">
              <a:buSzPct val="100000"/>
              <a:buNone/>
            </a:pPr>
            <a:r>
              <a:rPr lang="en-US" sz="800" b="0" baseline="0" dirty="0" smtClean="0">
                <a:solidFill>
                  <a:schemeClr val="bg2"/>
                </a:solidFill>
                <a:latin typeface="Arial Narrow" pitchFamily="34" charset="0"/>
              </a:rPr>
              <a:t> </a:t>
            </a:r>
          </a:p>
          <a:p>
            <a:pPr marL="171450" indent="-171450" algn="l">
              <a:buSzPct val="100000"/>
              <a:buFont typeface="Arial" pitchFamily="34" charset="0"/>
              <a:buChar char="•"/>
            </a:pPr>
            <a:r>
              <a:rPr lang="en-US" sz="1600" b="0" baseline="0" dirty="0" smtClean="0"/>
              <a:t>Emphasize a walkable community.</a:t>
            </a:r>
          </a:p>
          <a:p>
            <a:pPr marL="171450" indent="-171450" algn="l">
              <a:buSzPct val="100000"/>
              <a:buFont typeface="Arial" pitchFamily="34" charset="0"/>
              <a:buChar char="•"/>
            </a:pPr>
            <a:r>
              <a:rPr lang="en-US" sz="1600" b="0" baseline="0" dirty="0" smtClean="0"/>
              <a:t>Consider the relationship of public space and private development so that they compliment one another.</a:t>
            </a:r>
          </a:p>
          <a:p>
            <a:pPr marL="171450" indent="-171450" algn="l">
              <a:buSzPct val="100000"/>
              <a:buFont typeface="Arial" pitchFamily="34" charset="0"/>
              <a:buChar char="•"/>
            </a:pPr>
            <a:r>
              <a:rPr lang="en-US" sz="1600" b="0" baseline="0" dirty="0" smtClean="0"/>
              <a:t>In addition to a cafe, consider adding more seasonal retail that can energize the waterfront experience during the summertime.</a:t>
            </a:r>
          </a:p>
        </p:txBody>
      </p:sp>
      <p:sp>
        <p:nvSpPr>
          <p:cNvPr id="8" name="TextBox 7"/>
          <p:cNvSpPr txBox="1"/>
          <p:nvPr/>
        </p:nvSpPr>
        <p:spPr>
          <a:xfrm>
            <a:off x="5562600" y="5511224"/>
            <a:ext cx="3733800" cy="461665"/>
          </a:xfrm>
          <a:prstGeom prst="rect">
            <a:avLst/>
          </a:prstGeom>
          <a:noFill/>
        </p:spPr>
        <p:txBody>
          <a:bodyPr wrap="square" rtlCol="0">
            <a:spAutoFit/>
          </a:bodyPr>
          <a:lstStyle/>
          <a:p>
            <a:pPr algn="l">
              <a:buNone/>
            </a:pPr>
            <a:r>
              <a:rPr lang="en-US" sz="1200" b="0" baseline="0" dirty="0" smtClean="0"/>
              <a:t>Example of urban housing with front porches that compliment the public realm</a:t>
            </a:r>
            <a:endParaRPr lang="en-US" sz="1200" b="0" baseline="0" dirty="0"/>
          </a:p>
        </p:txBody>
      </p:sp>
      <p:sp>
        <p:nvSpPr>
          <p:cNvPr id="9" name="Rectangle 8"/>
          <p:cNvSpPr/>
          <p:nvPr/>
        </p:nvSpPr>
        <p:spPr>
          <a:xfrm>
            <a:off x="1655346" y="5943600"/>
            <a:ext cx="2853666" cy="276999"/>
          </a:xfrm>
          <a:prstGeom prst="rect">
            <a:avLst/>
          </a:prstGeom>
        </p:spPr>
        <p:txBody>
          <a:bodyPr wrap="none">
            <a:spAutoFit/>
          </a:bodyPr>
          <a:lstStyle/>
          <a:p>
            <a:pPr algn="l">
              <a:buNone/>
            </a:pPr>
            <a:r>
              <a:rPr lang="en-US" sz="1200" b="0" baseline="0" dirty="0" smtClean="0"/>
              <a:t>Example of seasonal food &amp; beverages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Downtown Transportation Plan</a:t>
            </a:r>
            <a:endParaRPr lang="en-US" dirty="0"/>
          </a:p>
        </p:txBody>
      </p:sp>
      <p:pic>
        <p:nvPicPr>
          <p:cNvPr id="6146" name="Picture 2" descr="M:\5324 Marysville WA Downtown Strategy\Makers Rec'd\Transportation_ALL_newbase.jpg"/>
          <p:cNvPicPr>
            <a:picLocks noChangeAspect="1" noChangeArrowheads="1"/>
          </p:cNvPicPr>
          <p:nvPr/>
        </p:nvPicPr>
        <p:blipFill>
          <a:blip r:embed="rId3" cstate="screen"/>
          <a:srcRect/>
          <a:stretch>
            <a:fillRect/>
          </a:stretch>
        </p:blipFill>
        <p:spPr bwMode="auto">
          <a:xfrm>
            <a:off x="304800" y="1143000"/>
            <a:ext cx="8534400" cy="512064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Adopted City Vision &amp; Mission</a:t>
            </a:r>
            <a:endParaRPr lang="en-US" dirty="0"/>
          </a:p>
        </p:txBody>
      </p:sp>
      <p:sp>
        <p:nvSpPr>
          <p:cNvPr id="3" name="Content Placeholder 2"/>
          <p:cNvSpPr>
            <a:spLocks noGrp="1"/>
          </p:cNvSpPr>
          <p:nvPr>
            <p:ph idx="1"/>
          </p:nvPr>
        </p:nvSpPr>
        <p:spPr>
          <a:xfrm>
            <a:off x="228600" y="1905000"/>
            <a:ext cx="4800600" cy="3810000"/>
          </a:xfrm>
        </p:spPr>
        <p:txBody>
          <a:bodyPr/>
          <a:lstStyle/>
          <a:p>
            <a:pPr marL="0" indent="0">
              <a:buNone/>
            </a:pPr>
            <a:r>
              <a:rPr lang="en-US" dirty="0" smtClean="0"/>
              <a:t>“The City of Marysville partners with the community to provide quality innovative and efficient municipal services which promote economic growth, thriving neighborhoods, healthful living, and financial sustainability for our residents and businesses.”</a:t>
            </a:r>
          </a:p>
          <a:p>
            <a:pPr>
              <a:buNone/>
            </a:pPr>
            <a:endParaRPr lang="en-US" dirty="0"/>
          </a:p>
        </p:txBody>
      </p:sp>
      <p:sp>
        <p:nvSpPr>
          <p:cNvPr id="5" name="Content Placeholder 2"/>
          <p:cNvSpPr txBox="1">
            <a:spLocks/>
          </p:cNvSpPr>
          <p:nvPr/>
        </p:nvSpPr>
        <p:spPr bwMode="auto">
          <a:xfrm>
            <a:off x="228600" y="1295400"/>
            <a:ext cx="7467600" cy="99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292100" marR="0" lvl="0" indent="-292100" algn="l" defTabSz="966788" rtl="0" eaLnBrk="1" fontAlgn="base" latinLnBrk="0" hangingPunct="1">
              <a:lnSpc>
                <a:spcPct val="100000"/>
              </a:lnSpc>
              <a:spcBef>
                <a:spcPts val="800"/>
              </a:spcBef>
              <a:spcAft>
                <a:spcPct val="0"/>
              </a:spcAft>
              <a:buClrTx/>
              <a:buSzPct val="70000"/>
              <a:buFontTx/>
              <a:buNone/>
              <a:tabLst/>
              <a:defRPr/>
            </a:pPr>
            <a:r>
              <a:rPr kumimoji="0" lang="en-US" sz="3200" b="0" i="1" u="none" strike="noStrike" kern="0" cap="none" spc="0" normalizeH="0" baseline="0" noProof="0" dirty="0" smtClean="0">
                <a:ln>
                  <a:noFill/>
                </a:ln>
                <a:solidFill>
                  <a:schemeClr val="bg2"/>
                </a:solidFill>
                <a:effectLst/>
                <a:uLnTx/>
                <a:uFillTx/>
                <a:latin typeface="Arial Narrow" pitchFamily="34" charset="0"/>
                <a:ea typeface="+mn-ea"/>
                <a:cs typeface="+mn-cs"/>
              </a:rPr>
              <a:t>“Experience Marysville ~ Live, Work, Play”</a:t>
            </a:r>
          </a:p>
        </p:txBody>
      </p:sp>
      <p:pic>
        <p:nvPicPr>
          <p:cNvPr id="2050" name="Picture 2"/>
          <p:cNvPicPr>
            <a:picLocks noChangeAspect="1" noChangeArrowheads="1"/>
          </p:cNvPicPr>
          <p:nvPr/>
        </p:nvPicPr>
        <p:blipFill>
          <a:blip r:embed="rId3" cstate="screen"/>
          <a:srcRect/>
          <a:stretch>
            <a:fillRect/>
          </a:stretch>
        </p:blipFill>
        <p:spPr bwMode="auto">
          <a:xfrm>
            <a:off x="5943600" y="2057400"/>
            <a:ext cx="2990351" cy="3838575"/>
          </a:xfrm>
          <a:prstGeom prst="rect">
            <a:avLst/>
          </a:prstGeom>
          <a:noFill/>
          <a:ln w="9525">
            <a:noFill/>
            <a:miter lim="800000"/>
            <a:headEnd/>
            <a:tailEnd/>
          </a:ln>
        </p:spPr>
      </p:pic>
      <p:sp>
        <p:nvSpPr>
          <p:cNvPr id="7" name="TextBox 6"/>
          <p:cNvSpPr txBox="1"/>
          <p:nvPr/>
        </p:nvSpPr>
        <p:spPr>
          <a:xfrm>
            <a:off x="5867400" y="5903259"/>
            <a:ext cx="2209800" cy="261610"/>
          </a:xfrm>
          <a:prstGeom prst="rect">
            <a:avLst/>
          </a:prstGeom>
          <a:noFill/>
        </p:spPr>
        <p:txBody>
          <a:bodyPr wrap="square" rtlCol="0">
            <a:spAutoFit/>
          </a:bodyPr>
          <a:lstStyle/>
          <a:p>
            <a:pPr algn="l">
              <a:buNone/>
            </a:pPr>
            <a:r>
              <a:rPr lang="en-US" sz="1100" b="0" baseline="0" dirty="0" smtClean="0"/>
              <a:t>Source: Wikipedia</a:t>
            </a:r>
            <a:endParaRPr lang="en-US" sz="1100" b="0" baseline="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Improved Streetscape for 1</a:t>
            </a:r>
            <a:r>
              <a:rPr lang="en-US" baseline="30000" dirty="0" smtClean="0"/>
              <a:t>st</a:t>
            </a:r>
            <a:r>
              <a:rPr lang="en-US" dirty="0" smtClean="0"/>
              <a:t> Street</a:t>
            </a:r>
            <a:endParaRPr lang="en-US" dirty="0"/>
          </a:p>
        </p:txBody>
      </p:sp>
      <p:pic>
        <p:nvPicPr>
          <p:cNvPr id="11268" name="Picture 4" descr="F:\default 000033.jpg"/>
          <p:cNvPicPr>
            <a:picLocks noChangeAspect="1" noChangeArrowheads="1"/>
          </p:cNvPicPr>
          <p:nvPr/>
        </p:nvPicPr>
        <p:blipFill>
          <a:blip r:embed="rId3" cstate="screen">
            <a:lum bright="10000"/>
          </a:blip>
          <a:srcRect t="6250" b="6251"/>
          <a:stretch>
            <a:fillRect/>
          </a:stretch>
        </p:blipFill>
        <p:spPr bwMode="auto">
          <a:xfrm rot="-60000">
            <a:off x="1300343" y="1758168"/>
            <a:ext cx="8122410" cy="3171237"/>
          </a:xfrm>
          <a:prstGeom prst="rect">
            <a:avLst/>
          </a:prstGeom>
          <a:noFill/>
        </p:spPr>
      </p:pic>
      <p:sp>
        <p:nvSpPr>
          <p:cNvPr id="4" name="Rectangle 3"/>
          <p:cNvSpPr/>
          <p:nvPr/>
        </p:nvSpPr>
        <p:spPr>
          <a:xfrm>
            <a:off x="228600" y="997803"/>
            <a:ext cx="8534400" cy="707886"/>
          </a:xfrm>
          <a:prstGeom prst="rect">
            <a:avLst/>
          </a:prstGeom>
        </p:spPr>
        <p:txBody>
          <a:bodyPr wrap="square">
            <a:spAutoFit/>
          </a:bodyPr>
          <a:lstStyle/>
          <a:p>
            <a:pPr algn="l">
              <a:buNone/>
            </a:pPr>
            <a:r>
              <a:rPr lang="en-US" sz="2000" b="0" baseline="0" dirty="0" smtClean="0">
                <a:solidFill>
                  <a:schemeClr val="bg2"/>
                </a:solidFill>
                <a:latin typeface="Arial Narrow" pitchFamily="34" charset="0"/>
              </a:rPr>
              <a:t>First Street and the south side of Town Center Mall need significant improvement as a catalyst for waterfront development to take place.  </a:t>
            </a:r>
          </a:p>
        </p:txBody>
      </p:sp>
      <p:grpSp>
        <p:nvGrpSpPr>
          <p:cNvPr id="3" name="Group 6"/>
          <p:cNvGrpSpPr/>
          <p:nvPr/>
        </p:nvGrpSpPr>
        <p:grpSpPr>
          <a:xfrm>
            <a:off x="228600" y="4933950"/>
            <a:ext cx="9372600" cy="1354872"/>
            <a:chOff x="228600" y="4985861"/>
            <a:chExt cx="9372600" cy="1354872"/>
          </a:xfrm>
        </p:grpSpPr>
        <p:sp>
          <p:nvSpPr>
            <p:cNvPr id="5" name="Rectangle 4"/>
            <p:cNvSpPr/>
            <p:nvPr/>
          </p:nvSpPr>
          <p:spPr>
            <a:xfrm>
              <a:off x="419100" y="5343537"/>
              <a:ext cx="9182100" cy="997196"/>
            </a:xfrm>
            <a:prstGeom prst="rect">
              <a:avLst/>
            </a:prstGeom>
          </p:spPr>
          <p:txBody>
            <a:bodyPr wrap="square" numCol="2" spcCol="274320">
              <a:spAutoFit/>
            </a:bodyPr>
            <a:lstStyle/>
            <a:p>
              <a:pPr marL="171450" indent="-171450" algn="l">
                <a:buNone/>
              </a:pPr>
              <a:r>
                <a:rPr lang="en-US" sz="1400" b="0" baseline="0" dirty="0" smtClean="0"/>
                <a:t>•  Landscape screening with narrow conifer trees against the blank mall facades</a:t>
              </a:r>
            </a:p>
            <a:p>
              <a:pPr marL="171450" indent="-171450" algn="l">
                <a:buNone/>
              </a:pPr>
              <a:r>
                <a:rPr lang="en-US" sz="1400" b="0" baseline="0" dirty="0" smtClean="0"/>
                <a:t>•  Wide sidewalks and street trees on both sides of the street</a:t>
              </a:r>
            </a:p>
            <a:p>
              <a:pPr marL="228600" indent="-228600" algn="l">
                <a:buNone/>
              </a:pPr>
              <a:r>
                <a:rPr lang="en-US" sz="1400" b="0" baseline="0" dirty="0" smtClean="0"/>
                <a:t>•  One lane of travel in each direction</a:t>
              </a:r>
            </a:p>
            <a:p>
              <a:pPr marL="228600" indent="-228600" algn="l">
                <a:buNone/>
              </a:pPr>
              <a:r>
                <a:rPr lang="en-US" sz="1400" b="0" baseline="0" dirty="0" smtClean="0"/>
                <a:t>•  Angled parking on the south side of the street</a:t>
              </a:r>
            </a:p>
            <a:p>
              <a:pPr marL="228600" indent="-228600" algn="l">
                <a:buNone/>
              </a:pPr>
              <a:r>
                <a:rPr lang="en-US" sz="1400" b="0" baseline="0" dirty="0" smtClean="0"/>
                <a:t>•  Landscaped setback for new development</a:t>
              </a:r>
            </a:p>
          </p:txBody>
        </p:sp>
        <p:sp>
          <p:nvSpPr>
            <p:cNvPr id="6" name="Rectangle 5"/>
            <p:cNvSpPr/>
            <p:nvPr/>
          </p:nvSpPr>
          <p:spPr>
            <a:xfrm>
              <a:off x="228600" y="4985861"/>
              <a:ext cx="8534400" cy="400110"/>
            </a:xfrm>
            <a:prstGeom prst="rect">
              <a:avLst/>
            </a:prstGeom>
          </p:spPr>
          <p:txBody>
            <a:bodyPr wrap="square">
              <a:spAutoFit/>
            </a:bodyPr>
            <a:lstStyle/>
            <a:p>
              <a:pPr algn="l">
                <a:buNone/>
              </a:pPr>
              <a:r>
                <a:rPr lang="en-US" sz="2000" b="0" baseline="0" dirty="0" smtClean="0">
                  <a:latin typeface="Arial Narrow" pitchFamily="34" charset="0"/>
                </a:rPr>
                <a:t>Consider the following public street improvements:</a:t>
              </a:r>
            </a:p>
          </p:txBody>
        </p:sp>
      </p:gr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Side</a:t>
            </a:r>
            <a:endParaRPr lang="en-US" dirty="0"/>
          </a:p>
        </p:txBody>
      </p:sp>
      <p:sp>
        <p:nvSpPr>
          <p:cNvPr id="12" name="Content Placeholder 11"/>
          <p:cNvSpPr>
            <a:spLocks noGrp="1"/>
          </p:cNvSpPr>
          <p:nvPr>
            <p:ph idx="1"/>
          </p:nvPr>
        </p:nvSpPr>
        <p:spPr>
          <a:xfrm>
            <a:off x="228600" y="1280886"/>
            <a:ext cx="4953000" cy="4724400"/>
          </a:xfrm>
        </p:spPr>
        <p:txBody>
          <a:bodyPr/>
          <a:lstStyle/>
          <a:p>
            <a:pPr marL="228600" indent="-228600">
              <a:buFont typeface="Arial" pitchFamily="34" charset="0"/>
              <a:buChar char="•"/>
            </a:pPr>
            <a:r>
              <a:rPr lang="en-US" sz="2000" dirty="0" smtClean="0"/>
              <a:t>Develop approximately 250 new apartments </a:t>
            </a:r>
          </a:p>
          <a:p>
            <a:pPr marL="685800" lvl="1" indent="-228600">
              <a:buFont typeface="Arial" pitchFamily="34" charset="0"/>
              <a:buChar char="•"/>
            </a:pPr>
            <a:r>
              <a:rPr lang="en-US" sz="2000" dirty="0" smtClean="0"/>
              <a:t>4 story buildings </a:t>
            </a:r>
          </a:p>
          <a:p>
            <a:pPr marL="685800" lvl="1" indent="-228600">
              <a:buFont typeface="Arial" pitchFamily="34" charset="0"/>
              <a:buChar char="•"/>
            </a:pPr>
            <a:r>
              <a:rPr lang="en-US" sz="2000" dirty="0" smtClean="0"/>
              <a:t>Surface and “tuck-under” parking</a:t>
            </a:r>
          </a:p>
          <a:p>
            <a:pPr marL="685800" lvl="1" indent="-228600">
              <a:buFont typeface="Arial" pitchFamily="34" charset="0"/>
              <a:buChar char="•"/>
            </a:pPr>
            <a:r>
              <a:rPr lang="en-US" sz="2000" dirty="0" smtClean="0"/>
              <a:t>Oriented around ample open space</a:t>
            </a:r>
          </a:p>
          <a:p>
            <a:pPr marL="228600" indent="-228600">
              <a:buFont typeface="Arial" pitchFamily="34" charset="0"/>
              <a:buChar char="•"/>
            </a:pPr>
            <a:r>
              <a:rPr lang="en-US" sz="2000" dirty="0" smtClean="0"/>
              <a:t>Coordinate access with the City Public Works facility</a:t>
            </a:r>
          </a:p>
          <a:p>
            <a:pPr marL="228600" indent="-228600">
              <a:buFont typeface="Arial" pitchFamily="34" charset="0"/>
              <a:buChar char="•"/>
            </a:pPr>
            <a:r>
              <a:rPr lang="en-US" sz="2000" dirty="0" smtClean="0"/>
              <a:t>Integrate with </a:t>
            </a:r>
            <a:r>
              <a:rPr lang="en-US" sz="2000" dirty="0" err="1" smtClean="0"/>
              <a:t>Ebey</a:t>
            </a:r>
            <a:r>
              <a:rPr lang="en-US" sz="2000" dirty="0" smtClean="0"/>
              <a:t> Riverfront Trail and shoreline restoration</a:t>
            </a:r>
          </a:p>
          <a:p>
            <a:pPr marL="228600" indent="-228600">
              <a:buFont typeface="Arial" pitchFamily="34" charset="0"/>
              <a:buChar char="•"/>
            </a:pPr>
            <a:r>
              <a:rPr lang="en-US" sz="2000" dirty="0" smtClean="0"/>
              <a:t>Special viewpoint at southern end of the trail</a:t>
            </a:r>
          </a:p>
          <a:p>
            <a:endParaRPr lang="en-US" dirty="0"/>
          </a:p>
        </p:txBody>
      </p:sp>
      <p:pic>
        <p:nvPicPr>
          <p:cNvPr id="11269" name="Picture 5" descr="F:\default 00113.jpg"/>
          <p:cNvPicPr>
            <a:picLocks noChangeAspect="1" noChangeArrowheads="1"/>
          </p:cNvPicPr>
          <p:nvPr/>
        </p:nvPicPr>
        <p:blipFill>
          <a:blip r:embed="rId3" cstate="screen"/>
          <a:srcRect l="4622" t="6270" b="12222"/>
          <a:stretch>
            <a:fillRect/>
          </a:stretch>
        </p:blipFill>
        <p:spPr bwMode="auto">
          <a:xfrm rot="5400000">
            <a:off x="4046512" y="1303313"/>
            <a:ext cx="6918375" cy="4191000"/>
          </a:xfrm>
          <a:prstGeom prst="rect">
            <a:avLst/>
          </a:prstGeom>
          <a:noFill/>
        </p:spPr>
      </p:pic>
      <p:cxnSp>
        <p:nvCxnSpPr>
          <p:cNvPr id="5" name="Straight Arrow Connector 4"/>
          <p:cNvCxnSpPr/>
          <p:nvPr/>
        </p:nvCxnSpPr>
        <p:spPr bwMode="auto">
          <a:xfrm>
            <a:off x="3962400" y="1828800"/>
            <a:ext cx="914400" cy="914400"/>
          </a:xfrm>
          <a:prstGeom prst="straightConnector1">
            <a:avLst/>
          </a:prstGeom>
          <a:solidFill>
            <a:srgbClr val="FFFF99">
              <a:alpha val="50000"/>
            </a:srgbClr>
          </a:solidFill>
          <a:ln w="9525" cap="flat" cmpd="sng" algn="ctr">
            <a:noFill/>
            <a:prstDash val="solid"/>
            <a:round/>
            <a:headEnd type="none" w="med" len="med"/>
            <a:tailEnd type="arrow"/>
          </a:ln>
          <a:effectLst/>
        </p:spPr>
      </p:cxnSp>
      <p:cxnSp>
        <p:nvCxnSpPr>
          <p:cNvPr id="7" name="Straight Arrow Connector 6"/>
          <p:cNvCxnSpPr/>
          <p:nvPr/>
        </p:nvCxnSpPr>
        <p:spPr bwMode="auto">
          <a:xfrm flipV="1">
            <a:off x="4343400" y="2514600"/>
            <a:ext cx="533400" cy="152400"/>
          </a:xfrm>
          <a:prstGeom prst="straightConnector1">
            <a:avLst/>
          </a:prstGeom>
          <a:solidFill>
            <a:srgbClr val="FFFF99">
              <a:alpha val="50000"/>
            </a:srgbClr>
          </a:solidFill>
          <a:ln w="9525" cap="flat" cmpd="sng" algn="ctr">
            <a:noFill/>
            <a:prstDash val="solid"/>
            <a:round/>
            <a:headEnd type="none" w="med" len="med"/>
            <a:tailEnd type="arrow"/>
          </a:ln>
          <a:effectLst/>
        </p:spPr>
      </p:cxnSp>
      <p:cxnSp>
        <p:nvCxnSpPr>
          <p:cNvPr id="10" name="Straight Connector 9"/>
          <p:cNvCxnSpPr/>
          <p:nvPr/>
        </p:nvCxnSpPr>
        <p:spPr bwMode="auto">
          <a:xfrm>
            <a:off x="2743200" y="2057400"/>
            <a:ext cx="1905000" cy="914400"/>
          </a:xfrm>
          <a:prstGeom prst="line">
            <a:avLst/>
          </a:prstGeom>
          <a:solidFill>
            <a:srgbClr val="FFFF99">
              <a:alpha val="50000"/>
            </a:srgbClr>
          </a:solidFill>
          <a:ln w="9525" cap="flat" cmpd="sng" algn="ctr">
            <a:noFill/>
            <a:prstDash val="solid"/>
            <a:round/>
            <a:headEnd type="none" w="med" len="med"/>
            <a:tailEnd type="none" w="med" len="med"/>
          </a:ln>
          <a:effectLst/>
        </p:spPr>
      </p:cxnSp>
      <p:sp>
        <p:nvSpPr>
          <p:cNvPr id="25" name="TextBox 24"/>
          <p:cNvSpPr txBox="1"/>
          <p:nvPr/>
        </p:nvSpPr>
        <p:spPr>
          <a:xfrm>
            <a:off x="7162800" y="152400"/>
            <a:ext cx="1295400" cy="338554"/>
          </a:xfrm>
          <a:prstGeom prst="rect">
            <a:avLst/>
          </a:prstGeom>
          <a:noFill/>
        </p:spPr>
        <p:txBody>
          <a:bodyPr wrap="square" rtlCol="0">
            <a:spAutoFit/>
          </a:bodyPr>
          <a:lstStyle/>
          <a:p>
            <a:pPr algn="l">
              <a:buNone/>
            </a:pPr>
            <a:r>
              <a:rPr lang="en-US" sz="1600" b="0" baseline="0" dirty="0" smtClean="0">
                <a:solidFill>
                  <a:schemeClr val="bg1"/>
                </a:solidFill>
              </a:rPr>
              <a:t>First St</a:t>
            </a:r>
            <a:endParaRPr lang="en-US" sz="1600" b="0" baseline="0" dirty="0">
              <a:solidFill>
                <a:schemeClr val="bg1"/>
              </a:solidFill>
            </a:endParaRPr>
          </a:p>
        </p:txBody>
      </p:sp>
      <p:sp>
        <p:nvSpPr>
          <p:cNvPr id="26" name="TextBox 25"/>
          <p:cNvSpPr txBox="1"/>
          <p:nvPr/>
        </p:nvSpPr>
        <p:spPr>
          <a:xfrm>
            <a:off x="6400800" y="228600"/>
            <a:ext cx="430887" cy="1176754"/>
          </a:xfrm>
          <a:prstGeom prst="rect">
            <a:avLst/>
          </a:prstGeom>
          <a:noFill/>
        </p:spPr>
        <p:txBody>
          <a:bodyPr vert="vert270" wrap="square" rtlCol="0">
            <a:spAutoFit/>
          </a:bodyPr>
          <a:lstStyle/>
          <a:p>
            <a:pPr algn="l">
              <a:buNone/>
            </a:pPr>
            <a:r>
              <a:rPr lang="en-US" sz="1600" b="0" baseline="0" dirty="0" smtClean="0">
                <a:solidFill>
                  <a:schemeClr val="bg1"/>
                </a:solidFill>
              </a:rPr>
              <a:t>SR 529</a:t>
            </a:r>
            <a:endParaRPr lang="en-US" sz="1600" b="0" baseline="0" dirty="0">
              <a:solidFill>
                <a:schemeClr val="bg1"/>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Side</a:t>
            </a:r>
            <a:endParaRPr lang="en-US" dirty="0"/>
          </a:p>
        </p:txBody>
      </p:sp>
      <p:pic>
        <p:nvPicPr>
          <p:cNvPr id="11269" name="Picture 5" descr="F:\default 00113.jpg"/>
          <p:cNvPicPr>
            <a:picLocks noChangeAspect="1" noChangeArrowheads="1"/>
          </p:cNvPicPr>
          <p:nvPr/>
        </p:nvPicPr>
        <p:blipFill>
          <a:blip r:embed="rId3" cstate="screen"/>
          <a:srcRect/>
          <a:stretch>
            <a:fillRect/>
          </a:stretch>
        </p:blipFill>
        <p:spPr bwMode="auto">
          <a:xfrm rot="5400000">
            <a:off x="2865764" y="122565"/>
            <a:ext cx="6858000" cy="6612872"/>
          </a:xfrm>
          <a:prstGeom prst="rect">
            <a:avLst/>
          </a:prstGeom>
          <a:noFill/>
        </p:spPr>
      </p:pic>
      <p:sp>
        <p:nvSpPr>
          <p:cNvPr id="4" name="TextBox 3"/>
          <p:cNvSpPr txBox="1"/>
          <p:nvPr/>
        </p:nvSpPr>
        <p:spPr>
          <a:xfrm>
            <a:off x="123825" y="1143000"/>
            <a:ext cx="2895600" cy="3736407"/>
          </a:xfrm>
          <a:prstGeom prst="rect">
            <a:avLst/>
          </a:prstGeom>
          <a:noFill/>
        </p:spPr>
        <p:txBody>
          <a:bodyPr wrap="square" rtlCol="0">
            <a:spAutoFit/>
          </a:bodyPr>
          <a:lstStyle/>
          <a:p>
            <a:pPr algn="r">
              <a:buNone/>
            </a:pPr>
            <a:r>
              <a:rPr lang="en-US" sz="1600" b="0" baseline="0" dirty="0" smtClean="0">
                <a:solidFill>
                  <a:schemeClr val="tx2"/>
                </a:solidFill>
              </a:rPr>
              <a:t>Approximately 1.75 parking stalls per dwelling (typical)</a:t>
            </a:r>
          </a:p>
          <a:p>
            <a:pPr algn="r">
              <a:buNone/>
            </a:pPr>
            <a:endParaRPr lang="en-US" sz="1600" b="0" baseline="0" dirty="0" smtClean="0">
              <a:solidFill>
                <a:schemeClr val="tx2"/>
              </a:solidFill>
            </a:endParaRPr>
          </a:p>
          <a:p>
            <a:pPr algn="r">
              <a:buNone/>
            </a:pPr>
            <a:r>
              <a:rPr lang="en-US" sz="1600" b="0" baseline="0" dirty="0" smtClean="0">
                <a:solidFill>
                  <a:schemeClr val="tx2"/>
                </a:solidFill>
              </a:rPr>
              <a:t>4 story residential buildings with ground floor units and tuck-under parking</a:t>
            </a:r>
          </a:p>
          <a:p>
            <a:pPr algn="r">
              <a:buNone/>
            </a:pPr>
            <a:endParaRPr lang="en-US" sz="1600" b="0" baseline="0" dirty="0" smtClean="0">
              <a:solidFill>
                <a:schemeClr val="tx2"/>
              </a:solidFill>
            </a:endParaRPr>
          </a:p>
          <a:p>
            <a:pPr algn="r">
              <a:buNone/>
            </a:pPr>
            <a:endParaRPr lang="en-US" sz="1600" b="0" baseline="0" dirty="0" smtClean="0">
              <a:solidFill>
                <a:schemeClr val="tx2"/>
              </a:solidFill>
            </a:endParaRPr>
          </a:p>
          <a:p>
            <a:pPr algn="r">
              <a:buNone/>
            </a:pPr>
            <a:r>
              <a:rPr lang="en-US" sz="1600" b="0" baseline="0" dirty="0" smtClean="0">
                <a:solidFill>
                  <a:schemeClr val="tx2"/>
                </a:solidFill>
              </a:rPr>
              <a:t>Ebey Riverfront Trail</a:t>
            </a:r>
          </a:p>
          <a:p>
            <a:pPr algn="r">
              <a:buNone/>
            </a:pPr>
            <a:endParaRPr lang="en-US" sz="1600" b="0" baseline="0" dirty="0" smtClean="0">
              <a:solidFill>
                <a:schemeClr val="tx2"/>
              </a:solidFill>
            </a:endParaRPr>
          </a:p>
          <a:p>
            <a:pPr algn="r">
              <a:buNone/>
            </a:pPr>
            <a:endParaRPr lang="en-US" sz="1600" b="0" baseline="0" dirty="0" smtClean="0">
              <a:solidFill>
                <a:schemeClr val="tx2"/>
              </a:solidFill>
            </a:endParaRPr>
          </a:p>
          <a:p>
            <a:pPr algn="r">
              <a:buNone/>
            </a:pPr>
            <a:r>
              <a:rPr lang="en-US" sz="1600" b="0" baseline="0" dirty="0" smtClean="0">
                <a:solidFill>
                  <a:schemeClr val="tx2"/>
                </a:solidFill>
              </a:rPr>
              <a:t>Shoreline restoration</a:t>
            </a:r>
          </a:p>
          <a:p>
            <a:pPr algn="r">
              <a:buNone/>
            </a:pPr>
            <a:endParaRPr lang="en-US" sz="1600" b="0" baseline="0" dirty="0" smtClean="0"/>
          </a:p>
        </p:txBody>
      </p:sp>
      <p:sp>
        <p:nvSpPr>
          <p:cNvPr id="5" name="TextBox 4"/>
          <p:cNvSpPr txBox="1"/>
          <p:nvPr/>
        </p:nvSpPr>
        <p:spPr>
          <a:xfrm>
            <a:off x="8305800" y="1639669"/>
            <a:ext cx="1066800" cy="646331"/>
          </a:xfrm>
          <a:prstGeom prst="rect">
            <a:avLst/>
          </a:prstGeom>
          <a:noFill/>
        </p:spPr>
        <p:txBody>
          <a:bodyPr wrap="square" rtlCol="0">
            <a:spAutoFit/>
          </a:bodyPr>
          <a:lstStyle/>
          <a:p>
            <a:pPr algn="l">
              <a:buNone/>
            </a:pPr>
            <a:r>
              <a:rPr lang="en-US" sz="1800" b="0" baseline="0" dirty="0" smtClean="0">
                <a:solidFill>
                  <a:srgbClr val="FFFF99"/>
                </a:solidFill>
                <a:effectLst>
                  <a:outerShdw blurRad="38100" dist="38100" dir="2700000" algn="tl">
                    <a:srgbClr val="000000">
                      <a:alpha val="43137"/>
                    </a:srgbClr>
                  </a:outerShdw>
                </a:effectLst>
              </a:rPr>
              <a:t>Public Works</a:t>
            </a:r>
            <a:endParaRPr lang="en-US" sz="1800" b="0" baseline="0" dirty="0">
              <a:solidFill>
                <a:srgbClr val="FFFF99"/>
              </a:solidFill>
              <a:effectLst>
                <a:outerShdw blurRad="38100" dist="38100" dir="2700000" algn="tl">
                  <a:srgbClr val="000000">
                    <a:alpha val="43137"/>
                  </a:srgbClr>
                </a:outerShdw>
              </a:effectLst>
            </a:endParaRPr>
          </a:p>
        </p:txBody>
      </p:sp>
      <p:cxnSp>
        <p:nvCxnSpPr>
          <p:cNvPr id="7" name="Straight Arrow Connector 6"/>
          <p:cNvCxnSpPr/>
          <p:nvPr/>
        </p:nvCxnSpPr>
        <p:spPr bwMode="auto">
          <a:xfrm>
            <a:off x="2971800" y="1295400"/>
            <a:ext cx="1447800" cy="609600"/>
          </a:xfrm>
          <a:prstGeom prst="straightConnector1">
            <a:avLst/>
          </a:prstGeom>
          <a:solidFill>
            <a:srgbClr val="FFFF99">
              <a:alpha val="50000"/>
            </a:srgbClr>
          </a:solidFill>
          <a:ln w="12700" cap="flat" cmpd="sng" algn="ctr">
            <a:solidFill>
              <a:srgbClr val="FFFF99"/>
            </a:solidFill>
            <a:prstDash val="solid"/>
            <a:round/>
            <a:headEnd type="none" w="med" len="med"/>
            <a:tailEnd type="arrow"/>
          </a:ln>
          <a:effectLst/>
        </p:spPr>
      </p:cxnSp>
      <p:cxnSp>
        <p:nvCxnSpPr>
          <p:cNvPr id="14" name="Straight Arrow Connector 13"/>
          <p:cNvCxnSpPr/>
          <p:nvPr/>
        </p:nvCxnSpPr>
        <p:spPr bwMode="auto">
          <a:xfrm>
            <a:off x="3048000" y="3505200"/>
            <a:ext cx="1600200" cy="152400"/>
          </a:xfrm>
          <a:prstGeom prst="straightConnector1">
            <a:avLst/>
          </a:prstGeom>
          <a:solidFill>
            <a:srgbClr val="FFFF99">
              <a:alpha val="50000"/>
            </a:srgbClr>
          </a:solidFill>
          <a:ln w="12700" cap="flat" cmpd="sng" algn="ctr">
            <a:solidFill>
              <a:srgbClr val="FFFF99"/>
            </a:solidFill>
            <a:prstDash val="solid"/>
            <a:round/>
            <a:headEnd type="none" w="med" len="med"/>
            <a:tailEnd type="arrow"/>
          </a:ln>
          <a:effectLst/>
        </p:spPr>
      </p:cxnSp>
      <p:cxnSp>
        <p:nvCxnSpPr>
          <p:cNvPr id="18" name="Straight Arrow Connector 17"/>
          <p:cNvCxnSpPr/>
          <p:nvPr/>
        </p:nvCxnSpPr>
        <p:spPr bwMode="auto">
          <a:xfrm>
            <a:off x="2971800" y="2209800"/>
            <a:ext cx="1524000" cy="381000"/>
          </a:xfrm>
          <a:prstGeom prst="straightConnector1">
            <a:avLst/>
          </a:prstGeom>
          <a:solidFill>
            <a:srgbClr val="FFFF99">
              <a:alpha val="50000"/>
            </a:srgbClr>
          </a:solidFill>
          <a:ln w="12700" cap="flat" cmpd="sng" algn="ctr">
            <a:solidFill>
              <a:srgbClr val="FFFF99"/>
            </a:solidFill>
            <a:prstDash val="solid"/>
            <a:round/>
            <a:headEnd type="none" w="med" len="med"/>
            <a:tailEnd type="arrow"/>
          </a:ln>
          <a:effectLst/>
        </p:spPr>
      </p:cxnSp>
      <p:sp>
        <p:nvSpPr>
          <p:cNvPr id="25" name="TextBox 24"/>
          <p:cNvSpPr txBox="1"/>
          <p:nvPr/>
        </p:nvSpPr>
        <p:spPr>
          <a:xfrm>
            <a:off x="3600450" y="5105400"/>
            <a:ext cx="2286000" cy="338554"/>
          </a:xfrm>
          <a:prstGeom prst="rect">
            <a:avLst/>
          </a:prstGeom>
          <a:noFill/>
        </p:spPr>
        <p:txBody>
          <a:bodyPr wrap="square" rtlCol="0">
            <a:spAutoFit/>
          </a:bodyPr>
          <a:lstStyle/>
          <a:p>
            <a:pPr algn="l">
              <a:buNone/>
            </a:pPr>
            <a:r>
              <a:rPr lang="en-US" sz="1600" b="0" baseline="0" dirty="0" smtClean="0">
                <a:solidFill>
                  <a:srgbClr val="FFFF99"/>
                </a:solidFill>
                <a:effectLst>
                  <a:outerShdw blurRad="38100" dist="38100" dir="2700000" algn="tl">
                    <a:srgbClr val="000000">
                      <a:alpha val="43137"/>
                    </a:srgbClr>
                  </a:outerShdw>
                </a:effectLst>
              </a:rPr>
              <a:t>Common open space</a:t>
            </a:r>
            <a:endParaRPr lang="en-US" sz="1600" b="0" baseline="0" dirty="0">
              <a:solidFill>
                <a:srgbClr val="FFFF99"/>
              </a:solidFill>
              <a:effectLst>
                <a:outerShdw blurRad="38100" dist="38100" dir="2700000" algn="tl">
                  <a:srgbClr val="000000">
                    <a:alpha val="43137"/>
                  </a:srgbClr>
                </a:outerShdw>
              </a:effectLst>
            </a:endParaRPr>
          </a:p>
        </p:txBody>
      </p:sp>
      <p:cxnSp>
        <p:nvCxnSpPr>
          <p:cNvPr id="27" name="Straight Arrow Connector 26"/>
          <p:cNvCxnSpPr/>
          <p:nvPr/>
        </p:nvCxnSpPr>
        <p:spPr bwMode="auto">
          <a:xfrm flipV="1">
            <a:off x="5715000" y="3505200"/>
            <a:ext cx="304800" cy="1752600"/>
          </a:xfrm>
          <a:prstGeom prst="straightConnector1">
            <a:avLst/>
          </a:prstGeom>
          <a:solidFill>
            <a:srgbClr val="FFFF99">
              <a:alpha val="50000"/>
            </a:srgbClr>
          </a:solidFill>
          <a:ln w="12700" cap="flat" cmpd="sng" algn="ctr">
            <a:solidFill>
              <a:srgbClr val="FFFF99"/>
            </a:solidFill>
            <a:prstDash val="solid"/>
            <a:round/>
            <a:headEnd type="none" w="med" len="med"/>
            <a:tailEnd type="arrow"/>
          </a:ln>
          <a:effectLst/>
        </p:spPr>
      </p:cxnSp>
      <p:cxnSp>
        <p:nvCxnSpPr>
          <p:cNvPr id="39" name="Straight Arrow Connector 38"/>
          <p:cNvCxnSpPr/>
          <p:nvPr/>
        </p:nvCxnSpPr>
        <p:spPr bwMode="auto">
          <a:xfrm flipV="1">
            <a:off x="2971800" y="3962400"/>
            <a:ext cx="2514600" cy="381000"/>
          </a:xfrm>
          <a:prstGeom prst="straightConnector1">
            <a:avLst/>
          </a:prstGeom>
          <a:solidFill>
            <a:srgbClr val="FFFF99">
              <a:alpha val="50000"/>
            </a:srgbClr>
          </a:solidFill>
          <a:ln w="12700" cap="flat" cmpd="sng" algn="ctr">
            <a:solidFill>
              <a:srgbClr val="FFFF99"/>
            </a:solidFill>
            <a:prstDash val="solid"/>
            <a:round/>
            <a:headEnd type="none" w="med" len="med"/>
            <a:tailEnd type="arrow"/>
          </a:ln>
          <a:effectLst/>
        </p:spPr>
      </p:cxnSp>
      <p:sp>
        <p:nvSpPr>
          <p:cNvPr id="44" name="TextBox 43"/>
          <p:cNvSpPr txBox="1"/>
          <p:nvPr/>
        </p:nvSpPr>
        <p:spPr>
          <a:xfrm>
            <a:off x="5257800" y="6172200"/>
            <a:ext cx="1524000" cy="338554"/>
          </a:xfrm>
          <a:prstGeom prst="rect">
            <a:avLst/>
          </a:prstGeom>
          <a:noFill/>
        </p:spPr>
        <p:txBody>
          <a:bodyPr wrap="square" rtlCol="0">
            <a:spAutoFit/>
          </a:bodyPr>
          <a:lstStyle/>
          <a:p>
            <a:pPr algn="l">
              <a:buNone/>
            </a:pPr>
            <a:r>
              <a:rPr lang="en-US" sz="1600" b="0" baseline="0" dirty="0" smtClean="0">
                <a:solidFill>
                  <a:srgbClr val="FFFF99"/>
                </a:solidFill>
                <a:effectLst>
                  <a:outerShdw blurRad="38100" dist="38100" dir="2700000" algn="tl">
                    <a:srgbClr val="000000">
                      <a:alpha val="43137"/>
                    </a:srgbClr>
                  </a:outerShdw>
                </a:effectLst>
              </a:rPr>
              <a:t>Viewpoint</a:t>
            </a:r>
            <a:endParaRPr lang="en-US" sz="1600" b="0" baseline="0" dirty="0">
              <a:solidFill>
                <a:srgbClr val="FFFF99"/>
              </a:solidFill>
              <a:effectLst>
                <a:outerShdw blurRad="38100" dist="38100" dir="2700000" algn="tl">
                  <a:srgbClr val="000000">
                    <a:alpha val="43137"/>
                  </a:srgbClr>
                </a:outerShdw>
              </a:effectLst>
            </a:endParaRPr>
          </a:p>
        </p:txBody>
      </p:sp>
      <p:cxnSp>
        <p:nvCxnSpPr>
          <p:cNvPr id="45" name="Straight Arrow Connector 44"/>
          <p:cNvCxnSpPr/>
          <p:nvPr/>
        </p:nvCxnSpPr>
        <p:spPr bwMode="auto">
          <a:xfrm flipV="1">
            <a:off x="6324600" y="6248400"/>
            <a:ext cx="1295400" cy="76200"/>
          </a:xfrm>
          <a:prstGeom prst="straightConnector1">
            <a:avLst/>
          </a:prstGeom>
          <a:solidFill>
            <a:srgbClr val="FFFF99">
              <a:alpha val="50000"/>
            </a:srgbClr>
          </a:solidFill>
          <a:ln w="12700" cap="flat" cmpd="sng" algn="ctr">
            <a:solidFill>
              <a:srgbClr val="FFFF99"/>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4572000" y="609600"/>
            <a:ext cx="5029200" cy="6096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784225" marR="0" indent="-300038" algn="ctr" defTabSz="966788" rtl="0" eaLnBrk="1" fontAlgn="base" latinLnBrk="0" hangingPunct="1">
              <a:lnSpc>
                <a:spcPct val="100000"/>
              </a:lnSpc>
              <a:spcBef>
                <a:spcPct val="20000"/>
              </a:spcBef>
              <a:spcAft>
                <a:spcPct val="0"/>
              </a:spcAft>
              <a:buClrTx/>
              <a:buSzTx/>
              <a:buFont typeface="Wingdings" pitchFamily="2" charset="2"/>
              <a:buChar char="§"/>
              <a:tabLst/>
            </a:pPr>
            <a:endParaRPr kumimoji="0" lang="en-US" sz="1900" b="1" i="0" u="none" strike="noStrike" cap="none" normalizeH="0" baseline="-25000" smtClean="0">
              <a:ln>
                <a:noFill/>
              </a:ln>
              <a:solidFill>
                <a:srgbClr val="5F5F5F"/>
              </a:solidFill>
              <a:effectLst/>
              <a:latin typeface="Arial" pitchFamily="34" charset="0"/>
            </a:endParaRPr>
          </a:p>
        </p:txBody>
      </p:sp>
      <p:sp>
        <p:nvSpPr>
          <p:cNvPr id="2" name="Title 1"/>
          <p:cNvSpPr>
            <a:spLocks noGrp="1"/>
          </p:cNvSpPr>
          <p:nvPr>
            <p:ph type="title"/>
          </p:nvPr>
        </p:nvSpPr>
        <p:spPr>
          <a:xfrm>
            <a:off x="0" y="152400"/>
            <a:ext cx="2438400" cy="1371600"/>
          </a:xfrm>
          <a:solidFill>
            <a:schemeClr val="bg1"/>
          </a:solidFill>
        </p:spPr>
        <p:txBody>
          <a:bodyPr lIns="182880"/>
          <a:lstStyle/>
          <a:p>
            <a:r>
              <a:rPr lang="en-US" dirty="0" smtClean="0"/>
              <a:t>Residential Examples</a:t>
            </a:r>
            <a:endParaRPr lang="en-US" dirty="0"/>
          </a:p>
        </p:txBody>
      </p:sp>
      <p:pic>
        <p:nvPicPr>
          <p:cNvPr id="4" name="Picture 2" descr="S:\Other\Graphics\General_Photo_Directory\Housing\2005\Wallingford Trail 1.JPG"/>
          <p:cNvPicPr>
            <a:picLocks noGrp="1" noChangeAspect="1" noChangeArrowheads="1"/>
          </p:cNvPicPr>
          <p:nvPr>
            <p:ph idx="1"/>
          </p:nvPr>
        </p:nvPicPr>
        <p:blipFill>
          <a:blip r:embed="rId3" cstate="screen"/>
          <a:srcRect/>
          <a:stretch>
            <a:fillRect/>
          </a:stretch>
        </p:blipFill>
        <p:spPr bwMode="auto">
          <a:xfrm>
            <a:off x="5410200" y="76200"/>
            <a:ext cx="3994227" cy="5334000"/>
          </a:xfrm>
          <a:prstGeom prst="rect">
            <a:avLst/>
          </a:prstGeom>
          <a:noFill/>
        </p:spPr>
      </p:pic>
      <p:pic>
        <p:nvPicPr>
          <p:cNvPr id="5" name="Picture 3" descr="S:\Other\Graphics\General_Photo_Directory\Places\Eastside Housing Tour\Greenbrier_0007.JPG"/>
          <p:cNvPicPr>
            <a:picLocks noChangeAspect="1" noChangeArrowheads="1"/>
          </p:cNvPicPr>
          <p:nvPr/>
        </p:nvPicPr>
        <p:blipFill>
          <a:blip r:embed="rId4" cstate="screen"/>
          <a:srcRect/>
          <a:stretch>
            <a:fillRect/>
          </a:stretch>
        </p:blipFill>
        <p:spPr bwMode="auto">
          <a:xfrm>
            <a:off x="228600" y="2438400"/>
            <a:ext cx="5019128" cy="3763963"/>
          </a:xfrm>
          <a:prstGeom prst="rect">
            <a:avLst/>
          </a:prstGeom>
          <a:noFill/>
        </p:spPr>
      </p:pic>
      <p:pic>
        <p:nvPicPr>
          <p:cNvPr id="6" name="Picture 2" descr="S:\Other\Graphics\General_Photo_Directory\Places\Bainbridge Island\IMG_5121.JPG"/>
          <p:cNvPicPr>
            <a:picLocks noChangeAspect="1" noChangeArrowheads="1"/>
          </p:cNvPicPr>
          <p:nvPr/>
        </p:nvPicPr>
        <p:blipFill>
          <a:blip r:embed="rId5" cstate="screen"/>
          <a:srcRect/>
          <a:stretch>
            <a:fillRect/>
          </a:stretch>
        </p:blipFill>
        <p:spPr bwMode="auto">
          <a:xfrm>
            <a:off x="2438400" y="152400"/>
            <a:ext cx="284480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Side Trail</a:t>
            </a:r>
            <a:endParaRPr lang="en-US" dirty="0"/>
          </a:p>
        </p:txBody>
      </p:sp>
      <p:pic>
        <p:nvPicPr>
          <p:cNvPr id="5" name="Picture 2" descr="S:\Other\Graphics\General_Photo_Directory\Park-Recreation\Trails\Burke Gilman Fremont (6).JPG"/>
          <p:cNvPicPr>
            <a:picLocks noChangeAspect="1" noChangeArrowheads="1"/>
          </p:cNvPicPr>
          <p:nvPr/>
        </p:nvPicPr>
        <p:blipFill>
          <a:blip r:embed="rId3" cstate="screen"/>
          <a:srcRect/>
          <a:stretch>
            <a:fillRect/>
          </a:stretch>
        </p:blipFill>
        <p:spPr bwMode="auto">
          <a:xfrm>
            <a:off x="3810000" y="304800"/>
            <a:ext cx="5562600" cy="4171729"/>
          </a:xfrm>
          <a:prstGeom prst="rect">
            <a:avLst/>
          </a:prstGeom>
          <a:noFill/>
        </p:spPr>
      </p:pic>
      <p:pic>
        <p:nvPicPr>
          <p:cNvPr id="7" name="Picture 6" descr="S:\Other\Graphics\General_Photo_Directory\Park-Recreation\2004 and Before\Park_CoulonBridge.JPG"/>
          <p:cNvPicPr>
            <a:picLocks noChangeAspect="1" noChangeArrowheads="1"/>
          </p:cNvPicPr>
          <p:nvPr/>
        </p:nvPicPr>
        <p:blipFill>
          <a:blip r:embed="rId4" cstate="screen"/>
          <a:srcRect/>
          <a:stretch>
            <a:fillRect/>
          </a:stretch>
        </p:blipFill>
        <p:spPr bwMode="auto">
          <a:xfrm>
            <a:off x="381000" y="3048048"/>
            <a:ext cx="4038600" cy="3028744"/>
          </a:xfrm>
          <a:prstGeom prst="rect">
            <a:avLst/>
          </a:prstGeom>
          <a:noFill/>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Other\Graphics\General_Photo_Directory\urban design elements\signs &amp; kiosks\Saugatuck MI_1.JPG"/>
          <p:cNvPicPr>
            <a:picLocks noGrp="1" noChangeAspect="1" noChangeArrowheads="1"/>
          </p:cNvPicPr>
          <p:nvPr>
            <p:ph idx="1"/>
          </p:nvPr>
        </p:nvPicPr>
        <p:blipFill>
          <a:blip r:embed="rId3" cstate="screen"/>
          <a:srcRect/>
          <a:stretch>
            <a:fillRect/>
          </a:stretch>
        </p:blipFill>
        <p:spPr bwMode="auto">
          <a:xfrm>
            <a:off x="4038600" y="76200"/>
            <a:ext cx="5384800" cy="4038600"/>
          </a:xfrm>
          <a:prstGeom prst="rect">
            <a:avLst/>
          </a:prstGeom>
          <a:noFill/>
        </p:spPr>
      </p:pic>
      <p:pic>
        <p:nvPicPr>
          <p:cNvPr id="6" name="Picture 5" descr="S:\Other\Graphics\General_Photo_Directory\urban design elements\signs &amp; kiosks\Bothell_SammamishRiverTrail.jpg"/>
          <p:cNvPicPr>
            <a:picLocks noChangeAspect="1" noChangeArrowheads="1"/>
          </p:cNvPicPr>
          <p:nvPr/>
        </p:nvPicPr>
        <p:blipFill>
          <a:blip r:embed="rId4" cstate="screen"/>
          <a:srcRect/>
          <a:stretch>
            <a:fillRect/>
          </a:stretch>
        </p:blipFill>
        <p:spPr bwMode="auto">
          <a:xfrm>
            <a:off x="228600" y="2133600"/>
            <a:ext cx="3512634" cy="4114800"/>
          </a:xfrm>
          <a:prstGeom prst="rect">
            <a:avLst/>
          </a:prstGeom>
          <a:noFill/>
        </p:spPr>
      </p:pic>
      <p:pic>
        <p:nvPicPr>
          <p:cNvPr id="7" name="Picture 3" descr="S:\Other\Graphics\General_Photo_Directory\Park-Recreation\Trails\DSCN5469.JPG"/>
          <p:cNvPicPr>
            <a:picLocks noChangeAspect="1" noChangeArrowheads="1"/>
          </p:cNvPicPr>
          <p:nvPr/>
        </p:nvPicPr>
        <p:blipFill>
          <a:blip r:embed="rId5" cstate="screen"/>
          <a:srcRect/>
          <a:stretch>
            <a:fillRect/>
          </a:stretch>
        </p:blipFill>
        <p:spPr bwMode="auto">
          <a:xfrm>
            <a:off x="6248400" y="4191000"/>
            <a:ext cx="2717941" cy="2038347"/>
          </a:xfrm>
          <a:prstGeom prst="rect">
            <a:avLst/>
          </a:prstGeom>
          <a:noFill/>
        </p:spPr>
      </p:pic>
      <p:sp>
        <p:nvSpPr>
          <p:cNvPr id="2" name="Title 1"/>
          <p:cNvSpPr>
            <a:spLocks noGrp="1"/>
          </p:cNvSpPr>
          <p:nvPr>
            <p:ph type="title"/>
          </p:nvPr>
        </p:nvSpPr>
        <p:spPr>
          <a:xfrm>
            <a:off x="228600" y="152400"/>
            <a:ext cx="3810000" cy="685800"/>
          </a:xfrm>
          <a:solidFill>
            <a:schemeClr val="bg1"/>
          </a:solidFill>
        </p:spPr>
        <p:txBody>
          <a:bodyPr/>
          <a:lstStyle/>
          <a:p>
            <a:r>
              <a:rPr lang="en-US" sz="3600" dirty="0" smtClean="0"/>
              <a:t>East Side Interpretive</a:t>
            </a:r>
            <a:endParaRPr lang="en-US" sz="36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dirty="0" smtClean="0"/>
              <a:t>Markets Change – </a:t>
            </a:r>
            <a:r>
              <a:rPr lang="en-US" i="1" dirty="0" smtClean="0">
                <a:solidFill>
                  <a:schemeClr val="bg2"/>
                </a:solidFill>
              </a:rPr>
              <a:t>Start planning now…</a:t>
            </a:r>
            <a:br>
              <a:rPr lang="en-US" i="1" dirty="0" smtClean="0">
                <a:solidFill>
                  <a:schemeClr val="bg2"/>
                </a:solidFill>
              </a:rPr>
            </a:br>
            <a:endParaRPr lang="en-US" i="1" dirty="0"/>
          </a:p>
        </p:txBody>
      </p:sp>
      <p:grpSp>
        <p:nvGrpSpPr>
          <p:cNvPr id="2" name="Group 27"/>
          <p:cNvGrpSpPr/>
          <p:nvPr/>
        </p:nvGrpSpPr>
        <p:grpSpPr>
          <a:xfrm>
            <a:off x="2133599" y="927100"/>
            <a:ext cx="8174127" cy="5562600"/>
            <a:chOff x="2133600" y="1066800"/>
            <a:chExt cx="7299326" cy="4967287"/>
          </a:xfrm>
        </p:grpSpPr>
        <p:sp>
          <p:nvSpPr>
            <p:cNvPr id="33" name="Rectangle 32"/>
            <p:cNvSpPr/>
            <p:nvPr/>
          </p:nvSpPr>
          <p:spPr bwMode="auto">
            <a:xfrm rot="19063503">
              <a:off x="3460646" y="2017305"/>
              <a:ext cx="3429805" cy="2636443"/>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784225" marR="0" indent="-300038" algn="ctr" defTabSz="966788" rtl="0" eaLnBrk="1" fontAlgn="base" latinLnBrk="0" hangingPunct="1">
                <a:lnSpc>
                  <a:spcPct val="100000"/>
                </a:lnSpc>
                <a:spcBef>
                  <a:spcPct val="20000"/>
                </a:spcBef>
                <a:spcAft>
                  <a:spcPct val="0"/>
                </a:spcAft>
                <a:buClrTx/>
                <a:buSzTx/>
                <a:buFont typeface="Wingdings" pitchFamily="2" charset="2"/>
                <a:buChar char="§"/>
                <a:tabLst/>
              </a:pPr>
              <a:endParaRPr kumimoji="0" lang="en-US" sz="1900" b="1" i="0" u="none" strike="noStrike" cap="none" normalizeH="0" baseline="-25000" smtClean="0">
                <a:ln>
                  <a:noFill/>
                </a:ln>
                <a:solidFill>
                  <a:srgbClr val="5F5F5F"/>
                </a:solidFill>
                <a:effectLst/>
                <a:latin typeface="Arial" pitchFamily="34" charset="0"/>
              </a:endParaRPr>
            </a:p>
          </p:txBody>
        </p:sp>
        <p:grpSp>
          <p:nvGrpSpPr>
            <p:cNvPr id="3" name="Group 90"/>
            <p:cNvGrpSpPr/>
            <p:nvPr/>
          </p:nvGrpSpPr>
          <p:grpSpPr>
            <a:xfrm>
              <a:off x="2133600" y="1066800"/>
              <a:ext cx="7299326" cy="4967287"/>
              <a:chOff x="1143000" y="1066800"/>
              <a:chExt cx="7299325" cy="4967287"/>
            </a:xfrm>
          </p:grpSpPr>
          <p:sp>
            <p:nvSpPr>
              <p:cNvPr id="1069" name="AutoShape 45"/>
              <p:cNvSpPr>
                <a:spLocks noChangeAspect="1" noChangeArrowheads="1" noTextEdit="1"/>
              </p:cNvSpPr>
              <p:nvPr/>
            </p:nvSpPr>
            <p:spPr bwMode="auto">
              <a:xfrm>
                <a:off x="1143000" y="1066800"/>
                <a:ext cx="7299325" cy="4967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072" name="Rectangle 48"/>
              <p:cNvSpPr>
                <a:spLocks noChangeArrowheads="1"/>
              </p:cNvSpPr>
              <p:nvPr/>
            </p:nvSpPr>
            <p:spPr bwMode="auto">
              <a:xfrm>
                <a:off x="1243013" y="1273175"/>
                <a:ext cx="65" cy="55399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Narrow" pitchFamily="34" charset="0"/>
                  <a:cs typeface="Arial" pitchFamily="34" charset="0"/>
                </a:endParaRPr>
              </a:p>
            </p:txBody>
          </p:sp>
          <p:sp>
            <p:nvSpPr>
              <p:cNvPr id="1104" name="Freeform 80"/>
              <p:cNvSpPr>
                <a:spLocks noEditPoints="1"/>
              </p:cNvSpPr>
              <p:nvPr/>
            </p:nvSpPr>
            <p:spPr bwMode="auto">
              <a:xfrm>
                <a:off x="2855913" y="1874838"/>
                <a:ext cx="3344863" cy="3311525"/>
              </a:xfrm>
              <a:custGeom>
                <a:avLst/>
                <a:gdLst/>
                <a:ahLst/>
                <a:cxnLst>
                  <a:cxn ang="0">
                    <a:pos x="0" y="1043"/>
                  </a:cxn>
                  <a:cxn ang="0">
                    <a:pos x="6" y="917"/>
                  </a:cxn>
                  <a:cxn ang="0">
                    <a:pos x="29" y="802"/>
                  </a:cxn>
                  <a:cxn ang="0">
                    <a:pos x="81" y="688"/>
                  </a:cxn>
                  <a:cxn ang="0">
                    <a:pos x="138" y="550"/>
                  </a:cxn>
                  <a:cxn ang="0">
                    <a:pos x="190" y="464"/>
                  </a:cxn>
                  <a:cxn ang="0">
                    <a:pos x="241" y="372"/>
                  </a:cxn>
                  <a:cxn ang="0">
                    <a:pos x="459" y="178"/>
                  </a:cxn>
                  <a:cxn ang="0">
                    <a:pos x="551" y="126"/>
                  </a:cxn>
                  <a:cxn ang="0">
                    <a:pos x="643" y="80"/>
                  </a:cxn>
                  <a:cxn ang="0">
                    <a:pos x="632" y="86"/>
                  </a:cxn>
                  <a:cxn ang="0">
                    <a:pos x="746" y="40"/>
                  </a:cxn>
                  <a:cxn ang="0">
                    <a:pos x="861" y="11"/>
                  </a:cxn>
                  <a:cxn ang="0">
                    <a:pos x="982" y="0"/>
                  </a:cxn>
                  <a:cxn ang="0">
                    <a:pos x="1102" y="0"/>
                  </a:cxn>
                  <a:cxn ang="0">
                    <a:pos x="1102" y="0"/>
                  </a:cxn>
                  <a:cxn ang="0">
                    <a:pos x="1223" y="11"/>
                  </a:cxn>
                  <a:cxn ang="0">
                    <a:pos x="1343" y="40"/>
                  </a:cxn>
                  <a:cxn ang="0">
                    <a:pos x="1452" y="97"/>
                  </a:cxn>
                  <a:cxn ang="0">
                    <a:pos x="1567" y="132"/>
                  </a:cxn>
                  <a:cxn ang="0">
                    <a:pos x="1671" y="195"/>
                  </a:cxn>
                  <a:cxn ang="0">
                    <a:pos x="1762" y="275"/>
                  </a:cxn>
                  <a:cxn ang="0">
                    <a:pos x="1849" y="361"/>
                  </a:cxn>
                  <a:cxn ang="0">
                    <a:pos x="1923" y="458"/>
                  </a:cxn>
                  <a:cxn ang="0">
                    <a:pos x="1986" y="562"/>
                  </a:cxn>
                  <a:cxn ang="0">
                    <a:pos x="2027" y="688"/>
                  </a:cxn>
                  <a:cxn ang="0">
                    <a:pos x="2067" y="837"/>
                  </a:cxn>
                  <a:cxn ang="0">
                    <a:pos x="2084" y="934"/>
                  </a:cxn>
                  <a:cxn ang="0">
                    <a:pos x="2101" y="1026"/>
                  </a:cxn>
                  <a:cxn ang="0">
                    <a:pos x="2107" y="1043"/>
                  </a:cxn>
                  <a:cxn ang="0">
                    <a:pos x="2101" y="1146"/>
                  </a:cxn>
                  <a:cxn ang="0">
                    <a:pos x="2078" y="1266"/>
                  </a:cxn>
                  <a:cxn ang="0">
                    <a:pos x="2027" y="1393"/>
                  </a:cxn>
                  <a:cxn ang="0">
                    <a:pos x="1963" y="1530"/>
                  </a:cxn>
                  <a:cxn ang="0">
                    <a:pos x="1912" y="1616"/>
                  </a:cxn>
                  <a:cxn ang="0">
                    <a:pos x="1849" y="1691"/>
                  </a:cxn>
                  <a:cxn ang="0">
                    <a:pos x="1785" y="1788"/>
                  </a:cxn>
                  <a:cxn ang="0">
                    <a:pos x="1694" y="1868"/>
                  </a:cxn>
                  <a:cxn ang="0">
                    <a:pos x="1590" y="1937"/>
                  </a:cxn>
                  <a:cxn ang="0">
                    <a:pos x="1481" y="1989"/>
                  </a:cxn>
                  <a:cxn ang="0">
                    <a:pos x="1361" y="2023"/>
                  </a:cxn>
                  <a:cxn ang="0">
                    <a:pos x="1206" y="2052"/>
                  </a:cxn>
                  <a:cxn ang="0">
                    <a:pos x="1102" y="2063"/>
                  </a:cxn>
                  <a:cxn ang="0">
                    <a:pos x="942" y="2063"/>
                  </a:cxn>
                  <a:cxn ang="0">
                    <a:pos x="821" y="2057"/>
                  </a:cxn>
                  <a:cxn ang="0">
                    <a:pos x="706" y="2023"/>
                  </a:cxn>
                  <a:cxn ang="0">
                    <a:pos x="597" y="1983"/>
                  </a:cxn>
                  <a:cxn ang="0">
                    <a:pos x="546" y="1954"/>
                  </a:cxn>
                  <a:cxn ang="0">
                    <a:pos x="396" y="1834"/>
                  </a:cxn>
                  <a:cxn ang="0">
                    <a:pos x="316" y="1765"/>
                  </a:cxn>
                  <a:cxn ang="0">
                    <a:pos x="253" y="1691"/>
                  </a:cxn>
                  <a:cxn ang="0">
                    <a:pos x="190" y="1616"/>
                  </a:cxn>
                  <a:cxn ang="0">
                    <a:pos x="115" y="1484"/>
                  </a:cxn>
                  <a:cxn ang="0">
                    <a:pos x="81" y="1393"/>
                  </a:cxn>
                  <a:cxn ang="0">
                    <a:pos x="35" y="1238"/>
                  </a:cxn>
                  <a:cxn ang="0">
                    <a:pos x="0" y="1117"/>
                  </a:cxn>
                  <a:cxn ang="0">
                    <a:pos x="17" y="1043"/>
                  </a:cxn>
                </a:cxnLst>
                <a:rect l="0" t="0" r="r" b="b"/>
                <a:pathLst>
                  <a:path w="2107" h="2086">
                    <a:moveTo>
                      <a:pt x="0" y="1043"/>
                    </a:moveTo>
                    <a:lnTo>
                      <a:pt x="0" y="986"/>
                    </a:lnTo>
                    <a:lnTo>
                      <a:pt x="0" y="968"/>
                    </a:lnTo>
                    <a:lnTo>
                      <a:pt x="17" y="974"/>
                    </a:lnTo>
                    <a:lnTo>
                      <a:pt x="17" y="986"/>
                    </a:lnTo>
                    <a:lnTo>
                      <a:pt x="17" y="1043"/>
                    </a:lnTo>
                    <a:lnTo>
                      <a:pt x="0" y="1043"/>
                    </a:lnTo>
                    <a:close/>
                    <a:moveTo>
                      <a:pt x="6" y="917"/>
                    </a:moveTo>
                    <a:lnTo>
                      <a:pt x="12" y="882"/>
                    </a:lnTo>
                    <a:lnTo>
                      <a:pt x="17" y="848"/>
                    </a:lnTo>
                    <a:lnTo>
                      <a:pt x="35" y="854"/>
                    </a:lnTo>
                    <a:lnTo>
                      <a:pt x="29" y="882"/>
                    </a:lnTo>
                    <a:lnTo>
                      <a:pt x="23" y="923"/>
                    </a:lnTo>
                    <a:lnTo>
                      <a:pt x="6" y="917"/>
                    </a:lnTo>
                    <a:close/>
                    <a:moveTo>
                      <a:pt x="29" y="802"/>
                    </a:moveTo>
                    <a:lnTo>
                      <a:pt x="29" y="779"/>
                    </a:lnTo>
                    <a:lnTo>
                      <a:pt x="46" y="733"/>
                    </a:lnTo>
                    <a:lnTo>
                      <a:pt x="63" y="739"/>
                    </a:lnTo>
                    <a:lnTo>
                      <a:pt x="46" y="785"/>
                    </a:lnTo>
                    <a:lnTo>
                      <a:pt x="40" y="802"/>
                    </a:lnTo>
                    <a:lnTo>
                      <a:pt x="29" y="802"/>
                    </a:lnTo>
                    <a:close/>
                    <a:moveTo>
                      <a:pt x="63" y="682"/>
                    </a:moveTo>
                    <a:lnTo>
                      <a:pt x="63" y="682"/>
                    </a:lnTo>
                    <a:lnTo>
                      <a:pt x="81" y="636"/>
                    </a:lnTo>
                    <a:lnTo>
                      <a:pt x="86" y="619"/>
                    </a:lnTo>
                    <a:lnTo>
                      <a:pt x="104" y="625"/>
                    </a:lnTo>
                    <a:lnTo>
                      <a:pt x="98" y="642"/>
                    </a:lnTo>
                    <a:lnTo>
                      <a:pt x="81" y="688"/>
                    </a:lnTo>
                    <a:lnTo>
                      <a:pt x="75" y="688"/>
                    </a:lnTo>
                    <a:lnTo>
                      <a:pt x="63" y="682"/>
                    </a:lnTo>
                    <a:close/>
                    <a:moveTo>
                      <a:pt x="109" y="573"/>
                    </a:moveTo>
                    <a:lnTo>
                      <a:pt x="126" y="544"/>
                    </a:lnTo>
                    <a:lnTo>
                      <a:pt x="144" y="510"/>
                    </a:lnTo>
                    <a:lnTo>
                      <a:pt x="161" y="521"/>
                    </a:lnTo>
                    <a:lnTo>
                      <a:pt x="138" y="550"/>
                    </a:lnTo>
                    <a:lnTo>
                      <a:pt x="126" y="579"/>
                    </a:lnTo>
                    <a:lnTo>
                      <a:pt x="109" y="573"/>
                    </a:lnTo>
                    <a:close/>
                    <a:moveTo>
                      <a:pt x="172" y="470"/>
                    </a:moveTo>
                    <a:lnTo>
                      <a:pt x="178" y="458"/>
                    </a:lnTo>
                    <a:lnTo>
                      <a:pt x="213" y="413"/>
                    </a:lnTo>
                    <a:lnTo>
                      <a:pt x="224" y="424"/>
                    </a:lnTo>
                    <a:lnTo>
                      <a:pt x="190" y="464"/>
                    </a:lnTo>
                    <a:lnTo>
                      <a:pt x="184" y="476"/>
                    </a:lnTo>
                    <a:lnTo>
                      <a:pt x="172" y="470"/>
                    </a:lnTo>
                    <a:close/>
                    <a:moveTo>
                      <a:pt x="241" y="372"/>
                    </a:moveTo>
                    <a:lnTo>
                      <a:pt x="293" y="321"/>
                    </a:lnTo>
                    <a:lnTo>
                      <a:pt x="304" y="332"/>
                    </a:lnTo>
                    <a:lnTo>
                      <a:pt x="258" y="384"/>
                    </a:lnTo>
                    <a:lnTo>
                      <a:pt x="241" y="372"/>
                    </a:lnTo>
                    <a:close/>
                    <a:moveTo>
                      <a:pt x="327" y="281"/>
                    </a:moveTo>
                    <a:lnTo>
                      <a:pt x="379" y="235"/>
                    </a:lnTo>
                    <a:lnTo>
                      <a:pt x="391" y="252"/>
                    </a:lnTo>
                    <a:lnTo>
                      <a:pt x="339" y="298"/>
                    </a:lnTo>
                    <a:lnTo>
                      <a:pt x="327" y="281"/>
                    </a:lnTo>
                    <a:close/>
                    <a:moveTo>
                      <a:pt x="419" y="206"/>
                    </a:moveTo>
                    <a:lnTo>
                      <a:pt x="459" y="178"/>
                    </a:lnTo>
                    <a:lnTo>
                      <a:pt x="477" y="166"/>
                    </a:lnTo>
                    <a:lnTo>
                      <a:pt x="488" y="183"/>
                    </a:lnTo>
                    <a:lnTo>
                      <a:pt x="471" y="189"/>
                    </a:lnTo>
                    <a:lnTo>
                      <a:pt x="431" y="218"/>
                    </a:lnTo>
                    <a:lnTo>
                      <a:pt x="419" y="206"/>
                    </a:lnTo>
                    <a:close/>
                    <a:moveTo>
                      <a:pt x="523" y="137"/>
                    </a:moveTo>
                    <a:lnTo>
                      <a:pt x="551" y="126"/>
                    </a:lnTo>
                    <a:lnTo>
                      <a:pt x="586" y="103"/>
                    </a:lnTo>
                    <a:lnTo>
                      <a:pt x="591" y="120"/>
                    </a:lnTo>
                    <a:lnTo>
                      <a:pt x="557" y="137"/>
                    </a:lnTo>
                    <a:lnTo>
                      <a:pt x="534" y="155"/>
                    </a:lnTo>
                    <a:lnTo>
                      <a:pt x="523" y="137"/>
                    </a:lnTo>
                    <a:close/>
                    <a:moveTo>
                      <a:pt x="632" y="86"/>
                    </a:moveTo>
                    <a:lnTo>
                      <a:pt x="643" y="80"/>
                    </a:lnTo>
                    <a:lnTo>
                      <a:pt x="689" y="63"/>
                    </a:lnTo>
                    <a:lnTo>
                      <a:pt x="695" y="57"/>
                    </a:lnTo>
                    <a:lnTo>
                      <a:pt x="701" y="74"/>
                    </a:lnTo>
                    <a:lnTo>
                      <a:pt x="695" y="74"/>
                    </a:lnTo>
                    <a:lnTo>
                      <a:pt x="649" y="97"/>
                    </a:lnTo>
                    <a:lnTo>
                      <a:pt x="637" y="97"/>
                    </a:lnTo>
                    <a:lnTo>
                      <a:pt x="632" y="86"/>
                    </a:lnTo>
                    <a:close/>
                    <a:moveTo>
                      <a:pt x="746" y="40"/>
                    </a:moveTo>
                    <a:lnTo>
                      <a:pt x="787" y="29"/>
                    </a:lnTo>
                    <a:lnTo>
                      <a:pt x="810" y="23"/>
                    </a:lnTo>
                    <a:lnTo>
                      <a:pt x="815" y="40"/>
                    </a:lnTo>
                    <a:lnTo>
                      <a:pt x="792" y="46"/>
                    </a:lnTo>
                    <a:lnTo>
                      <a:pt x="752" y="57"/>
                    </a:lnTo>
                    <a:lnTo>
                      <a:pt x="746" y="40"/>
                    </a:lnTo>
                    <a:close/>
                    <a:moveTo>
                      <a:pt x="861" y="11"/>
                    </a:moveTo>
                    <a:lnTo>
                      <a:pt x="890" y="11"/>
                    </a:lnTo>
                    <a:lnTo>
                      <a:pt x="930" y="6"/>
                    </a:lnTo>
                    <a:lnTo>
                      <a:pt x="936" y="23"/>
                    </a:lnTo>
                    <a:lnTo>
                      <a:pt x="896" y="29"/>
                    </a:lnTo>
                    <a:lnTo>
                      <a:pt x="867" y="29"/>
                    </a:lnTo>
                    <a:lnTo>
                      <a:pt x="861" y="11"/>
                    </a:lnTo>
                    <a:close/>
                    <a:moveTo>
                      <a:pt x="982" y="0"/>
                    </a:moveTo>
                    <a:lnTo>
                      <a:pt x="999" y="0"/>
                    </a:lnTo>
                    <a:lnTo>
                      <a:pt x="1051" y="0"/>
                    </a:lnTo>
                    <a:lnTo>
                      <a:pt x="1051" y="17"/>
                    </a:lnTo>
                    <a:lnTo>
                      <a:pt x="999" y="17"/>
                    </a:lnTo>
                    <a:lnTo>
                      <a:pt x="982" y="17"/>
                    </a:lnTo>
                    <a:lnTo>
                      <a:pt x="982" y="0"/>
                    </a:lnTo>
                    <a:close/>
                    <a:moveTo>
                      <a:pt x="1051" y="0"/>
                    </a:moveTo>
                    <a:lnTo>
                      <a:pt x="1051" y="0"/>
                    </a:lnTo>
                    <a:lnTo>
                      <a:pt x="1051" y="17"/>
                    </a:lnTo>
                    <a:lnTo>
                      <a:pt x="1051" y="17"/>
                    </a:lnTo>
                    <a:lnTo>
                      <a:pt x="1051" y="0"/>
                    </a:lnTo>
                    <a:close/>
                    <a:moveTo>
                      <a:pt x="1102" y="0"/>
                    </a:moveTo>
                    <a:lnTo>
                      <a:pt x="1102" y="0"/>
                    </a:lnTo>
                    <a:lnTo>
                      <a:pt x="1160" y="6"/>
                    </a:lnTo>
                    <a:lnTo>
                      <a:pt x="1177" y="6"/>
                    </a:lnTo>
                    <a:lnTo>
                      <a:pt x="1171" y="23"/>
                    </a:lnTo>
                    <a:lnTo>
                      <a:pt x="1160" y="17"/>
                    </a:lnTo>
                    <a:lnTo>
                      <a:pt x="1102" y="17"/>
                    </a:lnTo>
                    <a:lnTo>
                      <a:pt x="1102" y="17"/>
                    </a:lnTo>
                    <a:lnTo>
                      <a:pt x="1102" y="0"/>
                    </a:lnTo>
                    <a:close/>
                    <a:moveTo>
                      <a:pt x="1223" y="11"/>
                    </a:moveTo>
                    <a:lnTo>
                      <a:pt x="1263" y="17"/>
                    </a:lnTo>
                    <a:lnTo>
                      <a:pt x="1292" y="23"/>
                    </a:lnTo>
                    <a:lnTo>
                      <a:pt x="1292" y="40"/>
                    </a:lnTo>
                    <a:lnTo>
                      <a:pt x="1257" y="34"/>
                    </a:lnTo>
                    <a:lnTo>
                      <a:pt x="1223" y="29"/>
                    </a:lnTo>
                    <a:lnTo>
                      <a:pt x="1223" y="11"/>
                    </a:lnTo>
                    <a:close/>
                    <a:moveTo>
                      <a:pt x="1343" y="40"/>
                    </a:moveTo>
                    <a:lnTo>
                      <a:pt x="1366" y="46"/>
                    </a:lnTo>
                    <a:lnTo>
                      <a:pt x="1412" y="57"/>
                    </a:lnTo>
                    <a:lnTo>
                      <a:pt x="1407" y="74"/>
                    </a:lnTo>
                    <a:lnTo>
                      <a:pt x="1361" y="63"/>
                    </a:lnTo>
                    <a:lnTo>
                      <a:pt x="1338" y="57"/>
                    </a:lnTo>
                    <a:lnTo>
                      <a:pt x="1343" y="40"/>
                    </a:lnTo>
                    <a:close/>
                    <a:moveTo>
                      <a:pt x="1458" y="80"/>
                    </a:moveTo>
                    <a:lnTo>
                      <a:pt x="1458" y="80"/>
                    </a:lnTo>
                    <a:lnTo>
                      <a:pt x="1510" y="103"/>
                    </a:lnTo>
                    <a:lnTo>
                      <a:pt x="1521" y="109"/>
                    </a:lnTo>
                    <a:lnTo>
                      <a:pt x="1516" y="120"/>
                    </a:lnTo>
                    <a:lnTo>
                      <a:pt x="1498" y="115"/>
                    </a:lnTo>
                    <a:lnTo>
                      <a:pt x="1452" y="97"/>
                    </a:lnTo>
                    <a:lnTo>
                      <a:pt x="1452" y="92"/>
                    </a:lnTo>
                    <a:lnTo>
                      <a:pt x="1458" y="80"/>
                    </a:lnTo>
                    <a:close/>
                    <a:moveTo>
                      <a:pt x="1567" y="132"/>
                    </a:moveTo>
                    <a:lnTo>
                      <a:pt x="1625" y="166"/>
                    </a:lnTo>
                    <a:lnTo>
                      <a:pt x="1619" y="183"/>
                    </a:lnTo>
                    <a:lnTo>
                      <a:pt x="1562" y="149"/>
                    </a:lnTo>
                    <a:lnTo>
                      <a:pt x="1567" y="132"/>
                    </a:lnTo>
                    <a:close/>
                    <a:moveTo>
                      <a:pt x="1671" y="195"/>
                    </a:moveTo>
                    <a:lnTo>
                      <a:pt x="1722" y="235"/>
                    </a:lnTo>
                    <a:lnTo>
                      <a:pt x="1728" y="241"/>
                    </a:lnTo>
                    <a:lnTo>
                      <a:pt x="1717" y="252"/>
                    </a:lnTo>
                    <a:lnTo>
                      <a:pt x="1711" y="246"/>
                    </a:lnTo>
                    <a:lnTo>
                      <a:pt x="1659" y="212"/>
                    </a:lnTo>
                    <a:lnTo>
                      <a:pt x="1671" y="195"/>
                    </a:lnTo>
                    <a:close/>
                    <a:moveTo>
                      <a:pt x="1762" y="275"/>
                    </a:moveTo>
                    <a:lnTo>
                      <a:pt x="1797" y="304"/>
                    </a:lnTo>
                    <a:lnTo>
                      <a:pt x="1814" y="321"/>
                    </a:lnTo>
                    <a:lnTo>
                      <a:pt x="1803" y="332"/>
                    </a:lnTo>
                    <a:lnTo>
                      <a:pt x="1785" y="315"/>
                    </a:lnTo>
                    <a:lnTo>
                      <a:pt x="1751" y="286"/>
                    </a:lnTo>
                    <a:lnTo>
                      <a:pt x="1762" y="275"/>
                    </a:lnTo>
                    <a:close/>
                    <a:moveTo>
                      <a:pt x="1849" y="361"/>
                    </a:moveTo>
                    <a:lnTo>
                      <a:pt x="1866" y="378"/>
                    </a:lnTo>
                    <a:lnTo>
                      <a:pt x="1894" y="413"/>
                    </a:lnTo>
                    <a:lnTo>
                      <a:pt x="1877" y="424"/>
                    </a:lnTo>
                    <a:lnTo>
                      <a:pt x="1849" y="390"/>
                    </a:lnTo>
                    <a:lnTo>
                      <a:pt x="1837" y="372"/>
                    </a:lnTo>
                    <a:lnTo>
                      <a:pt x="1849" y="361"/>
                    </a:lnTo>
                    <a:close/>
                    <a:moveTo>
                      <a:pt x="1923" y="458"/>
                    </a:moveTo>
                    <a:lnTo>
                      <a:pt x="1923" y="458"/>
                    </a:lnTo>
                    <a:lnTo>
                      <a:pt x="1958" y="516"/>
                    </a:lnTo>
                    <a:lnTo>
                      <a:pt x="1946" y="521"/>
                    </a:lnTo>
                    <a:lnTo>
                      <a:pt x="1912" y="470"/>
                    </a:lnTo>
                    <a:lnTo>
                      <a:pt x="1912" y="464"/>
                    </a:lnTo>
                    <a:lnTo>
                      <a:pt x="1923" y="458"/>
                    </a:lnTo>
                    <a:close/>
                    <a:moveTo>
                      <a:pt x="1986" y="562"/>
                    </a:moveTo>
                    <a:lnTo>
                      <a:pt x="1998" y="590"/>
                    </a:lnTo>
                    <a:lnTo>
                      <a:pt x="2015" y="625"/>
                    </a:lnTo>
                    <a:lnTo>
                      <a:pt x="1998" y="630"/>
                    </a:lnTo>
                    <a:lnTo>
                      <a:pt x="1986" y="596"/>
                    </a:lnTo>
                    <a:lnTo>
                      <a:pt x="1969" y="567"/>
                    </a:lnTo>
                    <a:lnTo>
                      <a:pt x="1986" y="562"/>
                    </a:lnTo>
                    <a:close/>
                    <a:moveTo>
                      <a:pt x="2038" y="670"/>
                    </a:moveTo>
                    <a:lnTo>
                      <a:pt x="2038" y="682"/>
                    </a:lnTo>
                    <a:lnTo>
                      <a:pt x="2055" y="728"/>
                    </a:lnTo>
                    <a:lnTo>
                      <a:pt x="2061" y="739"/>
                    </a:lnTo>
                    <a:lnTo>
                      <a:pt x="2044" y="739"/>
                    </a:lnTo>
                    <a:lnTo>
                      <a:pt x="2038" y="733"/>
                    </a:lnTo>
                    <a:lnTo>
                      <a:pt x="2027" y="688"/>
                    </a:lnTo>
                    <a:lnTo>
                      <a:pt x="2021" y="676"/>
                    </a:lnTo>
                    <a:lnTo>
                      <a:pt x="2038" y="670"/>
                    </a:lnTo>
                    <a:close/>
                    <a:moveTo>
                      <a:pt x="2072" y="785"/>
                    </a:moveTo>
                    <a:lnTo>
                      <a:pt x="2084" y="831"/>
                    </a:lnTo>
                    <a:lnTo>
                      <a:pt x="2090" y="854"/>
                    </a:lnTo>
                    <a:lnTo>
                      <a:pt x="2072" y="860"/>
                    </a:lnTo>
                    <a:lnTo>
                      <a:pt x="2067" y="837"/>
                    </a:lnTo>
                    <a:lnTo>
                      <a:pt x="2055" y="791"/>
                    </a:lnTo>
                    <a:lnTo>
                      <a:pt x="2072" y="785"/>
                    </a:lnTo>
                    <a:close/>
                    <a:moveTo>
                      <a:pt x="2095" y="905"/>
                    </a:moveTo>
                    <a:lnTo>
                      <a:pt x="2101" y="934"/>
                    </a:lnTo>
                    <a:lnTo>
                      <a:pt x="2101" y="974"/>
                    </a:lnTo>
                    <a:lnTo>
                      <a:pt x="2084" y="974"/>
                    </a:lnTo>
                    <a:lnTo>
                      <a:pt x="2084" y="934"/>
                    </a:lnTo>
                    <a:lnTo>
                      <a:pt x="2078" y="905"/>
                    </a:lnTo>
                    <a:lnTo>
                      <a:pt x="2095" y="905"/>
                    </a:lnTo>
                    <a:close/>
                    <a:moveTo>
                      <a:pt x="2101" y="1026"/>
                    </a:moveTo>
                    <a:lnTo>
                      <a:pt x="2107" y="1043"/>
                    </a:lnTo>
                    <a:lnTo>
                      <a:pt x="2090" y="1043"/>
                    </a:lnTo>
                    <a:lnTo>
                      <a:pt x="2084" y="1026"/>
                    </a:lnTo>
                    <a:lnTo>
                      <a:pt x="2101" y="1026"/>
                    </a:lnTo>
                    <a:close/>
                    <a:moveTo>
                      <a:pt x="2107" y="1043"/>
                    </a:moveTo>
                    <a:lnTo>
                      <a:pt x="2101" y="1095"/>
                    </a:lnTo>
                    <a:lnTo>
                      <a:pt x="2101" y="1095"/>
                    </a:lnTo>
                    <a:lnTo>
                      <a:pt x="2084" y="1095"/>
                    </a:lnTo>
                    <a:lnTo>
                      <a:pt x="2084" y="1095"/>
                    </a:lnTo>
                    <a:lnTo>
                      <a:pt x="2090" y="1043"/>
                    </a:lnTo>
                    <a:lnTo>
                      <a:pt x="2107" y="1043"/>
                    </a:lnTo>
                    <a:close/>
                    <a:moveTo>
                      <a:pt x="2101" y="1146"/>
                    </a:moveTo>
                    <a:lnTo>
                      <a:pt x="2090" y="1198"/>
                    </a:lnTo>
                    <a:lnTo>
                      <a:pt x="2090" y="1215"/>
                    </a:lnTo>
                    <a:lnTo>
                      <a:pt x="2072" y="1215"/>
                    </a:lnTo>
                    <a:lnTo>
                      <a:pt x="2072" y="1198"/>
                    </a:lnTo>
                    <a:lnTo>
                      <a:pt x="2084" y="1146"/>
                    </a:lnTo>
                    <a:lnTo>
                      <a:pt x="2101" y="1146"/>
                    </a:lnTo>
                    <a:close/>
                    <a:moveTo>
                      <a:pt x="2078" y="1266"/>
                    </a:moveTo>
                    <a:lnTo>
                      <a:pt x="2072" y="1301"/>
                    </a:lnTo>
                    <a:lnTo>
                      <a:pt x="2061" y="1335"/>
                    </a:lnTo>
                    <a:lnTo>
                      <a:pt x="2044" y="1329"/>
                    </a:lnTo>
                    <a:lnTo>
                      <a:pt x="2055" y="1295"/>
                    </a:lnTo>
                    <a:lnTo>
                      <a:pt x="2061" y="1266"/>
                    </a:lnTo>
                    <a:lnTo>
                      <a:pt x="2078" y="1266"/>
                    </a:lnTo>
                    <a:close/>
                    <a:moveTo>
                      <a:pt x="2044" y="1387"/>
                    </a:moveTo>
                    <a:lnTo>
                      <a:pt x="2038" y="1398"/>
                    </a:lnTo>
                    <a:lnTo>
                      <a:pt x="2021" y="1444"/>
                    </a:lnTo>
                    <a:lnTo>
                      <a:pt x="2021" y="1450"/>
                    </a:lnTo>
                    <a:lnTo>
                      <a:pt x="2004" y="1444"/>
                    </a:lnTo>
                    <a:lnTo>
                      <a:pt x="2004" y="1438"/>
                    </a:lnTo>
                    <a:lnTo>
                      <a:pt x="2027" y="1393"/>
                    </a:lnTo>
                    <a:lnTo>
                      <a:pt x="2027" y="1381"/>
                    </a:lnTo>
                    <a:lnTo>
                      <a:pt x="2044" y="1387"/>
                    </a:lnTo>
                    <a:close/>
                    <a:moveTo>
                      <a:pt x="1998" y="1496"/>
                    </a:moveTo>
                    <a:lnTo>
                      <a:pt x="1975" y="1536"/>
                    </a:lnTo>
                    <a:lnTo>
                      <a:pt x="1963" y="1559"/>
                    </a:lnTo>
                    <a:lnTo>
                      <a:pt x="1952" y="1547"/>
                    </a:lnTo>
                    <a:lnTo>
                      <a:pt x="1963" y="1530"/>
                    </a:lnTo>
                    <a:lnTo>
                      <a:pt x="1981" y="1490"/>
                    </a:lnTo>
                    <a:lnTo>
                      <a:pt x="1998" y="1496"/>
                    </a:lnTo>
                    <a:close/>
                    <a:moveTo>
                      <a:pt x="1940" y="1599"/>
                    </a:moveTo>
                    <a:lnTo>
                      <a:pt x="1923" y="1622"/>
                    </a:lnTo>
                    <a:lnTo>
                      <a:pt x="1900" y="1656"/>
                    </a:lnTo>
                    <a:lnTo>
                      <a:pt x="1883" y="1650"/>
                    </a:lnTo>
                    <a:lnTo>
                      <a:pt x="1912" y="1616"/>
                    </a:lnTo>
                    <a:lnTo>
                      <a:pt x="1923" y="1593"/>
                    </a:lnTo>
                    <a:lnTo>
                      <a:pt x="1940" y="1599"/>
                    </a:lnTo>
                    <a:close/>
                    <a:moveTo>
                      <a:pt x="1866" y="1702"/>
                    </a:moveTo>
                    <a:lnTo>
                      <a:pt x="1866" y="1702"/>
                    </a:lnTo>
                    <a:lnTo>
                      <a:pt x="1820" y="1754"/>
                    </a:lnTo>
                    <a:lnTo>
                      <a:pt x="1808" y="1736"/>
                    </a:lnTo>
                    <a:lnTo>
                      <a:pt x="1849" y="1691"/>
                    </a:lnTo>
                    <a:lnTo>
                      <a:pt x="1854" y="1691"/>
                    </a:lnTo>
                    <a:lnTo>
                      <a:pt x="1866" y="1702"/>
                    </a:lnTo>
                    <a:close/>
                    <a:moveTo>
                      <a:pt x="1785" y="1788"/>
                    </a:moveTo>
                    <a:lnTo>
                      <a:pt x="1734" y="1834"/>
                    </a:lnTo>
                    <a:lnTo>
                      <a:pt x="1722" y="1822"/>
                    </a:lnTo>
                    <a:lnTo>
                      <a:pt x="1774" y="1776"/>
                    </a:lnTo>
                    <a:lnTo>
                      <a:pt x="1785" y="1788"/>
                    </a:lnTo>
                    <a:close/>
                    <a:moveTo>
                      <a:pt x="1694" y="1868"/>
                    </a:moveTo>
                    <a:lnTo>
                      <a:pt x="1642" y="1903"/>
                    </a:lnTo>
                    <a:lnTo>
                      <a:pt x="1636" y="1908"/>
                    </a:lnTo>
                    <a:lnTo>
                      <a:pt x="1625" y="1891"/>
                    </a:lnTo>
                    <a:lnTo>
                      <a:pt x="1630" y="1891"/>
                    </a:lnTo>
                    <a:lnTo>
                      <a:pt x="1682" y="1851"/>
                    </a:lnTo>
                    <a:lnTo>
                      <a:pt x="1694" y="1868"/>
                    </a:lnTo>
                    <a:close/>
                    <a:moveTo>
                      <a:pt x="1590" y="1937"/>
                    </a:moveTo>
                    <a:lnTo>
                      <a:pt x="1556" y="1960"/>
                    </a:lnTo>
                    <a:lnTo>
                      <a:pt x="1533" y="1971"/>
                    </a:lnTo>
                    <a:lnTo>
                      <a:pt x="1521" y="1954"/>
                    </a:lnTo>
                    <a:lnTo>
                      <a:pt x="1544" y="1943"/>
                    </a:lnTo>
                    <a:lnTo>
                      <a:pt x="1585" y="1920"/>
                    </a:lnTo>
                    <a:lnTo>
                      <a:pt x="1590" y="1937"/>
                    </a:lnTo>
                    <a:close/>
                    <a:moveTo>
                      <a:pt x="1481" y="1989"/>
                    </a:moveTo>
                    <a:lnTo>
                      <a:pt x="1464" y="2000"/>
                    </a:lnTo>
                    <a:lnTo>
                      <a:pt x="1418" y="2017"/>
                    </a:lnTo>
                    <a:lnTo>
                      <a:pt x="1412" y="2000"/>
                    </a:lnTo>
                    <a:lnTo>
                      <a:pt x="1452" y="1989"/>
                    </a:lnTo>
                    <a:lnTo>
                      <a:pt x="1475" y="1977"/>
                    </a:lnTo>
                    <a:lnTo>
                      <a:pt x="1481" y="1989"/>
                    </a:lnTo>
                    <a:close/>
                    <a:moveTo>
                      <a:pt x="1372" y="2034"/>
                    </a:moveTo>
                    <a:lnTo>
                      <a:pt x="1366" y="2034"/>
                    </a:lnTo>
                    <a:lnTo>
                      <a:pt x="1315" y="2052"/>
                    </a:lnTo>
                    <a:lnTo>
                      <a:pt x="1303" y="2052"/>
                    </a:lnTo>
                    <a:lnTo>
                      <a:pt x="1297" y="2034"/>
                    </a:lnTo>
                    <a:lnTo>
                      <a:pt x="1309" y="2034"/>
                    </a:lnTo>
                    <a:lnTo>
                      <a:pt x="1361" y="2023"/>
                    </a:lnTo>
                    <a:lnTo>
                      <a:pt x="1366" y="2017"/>
                    </a:lnTo>
                    <a:lnTo>
                      <a:pt x="1372" y="2034"/>
                    </a:lnTo>
                    <a:close/>
                    <a:moveTo>
                      <a:pt x="1252" y="2063"/>
                    </a:moveTo>
                    <a:lnTo>
                      <a:pt x="1211" y="2069"/>
                    </a:lnTo>
                    <a:lnTo>
                      <a:pt x="1183" y="2074"/>
                    </a:lnTo>
                    <a:lnTo>
                      <a:pt x="1183" y="2057"/>
                    </a:lnTo>
                    <a:lnTo>
                      <a:pt x="1206" y="2052"/>
                    </a:lnTo>
                    <a:lnTo>
                      <a:pt x="1252" y="2046"/>
                    </a:lnTo>
                    <a:lnTo>
                      <a:pt x="1252" y="2063"/>
                    </a:lnTo>
                    <a:close/>
                    <a:moveTo>
                      <a:pt x="1131" y="2080"/>
                    </a:moveTo>
                    <a:lnTo>
                      <a:pt x="1108" y="2080"/>
                    </a:lnTo>
                    <a:lnTo>
                      <a:pt x="1062" y="2086"/>
                    </a:lnTo>
                    <a:lnTo>
                      <a:pt x="1062" y="2069"/>
                    </a:lnTo>
                    <a:lnTo>
                      <a:pt x="1102" y="2063"/>
                    </a:lnTo>
                    <a:lnTo>
                      <a:pt x="1131" y="2063"/>
                    </a:lnTo>
                    <a:lnTo>
                      <a:pt x="1131" y="2080"/>
                    </a:lnTo>
                    <a:close/>
                    <a:moveTo>
                      <a:pt x="1010" y="2080"/>
                    </a:moveTo>
                    <a:lnTo>
                      <a:pt x="999" y="2080"/>
                    </a:lnTo>
                    <a:lnTo>
                      <a:pt x="942" y="2080"/>
                    </a:lnTo>
                    <a:lnTo>
                      <a:pt x="942" y="2080"/>
                    </a:lnTo>
                    <a:lnTo>
                      <a:pt x="942" y="2063"/>
                    </a:lnTo>
                    <a:lnTo>
                      <a:pt x="947" y="2063"/>
                    </a:lnTo>
                    <a:lnTo>
                      <a:pt x="999" y="2063"/>
                    </a:lnTo>
                    <a:lnTo>
                      <a:pt x="1010" y="2063"/>
                    </a:lnTo>
                    <a:lnTo>
                      <a:pt x="1010" y="2080"/>
                    </a:lnTo>
                    <a:close/>
                    <a:moveTo>
                      <a:pt x="890" y="2069"/>
                    </a:moveTo>
                    <a:lnTo>
                      <a:pt x="838" y="2063"/>
                    </a:lnTo>
                    <a:lnTo>
                      <a:pt x="821" y="2057"/>
                    </a:lnTo>
                    <a:lnTo>
                      <a:pt x="827" y="2040"/>
                    </a:lnTo>
                    <a:lnTo>
                      <a:pt x="844" y="2046"/>
                    </a:lnTo>
                    <a:lnTo>
                      <a:pt x="896" y="2052"/>
                    </a:lnTo>
                    <a:lnTo>
                      <a:pt x="890" y="2069"/>
                    </a:lnTo>
                    <a:close/>
                    <a:moveTo>
                      <a:pt x="769" y="2046"/>
                    </a:moveTo>
                    <a:lnTo>
                      <a:pt x="741" y="2034"/>
                    </a:lnTo>
                    <a:lnTo>
                      <a:pt x="706" y="2023"/>
                    </a:lnTo>
                    <a:lnTo>
                      <a:pt x="712" y="2011"/>
                    </a:lnTo>
                    <a:lnTo>
                      <a:pt x="741" y="2017"/>
                    </a:lnTo>
                    <a:lnTo>
                      <a:pt x="775" y="2029"/>
                    </a:lnTo>
                    <a:lnTo>
                      <a:pt x="769" y="2046"/>
                    </a:lnTo>
                    <a:close/>
                    <a:moveTo>
                      <a:pt x="655" y="2006"/>
                    </a:moveTo>
                    <a:lnTo>
                      <a:pt x="643" y="2000"/>
                    </a:lnTo>
                    <a:lnTo>
                      <a:pt x="597" y="1983"/>
                    </a:lnTo>
                    <a:lnTo>
                      <a:pt x="591" y="1977"/>
                    </a:lnTo>
                    <a:lnTo>
                      <a:pt x="603" y="1966"/>
                    </a:lnTo>
                    <a:lnTo>
                      <a:pt x="603" y="1966"/>
                    </a:lnTo>
                    <a:lnTo>
                      <a:pt x="649" y="1983"/>
                    </a:lnTo>
                    <a:lnTo>
                      <a:pt x="660" y="1989"/>
                    </a:lnTo>
                    <a:lnTo>
                      <a:pt x="655" y="2006"/>
                    </a:lnTo>
                    <a:close/>
                    <a:moveTo>
                      <a:pt x="546" y="1954"/>
                    </a:moveTo>
                    <a:lnTo>
                      <a:pt x="488" y="1920"/>
                    </a:lnTo>
                    <a:lnTo>
                      <a:pt x="494" y="1903"/>
                    </a:lnTo>
                    <a:lnTo>
                      <a:pt x="557" y="1943"/>
                    </a:lnTo>
                    <a:lnTo>
                      <a:pt x="546" y="1954"/>
                    </a:lnTo>
                    <a:close/>
                    <a:moveTo>
                      <a:pt x="442" y="1891"/>
                    </a:moveTo>
                    <a:lnTo>
                      <a:pt x="391" y="1851"/>
                    </a:lnTo>
                    <a:lnTo>
                      <a:pt x="396" y="1834"/>
                    </a:lnTo>
                    <a:lnTo>
                      <a:pt x="454" y="1880"/>
                    </a:lnTo>
                    <a:lnTo>
                      <a:pt x="442" y="1891"/>
                    </a:lnTo>
                    <a:close/>
                    <a:moveTo>
                      <a:pt x="350" y="1817"/>
                    </a:moveTo>
                    <a:lnTo>
                      <a:pt x="304" y="1776"/>
                    </a:lnTo>
                    <a:lnTo>
                      <a:pt x="299" y="1771"/>
                    </a:lnTo>
                    <a:lnTo>
                      <a:pt x="310" y="1759"/>
                    </a:lnTo>
                    <a:lnTo>
                      <a:pt x="316" y="1765"/>
                    </a:lnTo>
                    <a:lnTo>
                      <a:pt x="362" y="1805"/>
                    </a:lnTo>
                    <a:lnTo>
                      <a:pt x="350" y="1817"/>
                    </a:lnTo>
                    <a:close/>
                    <a:moveTo>
                      <a:pt x="264" y="1731"/>
                    </a:moveTo>
                    <a:lnTo>
                      <a:pt x="241" y="1702"/>
                    </a:lnTo>
                    <a:lnTo>
                      <a:pt x="218" y="1679"/>
                    </a:lnTo>
                    <a:lnTo>
                      <a:pt x="230" y="1668"/>
                    </a:lnTo>
                    <a:lnTo>
                      <a:pt x="253" y="1691"/>
                    </a:lnTo>
                    <a:lnTo>
                      <a:pt x="276" y="1719"/>
                    </a:lnTo>
                    <a:lnTo>
                      <a:pt x="264" y="1731"/>
                    </a:lnTo>
                    <a:close/>
                    <a:moveTo>
                      <a:pt x="184" y="1633"/>
                    </a:moveTo>
                    <a:lnTo>
                      <a:pt x="178" y="1622"/>
                    </a:lnTo>
                    <a:lnTo>
                      <a:pt x="149" y="1576"/>
                    </a:lnTo>
                    <a:lnTo>
                      <a:pt x="167" y="1570"/>
                    </a:lnTo>
                    <a:lnTo>
                      <a:pt x="190" y="1616"/>
                    </a:lnTo>
                    <a:lnTo>
                      <a:pt x="201" y="1627"/>
                    </a:lnTo>
                    <a:lnTo>
                      <a:pt x="184" y="1633"/>
                    </a:lnTo>
                    <a:close/>
                    <a:moveTo>
                      <a:pt x="121" y="1530"/>
                    </a:moveTo>
                    <a:lnTo>
                      <a:pt x="104" y="1496"/>
                    </a:lnTo>
                    <a:lnTo>
                      <a:pt x="92" y="1473"/>
                    </a:lnTo>
                    <a:lnTo>
                      <a:pt x="109" y="1461"/>
                    </a:lnTo>
                    <a:lnTo>
                      <a:pt x="115" y="1484"/>
                    </a:lnTo>
                    <a:lnTo>
                      <a:pt x="138" y="1524"/>
                    </a:lnTo>
                    <a:lnTo>
                      <a:pt x="121" y="1530"/>
                    </a:lnTo>
                    <a:close/>
                    <a:moveTo>
                      <a:pt x="69" y="1421"/>
                    </a:moveTo>
                    <a:lnTo>
                      <a:pt x="63" y="1398"/>
                    </a:lnTo>
                    <a:lnTo>
                      <a:pt x="46" y="1358"/>
                    </a:lnTo>
                    <a:lnTo>
                      <a:pt x="63" y="1352"/>
                    </a:lnTo>
                    <a:lnTo>
                      <a:pt x="81" y="1393"/>
                    </a:lnTo>
                    <a:lnTo>
                      <a:pt x="86" y="1415"/>
                    </a:lnTo>
                    <a:lnTo>
                      <a:pt x="69" y="1421"/>
                    </a:lnTo>
                    <a:close/>
                    <a:moveTo>
                      <a:pt x="35" y="1307"/>
                    </a:moveTo>
                    <a:lnTo>
                      <a:pt x="29" y="1301"/>
                    </a:lnTo>
                    <a:lnTo>
                      <a:pt x="17" y="1249"/>
                    </a:lnTo>
                    <a:lnTo>
                      <a:pt x="17" y="1238"/>
                    </a:lnTo>
                    <a:lnTo>
                      <a:pt x="35" y="1238"/>
                    </a:lnTo>
                    <a:lnTo>
                      <a:pt x="35" y="1249"/>
                    </a:lnTo>
                    <a:lnTo>
                      <a:pt x="46" y="1295"/>
                    </a:lnTo>
                    <a:lnTo>
                      <a:pt x="52" y="1301"/>
                    </a:lnTo>
                    <a:lnTo>
                      <a:pt x="35" y="1307"/>
                    </a:lnTo>
                    <a:close/>
                    <a:moveTo>
                      <a:pt x="6" y="1186"/>
                    </a:moveTo>
                    <a:lnTo>
                      <a:pt x="6" y="1146"/>
                    </a:lnTo>
                    <a:lnTo>
                      <a:pt x="0" y="1117"/>
                    </a:lnTo>
                    <a:lnTo>
                      <a:pt x="17" y="1117"/>
                    </a:lnTo>
                    <a:lnTo>
                      <a:pt x="17" y="1146"/>
                    </a:lnTo>
                    <a:lnTo>
                      <a:pt x="23" y="1186"/>
                    </a:lnTo>
                    <a:lnTo>
                      <a:pt x="6" y="1186"/>
                    </a:lnTo>
                    <a:close/>
                    <a:moveTo>
                      <a:pt x="0" y="1066"/>
                    </a:moveTo>
                    <a:lnTo>
                      <a:pt x="0" y="1043"/>
                    </a:lnTo>
                    <a:lnTo>
                      <a:pt x="17" y="1043"/>
                    </a:lnTo>
                    <a:lnTo>
                      <a:pt x="17" y="1066"/>
                    </a:lnTo>
                    <a:lnTo>
                      <a:pt x="0" y="1066"/>
                    </a:lnTo>
                    <a:close/>
                  </a:path>
                </a:pathLst>
              </a:custGeom>
              <a:solidFill>
                <a:schemeClr val="tx2">
                  <a:lumMod val="50000"/>
                  <a:lumOff val="50000"/>
                </a:schemeClr>
              </a:solidFill>
              <a:ln w="0">
                <a:solidFill>
                  <a:schemeClr val="tx2">
                    <a:lumMod val="50000"/>
                    <a:lumOff val="5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05" name="Freeform 81"/>
              <p:cNvSpPr>
                <a:spLocks noEditPoints="1"/>
              </p:cNvSpPr>
              <p:nvPr/>
            </p:nvSpPr>
            <p:spPr bwMode="auto">
              <a:xfrm>
                <a:off x="4451350" y="1228725"/>
                <a:ext cx="100013" cy="4584700"/>
              </a:xfrm>
              <a:custGeom>
                <a:avLst/>
                <a:gdLst/>
                <a:ahLst/>
                <a:cxnLst>
                  <a:cxn ang="0">
                    <a:pos x="28" y="2877"/>
                  </a:cxn>
                  <a:cxn ang="0">
                    <a:pos x="28" y="12"/>
                  </a:cxn>
                  <a:cxn ang="0">
                    <a:pos x="40" y="12"/>
                  </a:cxn>
                  <a:cxn ang="0">
                    <a:pos x="40" y="2877"/>
                  </a:cxn>
                  <a:cxn ang="0">
                    <a:pos x="28" y="2877"/>
                  </a:cxn>
                  <a:cxn ang="0">
                    <a:pos x="63" y="2831"/>
                  </a:cxn>
                  <a:cxn ang="0">
                    <a:pos x="34" y="2888"/>
                  </a:cxn>
                  <a:cxn ang="0">
                    <a:pos x="0" y="2831"/>
                  </a:cxn>
                  <a:cxn ang="0">
                    <a:pos x="0" y="2825"/>
                  </a:cxn>
                  <a:cxn ang="0">
                    <a:pos x="11" y="2825"/>
                  </a:cxn>
                  <a:cxn ang="0">
                    <a:pos x="34" y="2871"/>
                  </a:cxn>
                  <a:cxn ang="0">
                    <a:pos x="28" y="2871"/>
                  </a:cxn>
                  <a:cxn ang="0">
                    <a:pos x="51" y="2825"/>
                  </a:cxn>
                  <a:cxn ang="0">
                    <a:pos x="63" y="2825"/>
                  </a:cxn>
                  <a:cxn ang="0">
                    <a:pos x="63" y="2831"/>
                  </a:cxn>
                  <a:cxn ang="0">
                    <a:pos x="63" y="2831"/>
                  </a:cxn>
                  <a:cxn ang="0">
                    <a:pos x="0" y="52"/>
                  </a:cxn>
                  <a:cxn ang="0">
                    <a:pos x="34" y="0"/>
                  </a:cxn>
                  <a:cxn ang="0">
                    <a:pos x="63" y="52"/>
                  </a:cxn>
                  <a:cxn ang="0">
                    <a:pos x="63" y="57"/>
                  </a:cxn>
                  <a:cxn ang="0">
                    <a:pos x="51" y="57"/>
                  </a:cxn>
                  <a:cxn ang="0">
                    <a:pos x="28" y="12"/>
                  </a:cxn>
                  <a:cxn ang="0">
                    <a:pos x="34" y="12"/>
                  </a:cxn>
                  <a:cxn ang="0">
                    <a:pos x="11" y="57"/>
                  </a:cxn>
                  <a:cxn ang="0">
                    <a:pos x="0" y="57"/>
                  </a:cxn>
                  <a:cxn ang="0">
                    <a:pos x="0" y="52"/>
                  </a:cxn>
                  <a:cxn ang="0">
                    <a:pos x="0" y="52"/>
                  </a:cxn>
                </a:cxnLst>
                <a:rect l="0" t="0" r="r" b="b"/>
                <a:pathLst>
                  <a:path w="63" h="2888">
                    <a:moveTo>
                      <a:pt x="28" y="2877"/>
                    </a:moveTo>
                    <a:lnTo>
                      <a:pt x="28" y="12"/>
                    </a:lnTo>
                    <a:lnTo>
                      <a:pt x="40" y="12"/>
                    </a:lnTo>
                    <a:lnTo>
                      <a:pt x="40" y="2877"/>
                    </a:lnTo>
                    <a:lnTo>
                      <a:pt x="28" y="2877"/>
                    </a:lnTo>
                    <a:close/>
                    <a:moveTo>
                      <a:pt x="63" y="2831"/>
                    </a:moveTo>
                    <a:lnTo>
                      <a:pt x="34" y="2888"/>
                    </a:lnTo>
                    <a:lnTo>
                      <a:pt x="0" y="2831"/>
                    </a:lnTo>
                    <a:lnTo>
                      <a:pt x="0" y="2825"/>
                    </a:lnTo>
                    <a:lnTo>
                      <a:pt x="11" y="2825"/>
                    </a:lnTo>
                    <a:lnTo>
                      <a:pt x="34" y="2871"/>
                    </a:lnTo>
                    <a:lnTo>
                      <a:pt x="28" y="2871"/>
                    </a:lnTo>
                    <a:lnTo>
                      <a:pt x="51" y="2825"/>
                    </a:lnTo>
                    <a:lnTo>
                      <a:pt x="63" y="2825"/>
                    </a:lnTo>
                    <a:lnTo>
                      <a:pt x="63" y="2831"/>
                    </a:lnTo>
                    <a:lnTo>
                      <a:pt x="63" y="2831"/>
                    </a:lnTo>
                    <a:close/>
                    <a:moveTo>
                      <a:pt x="0" y="52"/>
                    </a:moveTo>
                    <a:lnTo>
                      <a:pt x="34" y="0"/>
                    </a:lnTo>
                    <a:lnTo>
                      <a:pt x="63" y="52"/>
                    </a:lnTo>
                    <a:lnTo>
                      <a:pt x="63" y="57"/>
                    </a:lnTo>
                    <a:lnTo>
                      <a:pt x="51" y="57"/>
                    </a:lnTo>
                    <a:lnTo>
                      <a:pt x="28" y="12"/>
                    </a:lnTo>
                    <a:lnTo>
                      <a:pt x="34" y="12"/>
                    </a:lnTo>
                    <a:lnTo>
                      <a:pt x="11" y="57"/>
                    </a:lnTo>
                    <a:lnTo>
                      <a:pt x="0" y="57"/>
                    </a:lnTo>
                    <a:lnTo>
                      <a:pt x="0" y="52"/>
                    </a:lnTo>
                    <a:lnTo>
                      <a:pt x="0" y="52"/>
                    </a:lnTo>
                    <a:close/>
                  </a:path>
                </a:pathLst>
              </a:custGeom>
              <a:solidFill>
                <a:srgbClr val="84B140"/>
              </a:solidFill>
              <a:ln w="0">
                <a:solidFill>
                  <a:srgbClr val="84B14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06" name="Freeform 82"/>
              <p:cNvSpPr>
                <a:spLocks noEditPoints="1"/>
              </p:cNvSpPr>
              <p:nvPr/>
            </p:nvSpPr>
            <p:spPr bwMode="auto">
              <a:xfrm>
                <a:off x="2154238" y="3467100"/>
                <a:ext cx="4794250" cy="100012"/>
              </a:xfrm>
              <a:custGeom>
                <a:avLst/>
                <a:gdLst/>
                <a:ahLst/>
                <a:cxnLst>
                  <a:cxn ang="0">
                    <a:pos x="12" y="28"/>
                  </a:cxn>
                  <a:cxn ang="0">
                    <a:pos x="3008" y="28"/>
                  </a:cxn>
                  <a:cxn ang="0">
                    <a:pos x="3008" y="40"/>
                  </a:cxn>
                  <a:cxn ang="0">
                    <a:pos x="12" y="40"/>
                  </a:cxn>
                  <a:cxn ang="0">
                    <a:pos x="12" y="28"/>
                  </a:cxn>
                  <a:cxn ang="0">
                    <a:pos x="52" y="63"/>
                  </a:cxn>
                  <a:cxn ang="0">
                    <a:pos x="0" y="34"/>
                  </a:cxn>
                  <a:cxn ang="0">
                    <a:pos x="52" y="0"/>
                  </a:cxn>
                  <a:cxn ang="0">
                    <a:pos x="58" y="0"/>
                  </a:cxn>
                  <a:cxn ang="0">
                    <a:pos x="58" y="11"/>
                  </a:cxn>
                  <a:cxn ang="0">
                    <a:pos x="12" y="34"/>
                  </a:cxn>
                  <a:cxn ang="0">
                    <a:pos x="12" y="28"/>
                  </a:cxn>
                  <a:cxn ang="0">
                    <a:pos x="58" y="51"/>
                  </a:cxn>
                  <a:cxn ang="0">
                    <a:pos x="58" y="63"/>
                  </a:cxn>
                  <a:cxn ang="0">
                    <a:pos x="52" y="63"/>
                  </a:cxn>
                  <a:cxn ang="0">
                    <a:pos x="52" y="63"/>
                  </a:cxn>
                  <a:cxn ang="0">
                    <a:pos x="2962" y="0"/>
                  </a:cxn>
                  <a:cxn ang="0">
                    <a:pos x="3020" y="34"/>
                  </a:cxn>
                  <a:cxn ang="0">
                    <a:pos x="2962" y="63"/>
                  </a:cxn>
                  <a:cxn ang="0">
                    <a:pos x="2956" y="63"/>
                  </a:cxn>
                  <a:cxn ang="0">
                    <a:pos x="2956" y="57"/>
                  </a:cxn>
                  <a:cxn ang="0">
                    <a:pos x="3002" y="28"/>
                  </a:cxn>
                  <a:cxn ang="0">
                    <a:pos x="3002" y="40"/>
                  </a:cxn>
                  <a:cxn ang="0">
                    <a:pos x="2956" y="11"/>
                  </a:cxn>
                  <a:cxn ang="0">
                    <a:pos x="2956" y="6"/>
                  </a:cxn>
                  <a:cxn ang="0">
                    <a:pos x="2962" y="0"/>
                  </a:cxn>
                  <a:cxn ang="0">
                    <a:pos x="2962" y="0"/>
                  </a:cxn>
                </a:cxnLst>
                <a:rect l="0" t="0" r="r" b="b"/>
                <a:pathLst>
                  <a:path w="3020" h="63">
                    <a:moveTo>
                      <a:pt x="12" y="28"/>
                    </a:moveTo>
                    <a:lnTo>
                      <a:pt x="3008" y="28"/>
                    </a:lnTo>
                    <a:lnTo>
                      <a:pt x="3008" y="40"/>
                    </a:lnTo>
                    <a:lnTo>
                      <a:pt x="12" y="40"/>
                    </a:lnTo>
                    <a:lnTo>
                      <a:pt x="12" y="28"/>
                    </a:lnTo>
                    <a:close/>
                    <a:moveTo>
                      <a:pt x="52" y="63"/>
                    </a:moveTo>
                    <a:lnTo>
                      <a:pt x="0" y="34"/>
                    </a:lnTo>
                    <a:lnTo>
                      <a:pt x="52" y="0"/>
                    </a:lnTo>
                    <a:lnTo>
                      <a:pt x="58" y="0"/>
                    </a:lnTo>
                    <a:lnTo>
                      <a:pt x="58" y="11"/>
                    </a:lnTo>
                    <a:lnTo>
                      <a:pt x="12" y="34"/>
                    </a:lnTo>
                    <a:lnTo>
                      <a:pt x="12" y="28"/>
                    </a:lnTo>
                    <a:lnTo>
                      <a:pt x="58" y="51"/>
                    </a:lnTo>
                    <a:lnTo>
                      <a:pt x="58" y="63"/>
                    </a:lnTo>
                    <a:lnTo>
                      <a:pt x="52" y="63"/>
                    </a:lnTo>
                    <a:lnTo>
                      <a:pt x="52" y="63"/>
                    </a:lnTo>
                    <a:close/>
                    <a:moveTo>
                      <a:pt x="2962" y="0"/>
                    </a:moveTo>
                    <a:lnTo>
                      <a:pt x="3020" y="34"/>
                    </a:lnTo>
                    <a:lnTo>
                      <a:pt x="2962" y="63"/>
                    </a:lnTo>
                    <a:lnTo>
                      <a:pt x="2956" y="63"/>
                    </a:lnTo>
                    <a:lnTo>
                      <a:pt x="2956" y="57"/>
                    </a:lnTo>
                    <a:lnTo>
                      <a:pt x="3002" y="28"/>
                    </a:lnTo>
                    <a:lnTo>
                      <a:pt x="3002" y="40"/>
                    </a:lnTo>
                    <a:lnTo>
                      <a:pt x="2956" y="11"/>
                    </a:lnTo>
                    <a:lnTo>
                      <a:pt x="2956" y="6"/>
                    </a:lnTo>
                    <a:lnTo>
                      <a:pt x="2962" y="0"/>
                    </a:lnTo>
                    <a:lnTo>
                      <a:pt x="2962" y="0"/>
                    </a:lnTo>
                    <a:close/>
                  </a:path>
                </a:pathLst>
              </a:custGeom>
              <a:solidFill>
                <a:srgbClr val="84B140"/>
              </a:solidFill>
              <a:ln w="0">
                <a:solidFill>
                  <a:srgbClr val="84B14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4" name="Group 62"/>
            <p:cNvGrpSpPr/>
            <p:nvPr/>
          </p:nvGrpSpPr>
          <p:grpSpPr>
            <a:xfrm>
              <a:off x="3048000" y="1371600"/>
              <a:ext cx="5486400" cy="3905310"/>
              <a:chOff x="2057400" y="1371600"/>
              <a:chExt cx="5486400" cy="3905310"/>
            </a:xfrm>
          </p:grpSpPr>
          <p:sp>
            <p:nvSpPr>
              <p:cNvPr id="23" name="TextBox 22"/>
              <p:cNvSpPr txBox="1"/>
              <p:nvPr/>
            </p:nvSpPr>
            <p:spPr>
              <a:xfrm>
                <a:off x="2057400" y="1371600"/>
                <a:ext cx="1524000" cy="400110"/>
              </a:xfrm>
              <a:prstGeom prst="rect">
                <a:avLst/>
              </a:prstGeom>
              <a:noFill/>
            </p:spPr>
            <p:txBody>
              <a:bodyPr wrap="square" rtlCol="0">
                <a:spAutoFit/>
              </a:bodyPr>
              <a:lstStyle/>
              <a:p>
                <a:pPr algn="l">
                  <a:buNone/>
                </a:pPr>
                <a:r>
                  <a:rPr lang="en-US" sz="2000" b="0" baseline="0" dirty="0" smtClean="0">
                    <a:solidFill>
                      <a:schemeClr val="tx1"/>
                    </a:solidFill>
                  </a:rPr>
                  <a:t>Expansion</a:t>
                </a:r>
                <a:endParaRPr lang="en-US" sz="2000" b="0" baseline="0" dirty="0">
                  <a:solidFill>
                    <a:schemeClr val="tx1"/>
                  </a:solidFill>
                </a:endParaRPr>
              </a:p>
            </p:txBody>
          </p:sp>
          <p:sp>
            <p:nvSpPr>
              <p:cNvPr id="24" name="TextBox 23"/>
              <p:cNvSpPr txBox="1"/>
              <p:nvPr/>
            </p:nvSpPr>
            <p:spPr>
              <a:xfrm>
                <a:off x="2057400" y="4876800"/>
                <a:ext cx="1524000" cy="400110"/>
              </a:xfrm>
              <a:prstGeom prst="rect">
                <a:avLst/>
              </a:prstGeom>
              <a:noFill/>
            </p:spPr>
            <p:txBody>
              <a:bodyPr wrap="square" rtlCol="0">
                <a:spAutoFit/>
              </a:bodyPr>
              <a:lstStyle/>
              <a:p>
                <a:pPr algn="l">
                  <a:buNone/>
                </a:pPr>
                <a:r>
                  <a:rPr lang="en-US" sz="2000" b="0" baseline="0" dirty="0" smtClean="0">
                    <a:solidFill>
                      <a:schemeClr val="tx1"/>
                    </a:solidFill>
                  </a:rPr>
                  <a:t>Recovery</a:t>
                </a:r>
                <a:endParaRPr lang="en-US" sz="2000" b="0" baseline="0" dirty="0">
                  <a:solidFill>
                    <a:schemeClr val="tx1"/>
                  </a:solidFill>
                </a:endParaRPr>
              </a:p>
            </p:txBody>
          </p:sp>
          <p:sp>
            <p:nvSpPr>
              <p:cNvPr id="25" name="TextBox 24"/>
              <p:cNvSpPr txBox="1"/>
              <p:nvPr/>
            </p:nvSpPr>
            <p:spPr>
              <a:xfrm>
                <a:off x="5791200" y="4876800"/>
                <a:ext cx="1524000" cy="400110"/>
              </a:xfrm>
              <a:prstGeom prst="rect">
                <a:avLst/>
              </a:prstGeom>
              <a:noFill/>
            </p:spPr>
            <p:txBody>
              <a:bodyPr wrap="square" rtlCol="0">
                <a:spAutoFit/>
              </a:bodyPr>
              <a:lstStyle/>
              <a:p>
                <a:pPr algn="l">
                  <a:buNone/>
                </a:pPr>
                <a:r>
                  <a:rPr lang="en-US" sz="2000" b="0" baseline="0" dirty="0" smtClean="0">
                    <a:solidFill>
                      <a:schemeClr val="tx1"/>
                    </a:solidFill>
                  </a:rPr>
                  <a:t>Recession</a:t>
                </a:r>
                <a:endParaRPr lang="en-US" sz="2000" b="0" baseline="0" dirty="0">
                  <a:solidFill>
                    <a:schemeClr val="tx1"/>
                  </a:solidFill>
                </a:endParaRPr>
              </a:p>
            </p:txBody>
          </p:sp>
          <p:sp>
            <p:nvSpPr>
              <p:cNvPr id="26" name="TextBox 25"/>
              <p:cNvSpPr txBox="1"/>
              <p:nvPr/>
            </p:nvSpPr>
            <p:spPr>
              <a:xfrm>
                <a:off x="5800725" y="1390710"/>
                <a:ext cx="1743075" cy="400110"/>
              </a:xfrm>
              <a:prstGeom prst="rect">
                <a:avLst/>
              </a:prstGeom>
              <a:noFill/>
            </p:spPr>
            <p:txBody>
              <a:bodyPr wrap="square" rtlCol="0">
                <a:spAutoFit/>
              </a:bodyPr>
              <a:lstStyle/>
              <a:p>
                <a:pPr algn="l">
                  <a:buNone/>
                </a:pPr>
                <a:r>
                  <a:rPr lang="en-US" sz="2000" b="0" baseline="0" dirty="0" err="1" smtClean="0">
                    <a:solidFill>
                      <a:schemeClr val="tx1"/>
                    </a:solidFill>
                  </a:rPr>
                  <a:t>Hypersupply</a:t>
                </a:r>
                <a:endParaRPr lang="en-US" sz="2000" b="0" baseline="0" dirty="0">
                  <a:solidFill>
                    <a:schemeClr val="tx1"/>
                  </a:solidFill>
                </a:endParaRPr>
              </a:p>
            </p:txBody>
          </p:sp>
        </p:grpSp>
        <p:sp>
          <p:nvSpPr>
            <p:cNvPr id="27" name="Arc 26"/>
            <p:cNvSpPr/>
            <p:nvPr/>
          </p:nvSpPr>
          <p:spPr bwMode="auto">
            <a:xfrm rot="14501792">
              <a:off x="3639632" y="1658432"/>
              <a:ext cx="3675568" cy="3675568"/>
            </a:xfrm>
            <a:prstGeom prst="arc">
              <a:avLst>
                <a:gd name="adj1" fmla="val 16989776"/>
                <a:gd name="adj2" fmla="val 0"/>
              </a:avLst>
            </a:prstGeom>
            <a:noFill/>
            <a:ln w="9525" cap="flat" cmpd="sng" algn="ctr">
              <a:solidFill>
                <a:schemeClr val="accent3"/>
              </a:solidFill>
              <a:prstDash val="dash"/>
              <a:round/>
              <a:headEnd type="none" w="med" len="med"/>
              <a:tailEnd type="none" w="med" len="med"/>
            </a:ln>
            <a:effectLst/>
          </p:spPr>
          <p:txBody>
            <a:bodyPr vert="horz" wrap="none" lIns="0" tIns="0" rIns="0" bIns="0" numCol="1" rtlCol="0" anchor="ctr" anchorCtr="0" compatLnSpc="1">
              <a:prstTxWarp prst="textNoShape">
                <a:avLst/>
              </a:prstTxWarp>
            </a:bodyPr>
            <a:lstStyle/>
            <a:p>
              <a:pPr marL="784225" marR="0" indent="-300038" algn="ctr" defTabSz="966788" rtl="0" eaLnBrk="1" fontAlgn="base" latinLnBrk="0" hangingPunct="1">
                <a:lnSpc>
                  <a:spcPct val="100000"/>
                </a:lnSpc>
                <a:spcBef>
                  <a:spcPct val="20000"/>
                </a:spcBef>
                <a:spcAft>
                  <a:spcPct val="0"/>
                </a:spcAft>
                <a:buClrTx/>
                <a:buSzTx/>
                <a:buFont typeface="Wingdings" pitchFamily="2" charset="2"/>
                <a:buChar char="§"/>
                <a:tabLst/>
              </a:pPr>
              <a:endParaRPr kumimoji="0" lang="en-US" sz="1900" b="1" i="0" u="none" strike="noStrike" cap="none" normalizeH="0" baseline="-25000" smtClean="0">
                <a:ln>
                  <a:noFill/>
                </a:ln>
                <a:solidFill>
                  <a:srgbClr val="5F5F5F"/>
                </a:solidFill>
                <a:effectLst/>
                <a:latin typeface="Arial" pitchFamily="34" charset="0"/>
              </a:endParaRPr>
            </a:p>
          </p:txBody>
        </p:sp>
        <p:sp>
          <p:nvSpPr>
            <p:cNvPr id="29" name="Freeform 83"/>
            <p:cNvSpPr>
              <a:spLocks/>
            </p:cNvSpPr>
            <p:nvPr/>
          </p:nvSpPr>
          <p:spPr bwMode="auto">
            <a:xfrm>
              <a:off x="4648200" y="2667000"/>
              <a:ext cx="1695450" cy="1719262"/>
            </a:xfrm>
            <a:custGeom>
              <a:avLst/>
              <a:gdLst/>
              <a:ahLst/>
              <a:cxnLst>
                <a:cxn ang="0">
                  <a:pos x="0" y="544"/>
                </a:cxn>
                <a:cxn ang="0">
                  <a:pos x="12" y="429"/>
                </a:cxn>
                <a:cxn ang="0">
                  <a:pos x="41" y="332"/>
                </a:cxn>
                <a:cxn ang="0">
                  <a:pos x="92" y="240"/>
                </a:cxn>
                <a:cxn ang="0">
                  <a:pos x="155" y="160"/>
                </a:cxn>
                <a:cxn ang="0">
                  <a:pos x="236" y="91"/>
                </a:cxn>
                <a:cxn ang="0">
                  <a:pos x="328" y="40"/>
                </a:cxn>
                <a:cxn ang="0">
                  <a:pos x="425" y="11"/>
                </a:cxn>
                <a:cxn ang="0">
                  <a:pos x="534" y="0"/>
                </a:cxn>
                <a:cxn ang="0">
                  <a:pos x="534" y="0"/>
                </a:cxn>
                <a:cxn ang="0">
                  <a:pos x="534" y="0"/>
                </a:cxn>
                <a:cxn ang="0">
                  <a:pos x="643" y="11"/>
                </a:cxn>
                <a:cxn ang="0">
                  <a:pos x="741" y="40"/>
                </a:cxn>
                <a:cxn ang="0">
                  <a:pos x="833" y="91"/>
                </a:cxn>
                <a:cxn ang="0">
                  <a:pos x="913" y="160"/>
                </a:cxn>
                <a:cxn ang="0">
                  <a:pos x="976" y="240"/>
                </a:cxn>
                <a:cxn ang="0">
                  <a:pos x="1028" y="332"/>
                </a:cxn>
                <a:cxn ang="0">
                  <a:pos x="1057" y="429"/>
                </a:cxn>
                <a:cxn ang="0">
                  <a:pos x="1068" y="544"/>
                </a:cxn>
                <a:cxn ang="0">
                  <a:pos x="1068" y="544"/>
                </a:cxn>
                <a:cxn ang="0">
                  <a:pos x="1068" y="544"/>
                </a:cxn>
                <a:cxn ang="0">
                  <a:pos x="1057" y="653"/>
                </a:cxn>
                <a:cxn ang="0">
                  <a:pos x="1028" y="750"/>
                </a:cxn>
                <a:cxn ang="0">
                  <a:pos x="976" y="842"/>
                </a:cxn>
                <a:cxn ang="0">
                  <a:pos x="913" y="922"/>
                </a:cxn>
                <a:cxn ang="0">
                  <a:pos x="833" y="991"/>
                </a:cxn>
                <a:cxn ang="0">
                  <a:pos x="741" y="1043"/>
                </a:cxn>
                <a:cxn ang="0">
                  <a:pos x="643" y="1071"/>
                </a:cxn>
                <a:cxn ang="0">
                  <a:pos x="534" y="1083"/>
                </a:cxn>
                <a:cxn ang="0">
                  <a:pos x="534" y="1083"/>
                </a:cxn>
                <a:cxn ang="0">
                  <a:pos x="534" y="1083"/>
                </a:cxn>
                <a:cxn ang="0">
                  <a:pos x="425" y="1071"/>
                </a:cxn>
                <a:cxn ang="0">
                  <a:pos x="328" y="1043"/>
                </a:cxn>
                <a:cxn ang="0">
                  <a:pos x="236" y="991"/>
                </a:cxn>
                <a:cxn ang="0">
                  <a:pos x="155" y="922"/>
                </a:cxn>
                <a:cxn ang="0">
                  <a:pos x="92" y="842"/>
                </a:cxn>
                <a:cxn ang="0">
                  <a:pos x="41" y="750"/>
                </a:cxn>
                <a:cxn ang="0">
                  <a:pos x="12" y="653"/>
                </a:cxn>
                <a:cxn ang="0">
                  <a:pos x="0" y="544"/>
                </a:cxn>
                <a:cxn ang="0">
                  <a:pos x="0" y="544"/>
                </a:cxn>
                <a:cxn ang="0">
                  <a:pos x="0" y="544"/>
                </a:cxn>
              </a:cxnLst>
              <a:rect l="0" t="0" r="r" b="b"/>
              <a:pathLst>
                <a:path w="1068" h="1083">
                  <a:moveTo>
                    <a:pt x="0" y="544"/>
                  </a:moveTo>
                  <a:lnTo>
                    <a:pt x="12" y="429"/>
                  </a:lnTo>
                  <a:lnTo>
                    <a:pt x="41" y="332"/>
                  </a:lnTo>
                  <a:lnTo>
                    <a:pt x="92" y="240"/>
                  </a:lnTo>
                  <a:lnTo>
                    <a:pt x="155" y="160"/>
                  </a:lnTo>
                  <a:lnTo>
                    <a:pt x="236" y="91"/>
                  </a:lnTo>
                  <a:lnTo>
                    <a:pt x="328" y="40"/>
                  </a:lnTo>
                  <a:lnTo>
                    <a:pt x="425" y="11"/>
                  </a:lnTo>
                  <a:lnTo>
                    <a:pt x="534" y="0"/>
                  </a:lnTo>
                  <a:lnTo>
                    <a:pt x="534" y="0"/>
                  </a:lnTo>
                  <a:lnTo>
                    <a:pt x="534" y="0"/>
                  </a:lnTo>
                  <a:lnTo>
                    <a:pt x="643" y="11"/>
                  </a:lnTo>
                  <a:lnTo>
                    <a:pt x="741" y="40"/>
                  </a:lnTo>
                  <a:lnTo>
                    <a:pt x="833" y="91"/>
                  </a:lnTo>
                  <a:lnTo>
                    <a:pt x="913" y="160"/>
                  </a:lnTo>
                  <a:lnTo>
                    <a:pt x="976" y="240"/>
                  </a:lnTo>
                  <a:lnTo>
                    <a:pt x="1028" y="332"/>
                  </a:lnTo>
                  <a:lnTo>
                    <a:pt x="1057" y="429"/>
                  </a:lnTo>
                  <a:lnTo>
                    <a:pt x="1068" y="544"/>
                  </a:lnTo>
                  <a:lnTo>
                    <a:pt x="1068" y="544"/>
                  </a:lnTo>
                  <a:lnTo>
                    <a:pt x="1068" y="544"/>
                  </a:lnTo>
                  <a:lnTo>
                    <a:pt x="1057" y="653"/>
                  </a:lnTo>
                  <a:lnTo>
                    <a:pt x="1028" y="750"/>
                  </a:lnTo>
                  <a:lnTo>
                    <a:pt x="976" y="842"/>
                  </a:lnTo>
                  <a:lnTo>
                    <a:pt x="913" y="922"/>
                  </a:lnTo>
                  <a:lnTo>
                    <a:pt x="833" y="991"/>
                  </a:lnTo>
                  <a:lnTo>
                    <a:pt x="741" y="1043"/>
                  </a:lnTo>
                  <a:lnTo>
                    <a:pt x="643" y="1071"/>
                  </a:lnTo>
                  <a:lnTo>
                    <a:pt x="534" y="1083"/>
                  </a:lnTo>
                  <a:lnTo>
                    <a:pt x="534" y="1083"/>
                  </a:lnTo>
                  <a:lnTo>
                    <a:pt x="534" y="1083"/>
                  </a:lnTo>
                  <a:lnTo>
                    <a:pt x="425" y="1071"/>
                  </a:lnTo>
                  <a:lnTo>
                    <a:pt x="328" y="1043"/>
                  </a:lnTo>
                  <a:lnTo>
                    <a:pt x="236" y="991"/>
                  </a:lnTo>
                  <a:lnTo>
                    <a:pt x="155" y="922"/>
                  </a:lnTo>
                  <a:lnTo>
                    <a:pt x="92" y="842"/>
                  </a:lnTo>
                  <a:lnTo>
                    <a:pt x="41" y="750"/>
                  </a:lnTo>
                  <a:lnTo>
                    <a:pt x="12" y="653"/>
                  </a:lnTo>
                  <a:lnTo>
                    <a:pt x="0" y="544"/>
                  </a:lnTo>
                  <a:lnTo>
                    <a:pt x="0" y="544"/>
                  </a:lnTo>
                  <a:lnTo>
                    <a:pt x="0" y="544"/>
                  </a:lnTo>
                  <a:close/>
                </a:path>
              </a:pathLst>
            </a:custGeom>
            <a:solidFill>
              <a:srgbClr val="FFFFFF"/>
            </a:solidFill>
            <a:ln w="38100">
              <a:solidFill>
                <a:schemeClr val="tx1">
                  <a:lumMod val="60000"/>
                  <a:lumOff val="40000"/>
                </a:schemeClr>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 name="Rectangle 85"/>
            <p:cNvSpPr>
              <a:spLocks noChangeArrowheads="1"/>
            </p:cNvSpPr>
            <p:nvPr/>
          </p:nvSpPr>
          <p:spPr bwMode="auto">
            <a:xfrm>
              <a:off x="5058689" y="3028765"/>
              <a:ext cx="960502" cy="98941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defTabSz="914400" eaLnBrk="1" latinLnBrk="0" hangingPunct="1">
                <a:lnSpc>
                  <a:spcPct val="100000"/>
                </a:lnSpc>
                <a:spcBef>
                  <a:spcPct val="0"/>
                </a:spcBef>
                <a:spcAft>
                  <a:spcPts val="600"/>
                </a:spcAft>
                <a:buClrTx/>
                <a:buSzTx/>
                <a:buNone/>
                <a:tabLst/>
              </a:pPr>
              <a:r>
                <a:rPr lang="en-US" sz="1800" baseline="0" dirty="0" smtClean="0">
                  <a:solidFill>
                    <a:srgbClr val="58595B"/>
                  </a:solidFill>
                  <a:latin typeface="Arial Narrow" pitchFamily="34" charset="0"/>
                  <a:cs typeface="Arial" pitchFamily="34" charset="0"/>
                </a:rPr>
                <a:t>The </a:t>
              </a:r>
              <a:br>
                <a:rPr lang="en-US" sz="1800" baseline="0" dirty="0" smtClean="0">
                  <a:solidFill>
                    <a:srgbClr val="58595B"/>
                  </a:solidFill>
                  <a:latin typeface="Arial Narrow" pitchFamily="34" charset="0"/>
                  <a:cs typeface="Arial" pitchFamily="34" charset="0"/>
                </a:rPr>
              </a:br>
              <a:r>
                <a:rPr lang="en-US" sz="1800" baseline="0" dirty="0" smtClean="0">
                  <a:solidFill>
                    <a:srgbClr val="58595B"/>
                  </a:solidFill>
                  <a:latin typeface="Arial Narrow" pitchFamily="34" charset="0"/>
                  <a:cs typeface="Arial" pitchFamily="34" charset="0"/>
                </a:rPr>
                <a:t>Real Estate </a:t>
              </a:r>
              <a:br>
                <a:rPr lang="en-US" sz="1800" baseline="0" dirty="0" smtClean="0">
                  <a:solidFill>
                    <a:srgbClr val="58595B"/>
                  </a:solidFill>
                  <a:latin typeface="Arial Narrow" pitchFamily="34" charset="0"/>
                  <a:cs typeface="Arial" pitchFamily="34" charset="0"/>
                </a:rPr>
              </a:br>
              <a:r>
                <a:rPr lang="en-US" sz="1800" baseline="0" dirty="0" smtClean="0">
                  <a:solidFill>
                    <a:srgbClr val="58595B"/>
                  </a:solidFill>
                  <a:latin typeface="Arial Narrow" pitchFamily="34" charset="0"/>
                  <a:cs typeface="Arial" pitchFamily="34" charset="0"/>
                </a:rPr>
                <a:t>Market </a:t>
              </a:r>
              <a:br>
                <a:rPr lang="en-US" sz="1800" baseline="0" dirty="0" smtClean="0">
                  <a:solidFill>
                    <a:srgbClr val="58595B"/>
                  </a:solidFill>
                  <a:latin typeface="Arial Narrow" pitchFamily="34" charset="0"/>
                  <a:cs typeface="Arial" pitchFamily="34" charset="0"/>
                </a:rPr>
              </a:br>
              <a:r>
                <a:rPr lang="en-US" sz="1800" baseline="0" dirty="0" smtClean="0">
                  <a:solidFill>
                    <a:srgbClr val="58595B"/>
                  </a:solidFill>
                  <a:latin typeface="Arial Narrow" pitchFamily="34" charset="0"/>
                  <a:cs typeface="Arial" pitchFamily="34" charset="0"/>
                </a:rPr>
                <a:t>Cycle</a:t>
              </a:r>
            </a:p>
          </p:txBody>
        </p:sp>
        <p:cxnSp>
          <p:nvCxnSpPr>
            <p:cNvPr id="37" name="Straight Arrow Connector 36"/>
            <p:cNvCxnSpPr/>
            <p:nvPr/>
          </p:nvCxnSpPr>
          <p:spPr bwMode="auto">
            <a:xfrm flipV="1">
              <a:off x="4546897" y="1828800"/>
              <a:ext cx="101303" cy="81556"/>
            </a:xfrm>
            <a:prstGeom prst="straightConnector1">
              <a:avLst/>
            </a:prstGeom>
            <a:solidFill>
              <a:srgbClr val="FFFF99">
                <a:alpha val="50000"/>
              </a:srgbClr>
            </a:solidFill>
            <a:ln w="9525" cap="flat" cmpd="sng" algn="ctr">
              <a:solidFill>
                <a:schemeClr val="accent3"/>
              </a:solidFill>
              <a:prstDash val="solid"/>
              <a:round/>
              <a:headEnd type="none" w="med" len="med"/>
              <a:tailEnd type="arrow"/>
            </a:ln>
            <a:effectLst/>
          </p:spPr>
        </p:cxnSp>
        <p:sp>
          <p:nvSpPr>
            <p:cNvPr id="58" name="TextBox 57"/>
            <p:cNvSpPr txBox="1"/>
            <p:nvPr/>
          </p:nvSpPr>
          <p:spPr>
            <a:xfrm>
              <a:off x="2743200" y="2349500"/>
              <a:ext cx="1130300" cy="830997"/>
            </a:xfrm>
            <a:prstGeom prst="rect">
              <a:avLst/>
            </a:prstGeom>
            <a:noFill/>
          </p:spPr>
          <p:txBody>
            <a:bodyPr wrap="square" rtlCol="0">
              <a:spAutoFit/>
            </a:bodyPr>
            <a:lstStyle/>
            <a:p>
              <a:pPr algn="l">
                <a:buNone/>
              </a:pPr>
              <a:r>
                <a:rPr lang="en-US" sz="1600" b="0" baseline="0" dirty="0" smtClean="0">
                  <a:solidFill>
                    <a:schemeClr val="accent3"/>
                  </a:solidFill>
                </a:rPr>
                <a:t>         Best    </a:t>
              </a:r>
              <a:br>
                <a:rPr lang="en-US" sz="1600" b="0" baseline="0" dirty="0" smtClean="0">
                  <a:solidFill>
                    <a:schemeClr val="accent3"/>
                  </a:solidFill>
                </a:rPr>
              </a:br>
              <a:r>
                <a:rPr lang="en-US" sz="1600" b="0" baseline="0" dirty="0" smtClean="0">
                  <a:solidFill>
                    <a:schemeClr val="accent3"/>
                  </a:solidFill>
                </a:rPr>
                <a:t>     Sales Velocity </a:t>
              </a:r>
              <a:endParaRPr lang="en-US" sz="1600" b="0" baseline="0" dirty="0">
                <a:solidFill>
                  <a:schemeClr val="accent3"/>
                </a:solidFill>
              </a:endParaRPr>
            </a:p>
          </p:txBody>
        </p:sp>
      </p:grpSp>
      <p:sp>
        <p:nvSpPr>
          <p:cNvPr id="64" name="TextBox 63"/>
          <p:cNvSpPr txBox="1"/>
          <p:nvPr/>
        </p:nvSpPr>
        <p:spPr>
          <a:xfrm>
            <a:off x="1295400" y="4114800"/>
            <a:ext cx="1905000" cy="954107"/>
          </a:xfrm>
          <a:prstGeom prst="rect">
            <a:avLst/>
          </a:prstGeom>
          <a:noFill/>
        </p:spPr>
        <p:txBody>
          <a:bodyPr wrap="square" rtlCol="0">
            <a:spAutoFit/>
          </a:bodyPr>
          <a:lstStyle/>
          <a:p>
            <a:pPr algn="r">
              <a:buNone/>
            </a:pPr>
            <a:r>
              <a:rPr lang="en-US" sz="2800" b="0" i="1" baseline="0" dirty="0" smtClean="0">
                <a:solidFill>
                  <a:schemeClr val="bg2"/>
                </a:solidFill>
                <a:latin typeface="Arial Narrow" pitchFamily="34" charset="0"/>
              </a:rPr>
              <a:t>…to deliver product here</a:t>
            </a:r>
            <a:endParaRPr lang="en-US" sz="2800" b="0" i="1" baseline="0" dirty="0">
              <a:solidFill>
                <a:schemeClr val="bg2"/>
              </a:solidFill>
              <a:latin typeface="Arial Narrow" pitchFamily="34" charset="0"/>
            </a:endParaRPr>
          </a:p>
        </p:txBody>
      </p:sp>
      <p:cxnSp>
        <p:nvCxnSpPr>
          <p:cNvPr id="66" name="Straight Arrow Connector 65"/>
          <p:cNvCxnSpPr>
            <a:stCxn id="64" idx="3"/>
          </p:cNvCxnSpPr>
          <p:nvPr/>
        </p:nvCxnSpPr>
        <p:spPr bwMode="auto">
          <a:xfrm flipV="1">
            <a:off x="3200400" y="4267201"/>
            <a:ext cx="685800" cy="324653"/>
          </a:xfrm>
          <a:prstGeom prst="straightConnector1">
            <a:avLst/>
          </a:prstGeom>
          <a:solidFill>
            <a:srgbClr val="FFFF99">
              <a:alpha val="50000"/>
            </a:srgbClr>
          </a:solidFill>
          <a:ln w="12700" cap="flat" cmpd="sng" algn="ctr">
            <a:solidFill>
              <a:schemeClr val="bg2"/>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228600" y="1280886"/>
            <a:ext cx="9067800" cy="5043714"/>
          </a:xfrm>
        </p:spPr>
        <p:txBody>
          <a:bodyPr/>
          <a:lstStyle/>
          <a:p>
            <a:r>
              <a:rPr lang="en-US" sz="2800" dirty="0" smtClean="0"/>
              <a:t>Consider interest and willingness to continue</a:t>
            </a:r>
          </a:p>
          <a:p>
            <a:r>
              <a:rPr lang="en-US" sz="2800" dirty="0" smtClean="0"/>
              <a:t>Timing is important—start now</a:t>
            </a:r>
          </a:p>
          <a:p>
            <a:r>
              <a:rPr lang="en-US" sz="2800" dirty="0" smtClean="0"/>
              <a:t>Aim for completion </a:t>
            </a:r>
            <a:r>
              <a:rPr lang="en-US" sz="2800" b="1" i="1" dirty="0" smtClean="0"/>
              <a:t>in five years</a:t>
            </a:r>
          </a:p>
          <a:p>
            <a:r>
              <a:rPr lang="en-US" sz="2800" dirty="0" smtClean="0"/>
              <a:t>Test concepts with investors and developers</a:t>
            </a:r>
          </a:p>
          <a:p>
            <a:r>
              <a:rPr lang="en-US" sz="2800" dirty="0" smtClean="0"/>
              <a:t>Initiate detailed planning: Physical, Financial, Regulatory</a:t>
            </a:r>
          </a:p>
          <a:p>
            <a:r>
              <a:rPr lang="en-US" sz="2800" dirty="0" smtClean="0"/>
              <a:t>Quantify costs and sources of public capital</a:t>
            </a:r>
          </a:p>
          <a:p>
            <a:r>
              <a:rPr lang="en-US" sz="2800" dirty="0" smtClean="0"/>
              <a:t>RFQ to developers</a:t>
            </a:r>
          </a:p>
          <a:p>
            <a:r>
              <a:rPr lang="en-US" sz="2800" dirty="0" smtClean="0"/>
              <a:t>Time public investments with private sector financial commitments</a:t>
            </a:r>
            <a:endParaRPr lang="en-US" sz="28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STAssociates.emf"/>
          <p:cNvPicPr>
            <a:picLocks noChangeAspect="1"/>
          </p:cNvPicPr>
          <p:nvPr/>
        </p:nvPicPr>
        <p:blipFill>
          <a:blip r:embed="rId3" cstate="screen"/>
          <a:srcRect r="6650"/>
          <a:stretch>
            <a:fillRect/>
          </a:stretch>
        </p:blipFill>
        <p:spPr>
          <a:xfrm>
            <a:off x="5819863" y="4800600"/>
            <a:ext cx="3476537" cy="990600"/>
          </a:xfrm>
          <a:prstGeom prst="rect">
            <a:avLst/>
          </a:prstGeom>
        </p:spPr>
      </p:pic>
      <p:pic>
        <p:nvPicPr>
          <p:cNvPr id="8" name="Picture 2" descr="N:\Pic Server\Logos\MayerReed_LOGO.tif"/>
          <p:cNvPicPr>
            <a:picLocks noChangeAspect="1" noChangeArrowheads="1"/>
          </p:cNvPicPr>
          <p:nvPr/>
        </p:nvPicPr>
        <p:blipFill>
          <a:blip r:embed="rId4" cstate="screen"/>
          <a:srcRect/>
          <a:stretch>
            <a:fillRect/>
          </a:stretch>
        </p:blipFill>
        <p:spPr bwMode="auto">
          <a:xfrm>
            <a:off x="4406318" y="4419600"/>
            <a:ext cx="785044" cy="2209800"/>
          </a:xfrm>
          <a:prstGeom prst="rect">
            <a:avLst/>
          </a:prstGeom>
          <a:noFill/>
        </p:spPr>
      </p:pic>
      <p:pic>
        <p:nvPicPr>
          <p:cNvPr id="9" name="Picture 8" descr="Makers_lowres.jpg"/>
          <p:cNvPicPr>
            <a:picLocks noChangeAspect="1"/>
          </p:cNvPicPr>
          <p:nvPr/>
        </p:nvPicPr>
        <p:blipFill>
          <a:blip r:embed="rId5" cstate="screen"/>
          <a:stretch>
            <a:fillRect/>
          </a:stretch>
        </p:blipFill>
        <p:spPr>
          <a:xfrm>
            <a:off x="533400" y="4876800"/>
            <a:ext cx="3005003" cy="914400"/>
          </a:xfrm>
          <a:prstGeom prst="rect">
            <a:avLst/>
          </a:prstGeom>
        </p:spPr>
      </p:pic>
      <p:pic>
        <p:nvPicPr>
          <p:cNvPr id="88065" name="Picture 1"/>
          <p:cNvPicPr>
            <a:picLocks noChangeAspect="1" noChangeArrowheads="1"/>
          </p:cNvPicPr>
          <p:nvPr/>
        </p:nvPicPr>
        <p:blipFill>
          <a:blip r:embed="rId6" cstate="screen"/>
          <a:srcRect/>
          <a:stretch>
            <a:fillRect/>
          </a:stretch>
        </p:blipFill>
        <p:spPr bwMode="auto">
          <a:xfrm>
            <a:off x="1600201" y="762000"/>
            <a:ext cx="6400799" cy="3450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Adopted Goals from Downtown Vision Plan</a:t>
            </a:r>
            <a:endParaRPr lang="en-US" dirty="0"/>
          </a:p>
        </p:txBody>
      </p:sp>
      <p:sp>
        <p:nvSpPr>
          <p:cNvPr id="5" name="Content Placeholder 4"/>
          <p:cNvSpPr>
            <a:spLocks noGrp="1"/>
          </p:cNvSpPr>
          <p:nvPr>
            <p:ph idx="1"/>
          </p:nvPr>
        </p:nvSpPr>
        <p:spPr>
          <a:xfrm>
            <a:off x="228600" y="1280886"/>
            <a:ext cx="4648200" cy="4967514"/>
          </a:xfrm>
        </p:spPr>
        <p:txBody>
          <a:bodyPr numCol="1"/>
          <a:lstStyle/>
          <a:p>
            <a:pPr marL="0" indent="0">
              <a:buNone/>
            </a:pPr>
            <a:r>
              <a:rPr lang="en-US" sz="1800" b="1" dirty="0" smtClean="0"/>
              <a:t>Land Use, Development, and Community Design</a:t>
            </a:r>
          </a:p>
          <a:p>
            <a:pPr marL="228600" indent="-228600"/>
            <a:r>
              <a:rPr lang="en-US" sz="1800" dirty="0" smtClean="0"/>
              <a:t>Upgrade the character and identity of downtown as the focal point of Marysville</a:t>
            </a:r>
          </a:p>
          <a:p>
            <a:pPr marL="228600" indent="-228600"/>
            <a:r>
              <a:rPr lang="en-US" sz="1800" dirty="0" smtClean="0"/>
              <a:t>Foster the creation of sub-districts</a:t>
            </a:r>
          </a:p>
          <a:p>
            <a:pPr>
              <a:buNone/>
            </a:pPr>
            <a:r>
              <a:rPr lang="en-US" sz="1800" b="1" dirty="0" smtClean="0"/>
              <a:t>Transportation and Streetscape</a:t>
            </a:r>
          </a:p>
          <a:p>
            <a:pPr marL="228600" indent="-228600"/>
            <a:r>
              <a:rPr lang="en-US" sz="1800" dirty="0" smtClean="0"/>
              <a:t>Enhance pedestrian and vehicular connectivity</a:t>
            </a:r>
          </a:p>
          <a:p>
            <a:pPr marL="228600" indent="-228600"/>
            <a:r>
              <a:rPr lang="en-US" sz="1800" dirty="0" smtClean="0"/>
              <a:t>Use unified streetscape elements to enhance the sense of identity</a:t>
            </a:r>
          </a:p>
          <a:p>
            <a:pPr>
              <a:buNone/>
            </a:pPr>
            <a:r>
              <a:rPr lang="en-US" sz="1800" b="1" dirty="0" smtClean="0"/>
              <a:t>Civic, Social, and Cultural</a:t>
            </a:r>
          </a:p>
          <a:p>
            <a:pPr marL="228600" indent="-228600"/>
            <a:r>
              <a:rPr lang="en-US" sz="1800" dirty="0" smtClean="0"/>
              <a:t>Foster a sense of community</a:t>
            </a:r>
          </a:p>
          <a:p>
            <a:pPr>
              <a:buNone/>
            </a:pPr>
            <a:r>
              <a:rPr lang="en-US" sz="1800" b="1" dirty="0" smtClean="0"/>
              <a:t>Economic Development</a:t>
            </a:r>
          </a:p>
          <a:p>
            <a:pPr marL="228600" indent="-228600"/>
            <a:r>
              <a:rPr lang="en-US" sz="1800" dirty="0" smtClean="0"/>
              <a:t>Enhance Marysville’s economic vitality</a:t>
            </a:r>
            <a:endParaRPr lang="en-US" sz="1800" dirty="0"/>
          </a:p>
        </p:txBody>
      </p:sp>
      <p:pic>
        <p:nvPicPr>
          <p:cNvPr id="1026" name="Picture 2"/>
          <p:cNvPicPr>
            <a:picLocks noChangeAspect="1" noChangeArrowheads="1"/>
          </p:cNvPicPr>
          <p:nvPr/>
        </p:nvPicPr>
        <p:blipFill>
          <a:blip r:embed="rId3" cstate="screen"/>
          <a:srcRect/>
          <a:stretch>
            <a:fillRect/>
          </a:stretch>
        </p:blipFill>
        <p:spPr bwMode="auto">
          <a:xfrm>
            <a:off x="5334000" y="1266825"/>
            <a:ext cx="4048125" cy="4829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Adopted Vision for the Waterfront District</a:t>
            </a:r>
            <a:endParaRPr lang="en-US" dirty="0"/>
          </a:p>
        </p:txBody>
      </p:sp>
      <p:sp>
        <p:nvSpPr>
          <p:cNvPr id="4" name="Content Placeholder 3"/>
          <p:cNvSpPr>
            <a:spLocks noGrp="1"/>
          </p:cNvSpPr>
          <p:nvPr>
            <p:ph idx="1"/>
          </p:nvPr>
        </p:nvSpPr>
        <p:spPr>
          <a:xfrm>
            <a:off x="228600" y="1280886"/>
            <a:ext cx="4572000" cy="4724400"/>
          </a:xfrm>
        </p:spPr>
        <p:txBody>
          <a:bodyPr/>
          <a:lstStyle/>
          <a:p>
            <a:r>
              <a:rPr lang="en-US" dirty="0" smtClean="0"/>
              <a:t>Promote multi-story mixed-use development.</a:t>
            </a:r>
          </a:p>
          <a:p>
            <a:r>
              <a:rPr lang="en-US" dirty="0" smtClean="0"/>
              <a:t>Upgrade State Avenue  to enhance Downtown’s entry.</a:t>
            </a:r>
          </a:p>
          <a:p>
            <a:r>
              <a:rPr lang="en-US" dirty="0" smtClean="0"/>
              <a:t>Upgrade 1st Street to promote access to the </a:t>
            </a:r>
            <a:r>
              <a:rPr lang="en-US" dirty="0" err="1" smtClean="0"/>
              <a:t>Ebey</a:t>
            </a:r>
            <a:r>
              <a:rPr lang="en-US" dirty="0" smtClean="0"/>
              <a:t> Slough Waterfront Park/Boat Launch.</a:t>
            </a:r>
          </a:p>
          <a:p>
            <a:r>
              <a:rPr lang="en-US" dirty="0" smtClean="0"/>
              <a:t>Promote private investment in waterfront properties.</a:t>
            </a:r>
          </a:p>
          <a:p>
            <a:r>
              <a:rPr lang="en-US" dirty="0" smtClean="0"/>
              <a:t>Continuous pathway along the waterfront.</a:t>
            </a:r>
          </a:p>
          <a:p>
            <a:endParaRPr lang="en-US" dirty="0"/>
          </a:p>
        </p:txBody>
      </p:sp>
      <p:grpSp>
        <p:nvGrpSpPr>
          <p:cNvPr id="3" name="Group 5"/>
          <p:cNvGrpSpPr/>
          <p:nvPr/>
        </p:nvGrpSpPr>
        <p:grpSpPr>
          <a:xfrm>
            <a:off x="9740900" y="1295400"/>
            <a:ext cx="3822700" cy="4924425"/>
            <a:chOff x="5410200" y="1304925"/>
            <a:chExt cx="3822700" cy="4924425"/>
          </a:xfrm>
        </p:grpSpPr>
        <p:pic>
          <p:nvPicPr>
            <p:cNvPr id="2050" name="Picture 2"/>
            <p:cNvPicPr>
              <a:picLocks noChangeAspect="1" noChangeArrowheads="1"/>
            </p:cNvPicPr>
            <p:nvPr/>
          </p:nvPicPr>
          <p:blipFill>
            <a:blip r:embed="rId3" cstate="screen">
              <a:lum bright="10000" contrast="10000"/>
            </a:blip>
            <a:srcRect/>
            <a:stretch>
              <a:fillRect/>
            </a:stretch>
          </p:blipFill>
          <p:spPr bwMode="auto">
            <a:xfrm>
              <a:off x="5410200" y="1304925"/>
              <a:ext cx="3790950" cy="4791075"/>
            </a:xfrm>
            <a:prstGeom prst="rect">
              <a:avLst/>
            </a:prstGeom>
            <a:noFill/>
            <a:ln w="9525">
              <a:noFill/>
              <a:miter lim="800000"/>
              <a:headEnd/>
              <a:tailEnd/>
            </a:ln>
          </p:spPr>
        </p:pic>
        <p:sp>
          <p:nvSpPr>
            <p:cNvPr id="8" name="Freeform 7"/>
            <p:cNvSpPr/>
            <p:nvPr/>
          </p:nvSpPr>
          <p:spPr bwMode="auto">
            <a:xfrm>
              <a:off x="5778500" y="3130550"/>
              <a:ext cx="3454400" cy="3098800"/>
            </a:xfrm>
            <a:custGeom>
              <a:avLst/>
              <a:gdLst>
                <a:gd name="connsiteX0" fmla="*/ 3390900 w 3454400"/>
                <a:gd name="connsiteY0" fmla="*/ 1568450 h 3098800"/>
                <a:gd name="connsiteX1" fmla="*/ 2260600 w 3454400"/>
                <a:gd name="connsiteY1" fmla="*/ 1562100 h 3098800"/>
                <a:gd name="connsiteX2" fmla="*/ 2273300 w 3454400"/>
                <a:gd name="connsiteY2" fmla="*/ 25400 h 3098800"/>
                <a:gd name="connsiteX3" fmla="*/ 1041400 w 3454400"/>
                <a:gd name="connsiteY3" fmla="*/ 0 h 3098800"/>
                <a:gd name="connsiteX4" fmla="*/ 844550 w 3454400"/>
                <a:gd name="connsiteY4" fmla="*/ 1314450 h 3098800"/>
                <a:gd name="connsiteX5" fmla="*/ 63500 w 3454400"/>
                <a:gd name="connsiteY5" fmla="*/ 1327150 h 3098800"/>
                <a:gd name="connsiteX6" fmla="*/ 0 w 3454400"/>
                <a:gd name="connsiteY6" fmla="*/ 2076450 h 3098800"/>
                <a:gd name="connsiteX7" fmla="*/ 2463800 w 3454400"/>
                <a:gd name="connsiteY7" fmla="*/ 3098800 h 3098800"/>
                <a:gd name="connsiteX8" fmla="*/ 3448050 w 3454400"/>
                <a:gd name="connsiteY8" fmla="*/ 3098800 h 3098800"/>
                <a:gd name="connsiteX9" fmla="*/ 3454400 w 3454400"/>
                <a:gd name="connsiteY9" fmla="*/ 1562100 h 3098800"/>
                <a:gd name="connsiteX10" fmla="*/ 3390900 w 3454400"/>
                <a:gd name="connsiteY10" fmla="*/ 1568450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54400" h="3098800">
                  <a:moveTo>
                    <a:pt x="3390900" y="1568450"/>
                  </a:moveTo>
                  <a:lnTo>
                    <a:pt x="2260600" y="1562100"/>
                  </a:lnTo>
                  <a:lnTo>
                    <a:pt x="2273300" y="25400"/>
                  </a:lnTo>
                  <a:lnTo>
                    <a:pt x="1041400" y="0"/>
                  </a:lnTo>
                  <a:lnTo>
                    <a:pt x="844550" y="1314450"/>
                  </a:lnTo>
                  <a:lnTo>
                    <a:pt x="63500" y="1327150"/>
                  </a:lnTo>
                  <a:lnTo>
                    <a:pt x="0" y="2076450"/>
                  </a:lnTo>
                  <a:lnTo>
                    <a:pt x="2463800" y="3098800"/>
                  </a:lnTo>
                  <a:lnTo>
                    <a:pt x="3448050" y="3098800"/>
                  </a:lnTo>
                  <a:cubicBezTo>
                    <a:pt x="3450167" y="2586567"/>
                    <a:pt x="3452283" y="2074333"/>
                    <a:pt x="3454400" y="1562100"/>
                  </a:cubicBezTo>
                  <a:lnTo>
                    <a:pt x="3390900" y="1568450"/>
                  </a:lnTo>
                  <a:close/>
                </a:path>
              </a:pathLst>
            </a:custGeom>
            <a:solidFill>
              <a:schemeClr val="accent3">
                <a:alpha val="50000"/>
              </a:schemeClr>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784225" marR="0" indent="-300038" algn="ctr" defTabSz="966788" rtl="0" eaLnBrk="1" fontAlgn="base" latinLnBrk="0" hangingPunct="1">
                <a:lnSpc>
                  <a:spcPct val="100000"/>
                </a:lnSpc>
                <a:spcBef>
                  <a:spcPct val="20000"/>
                </a:spcBef>
                <a:spcAft>
                  <a:spcPct val="0"/>
                </a:spcAft>
                <a:buClrTx/>
                <a:buSzTx/>
                <a:buFont typeface="Wingdings" pitchFamily="2" charset="2"/>
                <a:buChar char="§"/>
                <a:tabLst/>
              </a:pPr>
              <a:endParaRPr kumimoji="0" lang="en-US" sz="1900" b="1" i="0" u="none" strike="noStrike" cap="none" normalizeH="0" baseline="-25000" smtClean="0">
                <a:ln>
                  <a:noFill/>
                </a:ln>
                <a:solidFill>
                  <a:srgbClr val="5F5F5F"/>
                </a:solidFill>
                <a:effectLst/>
                <a:latin typeface="Arial" pitchFamily="34" charset="0"/>
              </a:endParaRPr>
            </a:p>
          </p:txBody>
        </p:sp>
      </p:grpSp>
      <p:pic>
        <p:nvPicPr>
          <p:cNvPr id="34817" name="Picture 1"/>
          <p:cNvPicPr>
            <a:picLocks noChangeAspect="1" noChangeArrowheads="1"/>
          </p:cNvPicPr>
          <p:nvPr/>
        </p:nvPicPr>
        <p:blipFill>
          <a:blip r:embed="rId4" cstate="print"/>
          <a:srcRect/>
          <a:stretch>
            <a:fillRect/>
          </a:stretch>
        </p:blipFill>
        <p:spPr bwMode="auto">
          <a:xfrm>
            <a:off x="5410200" y="1066800"/>
            <a:ext cx="3835400" cy="49387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Premise Being Tested</a:t>
            </a:r>
            <a:endParaRPr lang="en-US" dirty="0"/>
          </a:p>
        </p:txBody>
      </p:sp>
      <p:sp>
        <p:nvSpPr>
          <p:cNvPr id="3" name="Content Placeholder 2"/>
          <p:cNvSpPr>
            <a:spLocks noGrp="1"/>
          </p:cNvSpPr>
          <p:nvPr>
            <p:ph idx="1"/>
          </p:nvPr>
        </p:nvSpPr>
        <p:spPr>
          <a:xfrm>
            <a:off x="304800" y="1280886"/>
            <a:ext cx="3810000" cy="4724400"/>
          </a:xfrm>
        </p:spPr>
        <p:txBody>
          <a:bodyPr/>
          <a:lstStyle/>
          <a:p>
            <a:pPr marL="0" indent="0">
              <a:buNone/>
            </a:pPr>
            <a:r>
              <a:rPr lang="en-US" sz="3200" i="1" dirty="0" smtClean="0">
                <a:solidFill>
                  <a:schemeClr val="bg2"/>
                </a:solidFill>
                <a:latin typeface="Arial Narrow" pitchFamily="34" charset="0"/>
              </a:rPr>
              <a:t>To evaluate opportunities to establish mixed-use, multi-phase public-private partnerships that will implement public policy, attract investment, and contribute to Marysville and its Downtown.</a:t>
            </a:r>
            <a:endParaRPr lang="en-US" sz="3200" i="1" dirty="0">
              <a:solidFill>
                <a:schemeClr val="bg2"/>
              </a:solidFill>
              <a:latin typeface="Arial Narrow" pitchFamily="34" charset="0"/>
            </a:endParaRPr>
          </a:p>
        </p:txBody>
      </p:sp>
      <p:pic>
        <p:nvPicPr>
          <p:cNvPr id="4" name="Picture 2" descr="S:\Jobs\11\1133 Lake Forest Park Southern Gateway\Phase 2\Graphics\Dev Examples\Danielson Grove_0019.JPG"/>
          <p:cNvPicPr>
            <a:picLocks noChangeAspect="1" noChangeArrowheads="1"/>
          </p:cNvPicPr>
          <p:nvPr/>
        </p:nvPicPr>
        <p:blipFill>
          <a:blip r:embed="rId3" cstate="screen"/>
          <a:srcRect/>
          <a:stretch>
            <a:fillRect/>
          </a:stretch>
        </p:blipFill>
        <p:spPr bwMode="auto">
          <a:xfrm>
            <a:off x="4342904" y="1371600"/>
            <a:ext cx="4877296" cy="36576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LCG PowerPoint Presentation 2011">
  <a:themeElements>
    <a:clrScheme name="LCG 2011">
      <a:dk1>
        <a:srgbClr val="58595B"/>
      </a:dk1>
      <a:lt1>
        <a:srgbClr val="FFFFFF"/>
      </a:lt1>
      <a:dk2>
        <a:srgbClr val="000000"/>
      </a:dk2>
      <a:lt2>
        <a:srgbClr val="3C86A7"/>
      </a:lt2>
      <a:accent1>
        <a:srgbClr val="3C86A7"/>
      </a:accent1>
      <a:accent2>
        <a:srgbClr val="84B140"/>
      </a:accent2>
      <a:accent3>
        <a:srgbClr val="FF6600"/>
      </a:accent3>
      <a:accent4>
        <a:srgbClr val="8800CC"/>
      </a:accent4>
      <a:accent5>
        <a:srgbClr val="D9007E"/>
      </a:accent5>
      <a:accent6>
        <a:srgbClr val="FF0000"/>
      </a:accent6>
      <a:hlink>
        <a:srgbClr val="00B0F0"/>
      </a:hlink>
      <a:folHlink>
        <a:srgbClr val="00B0F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alpha val="50000"/>
          </a:srgbClr>
        </a:solidFill>
        <a:ln w="9525" cap="flat" cmpd="sng" algn="ctr">
          <a:no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784225" marR="0" indent="-300038" algn="ctr" defTabSz="966788" rtl="0" eaLnBrk="1" fontAlgn="base" latinLnBrk="0" hangingPunct="1">
          <a:lnSpc>
            <a:spcPct val="100000"/>
          </a:lnSpc>
          <a:spcBef>
            <a:spcPct val="20000"/>
          </a:spcBef>
          <a:spcAft>
            <a:spcPct val="0"/>
          </a:spcAft>
          <a:buClrTx/>
          <a:buSzTx/>
          <a:buFont typeface="Wingdings" pitchFamily="2" charset="2"/>
          <a:buChar char="§"/>
          <a:tabLst/>
          <a:defRPr kumimoji="0" lang="en-US" sz="1900" b="1" i="0" u="none" strike="noStrike" cap="none" normalizeH="0" baseline="-25000" smtClean="0">
            <a:ln>
              <a:noFill/>
            </a:ln>
            <a:solidFill>
              <a:srgbClr val="5F5F5F"/>
            </a:solidFill>
            <a:effectLst/>
            <a:latin typeface="Arial" pitchFamily="34" charset="0"/>
          </a:defRPr>
        </a:defPPr>
      </a:lstStyle>
    </a:spDef>
    <a:lnDef>
      <a:spPr bwMode="auto">
        <a:xfrm>
          <a:off x="0" y="0"/>
          <a:ext cx="1" cy="1"/>
        </a:xfrm>
        <a:custGeom>
          <a:avLst/>
          <a:gdLst/>
          <a:ahLst/>
          <a:cxnLst/>
          <a:rect l="0" t="0" r="0" b="0"/>
          <a:pathLst/>
        </a:custGeom>
        <a:solidFill>
          <a:srgbClr val="FFFF99">
            <a:alpha val="50000"/>
          </a:srgbClr>
        </a:solidFill>
        <a:ln w="9525" cap="flat" cmpd="sng" algn="ctr">
          <a:no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784225" marR="0" indent="-300038" algn="ctr" defTabSz="966788" rtl="0" eaLnBrk="1" fontAlgn="base" latinLnBrk="0" hangingPunct="1">
          <a:lnSpc>
            <a:spcPct val="100000"/>
          </a:lnSpc>
          <a:spcBef>
            <a:spcPct val="20000"/>
          </a:spcBef>
          <a:spcAft>
            <a:spcPct val="0"/>
          </a:spcAft>
          <a:buClrTx/>
          <a:buSzTx/>
          <a:buFont typeface="Wingdings" pitchFamily="2" charset="2"/>
          <a:buChar char="§"/>
          <a:tabLst/>
          <a:defRPr kumimoji="0" lang="en-US" sz="1900" b="1" i="0" u="none" strike="noStrike" cap="none" normalizeH="0" baseline="-25000" smtClean="0">
            <a:ln>
              <a:noFill/>
            </a:ln>
            <a:solidFill>
              <a:srgbClr val="5F5F5F"/>
            </a:solidFill>
            <a:effectLst/>
            <a:latin typeface="Arial" pitchFamily="34" charset="0"/>
          </a:defRPr>
        </a:defPPr>
      </a:lstStyle>
    </a:lnDef>
    <a:txDef>
      <a:spPr>
        <a:noFill/>
      </a:spPr>
      <a:bodyPr wrap="square" rtlCol="0">
        <a:spAutoFit/>
      </a:bodyPr>
      <a:lstStyle>
        <a:defPPr algn="l">
          <a:buNone/>
          <a:defRPr sz="1600" b="0" baseline="0" dirty="0"/>
        </a:defPPr>
      </a:lstStyle>
    </a:tx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5F5F5F"/>
        </a:dk1>
        <a:lt1>
          <a:srgbClr val="FFFFFF"/>
        </a:lt1>
        <a:dk2>
          <a:srgbClr val="FFCC00"/>
        </a:dk2>
        <a:lt2>
          <a:srgbClr val="003399"/>
        </a:lt2>
        <a:accent1>
          <a:srgbClr val="66CCFF"/>
        </a:accent1>
        <a:accent2>
          <a:srgbClr val="FF6600"/>
        </a:accent2>
        <a:accent3>
          <a:srgbClr val="FFFFFF"/>
        </a:accent3>
        <a:accent4>
          <a:srgbClr val="505050"/>
        </a:accent4>
        <a:accent5>
          <a:srgbClr val="B8E2FF"/>
        </a:accent5>
        <a:accent6>
          <a:srgbClr val="E75C00"/>
        </a:accent6>
        <a:hlink>
          <a:srgbClr val="4EB91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LCG PowerPoint Presentation 2011</Template>
  <TotalTime>37</TotalTime>
  <Words>3027</Words>
  <Application>Microsoft Office PowerPoint</Application>
  <PresentationFormat>Custom</PresentationFormat>
  <Paragraphs>545</Paragraphs>
  <Slides>68</Slides>
  <Notes>68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68</vt:i4>
      </vt:variant>
    </vt:vector>
  </HeadingPairs>
  <TitlesOfParts>
    <vt:vector size="75" baseType="lpstr">
      <vt:lpstr>Arial</vt:lpstr>
      <vt:lpstr>Arial Narrow</vt:lpstr>
      <vt:lpstr>Wingdings</vt:lpstr>
      <vt:lpstr>Times New Roman</vt:lpstr>
      <vt:lpstr>LCG PowerPoint Presentation 2011</vt:lpstr>
      <vt:lpstr>Chart</vt:lpstr>
      <vt:lpstr>Worksheet</vt:lpstr>
      <vt:lpstr>Slide 0</vt:lpstr>
      <vt:lpstr>Presentation Outline</vt:lpstr>
      <vt:lpstr>Team and City Staff</vt:lpstr>
      <vt:lpstr>Workshop Purpose</vt:lpstr>
      <vt:lpstr>The Workshop Process</vt:lpstr>
      <vt:lpstr>Adopted City Vision &amp; Mission</vt:lpstr>
      <vt:lpstr>Adopted Goals from Downtown Vision Plan</vt:lpstr>
      <vt:lpstr>Adopted Vision for the Waterfront District</vt:lpstr>
      <vt:lpstr>The Premise Being Tested</vt:lpstr>
      <vt:lpstr>The Family of Barriers</vt:lpstr>
      <vt:lpstr>Slide 10</vt:lpstr>
      <vt:lpstr>Slide 11</vt:lpstr>
      <vt:lpstr>Slide 12</vt:lpstr>
      <vt:lpstr>Slide 13</vt:lpstr>
      <vt:lpstr>Slide 14</vt:lpstr>
      <vt:lpstr>The Team Process and its Considerations</vt:lpstr>
      <vt:lpstr>The Team Process and its Considerations (cont’d)</vt:lpstr>
      <vt:lpstr>The Marina: Washington State Boat Sales</vt:lpstr>
      <vt:lpstr>The Marina: Washington New Boat Sales by Range </vt:lpstr>
      <vt:lpstr>The Marina: Private Marinas are Doing Better, Need to Improve</vt:lpstr>
      <vt:lpstr>Participation in Selected Outdoor Activities</vt:lpstr>
      <vt:lpstr>Washington State Recreation Sector</vt:lpstr>
      <vt:lpstr>Boat Registration per 1,000 Persons</vt:lpstr>
      <vt:lpstr>Age Distribution of Boat Owners</vt:lpstr>
      <vt:lpstr>Occupancy decline may sink Oak Harbor marina’s rate hike </vt:lpstr>
      <vt:lpstr>Port of Bremerton Commissioners Reject Proposals to Privatize Marina</vt:lpstr>
      <vt:lpstr>City of Marysville Marina</vt:lpstr>
      <vt:lpstr>Slide 27</vt:lpstr>
      <vt:lpstr>Why Housing?</vt:lpstr>
      <vt:lpstr>Slide 29</vt:lpstr>
      <vt:lpstr>Marysville Market Area</vt:lpstr>
      <vt:lpstr>Demographic Highlights – City of Marysville</vt:lpstr>
      <vt:lpstr>Top 5 Tapestry Segments – City of Marysville</vt:lpstr>
      <vt:lpstr>Where Residents of Marysville Work</vt:lpstr>
      <vt:lpstr>Household Growth and Potential Capture, 2012-2017</vt:lpstr>
      <vt:lpstr>Land Use “Rules and Realities”</vt:lpstr>
      <vt:lpstr>Land Use “Rules and Realities”</vt:lpstr>
      <vt:lpstr>Slide 37</vt:lpstr>
      <vt:lpstr>Responding to Change</vt:lpstr>
      <vt:lpstr>Value Proposition</vt:lpstr>
      <vt:lpstr>The Neighborhood is the Amenity</vt:lpstr>
      <vt:lpstr>Micro Trends – What’s In?</vt:lpstr>
      <vt:lpstr>The Sum of Distinct and Diverse Neighborhoods…</vt:lpstr>
      <vt:lpstr>Waterfront Development Concept and Program</vt:lpstr>
      <vt:lpstr>Priority Actions Next Five Years</vt:lpstr>
      <vt:lpstr>Qwuloolt Project</vt:lpstr>
      <vt:lpstr>Paddling in Ebey Slough</vt:lpstr>
      <vt:lpstr>Ebey Slough – Paddler Comments</vt:lpstr>
      <vt:lpstr>Bird Watching in Ebey Slough</vt:lpstr>
      <vt:lpstr>An Example: Agua Verde – UW Boat Street</vt:lpstr>
      <vt:lpstr>City of Marysville Waterfront Park</vt:lpstr>
      <vt:lpstr>Site Context &amp; Trail Connections</vt:lpstr>
      <vt:lpstr>Park &amp; Mixed-use Alternative A West of State St.</vt:lpstr>
      <vt:lpstr>Waterfront Park Activities</vt:lpstr>
      <vt:lpstr>Park &amp; Mixed-use Alternative B West of State St.</vt:lpstr>
      <vt:lpstr>Urban Waterfront Trails &amp; Interpretive Markers </vt:lpstr>
      <vt:lpstr>Interpretive, Art and Wayfinding for Place Making</vt:lpstr>
      <vt:lpstr>Compatible Development That Fits the Waterfront</vt:lpstr>
      <vt:lpstr>Downtown Transportation Plan</vt:lpstr>
      <vt:lpstr>Improved Streetscape for 1st Street</vt:lpstr>
      <vt:lpstr>East Side</vt:lpstr>
      <vt:lpstr>East Side</vt:lpstr>
      <vt:lpstr>Residential Examples</vt:lpstr>
      <vt:lpstr>East Side Trail</vt:lpstr>
      <vt:lpstr>East Side Interpretive</vt:lpstr>
      <vt:lpstr>Markets Change – Start planning now… </vt:lpstr>
      <vt:lpstr>Summary</vt:lpstr>
      <vt:lpstr>Slide 67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0</dc:title>
  <dc:creator>April Chastain</dc:creator>
  <cp:lastModifiedBy>cholland</cp:lastModifiedBy>
  <cp:revision>9</cp:revision>
  <dcterms:created xsi:type="dcterms:W3CDTF">2013-02-11T20:13:36Z</dcterms:created>
  <dcterms:modified xsi:type="dcterms:W3CDTF">2013-04-12T17:00:17Z</dcterms:modified>
</cp:coreProperties>
</file>