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3"/>
  </p:notesMasterIdLst>
  <p:handoutMasterIdLst>
    <p:handoutMasterId r:id="rId24"/>
  </p:handoutMasterIdLst>
  <p:sldIdLst>
    <p:sldId id="256" r:id="rId2"/>
    <p:sldId id="260" r:id="rId3"/>
    <p:sldId id="259" r:id="rId4"/>
    <p:sldId id="261" r:id="rId5"/>
    <p:sldId id="265" r:id="rId6"/>
    <p:sldId id="264" r:id="rId7"/>
    <p:sldId id="289" r:id="rId8"/>
    <p:sldId id="290" r:id="rId9"/>
    <p:sldId id="292" r:id="rId10"/>
    <p:sldId id="291" r:id="rId11"/>
    <p:sldId id="293" r:id="rId12"/>
    <p:sldId id="294" r:id="rId13"/>
    <p:sldId id="295" r:id="rId14"/>
    <p:sldId id="267" r:id="rId15"/>
    <p:sldId id="269" r:id="rId16"/>
    <p:sldId id="270" r:id="rId17"/>
    <p:sldId id="273" r:id="rId18"/>
    <p:sldId id="274" r:id="rId19"/>
    <p:sldId id="275" r:id="rId20"/>
    <p:sldId id="277" r:id="rId21"/>
    <p:sldId id="285" r:id="rId22"/>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797" autoAdjust="0"/>
    <p:restoredTop sz="94660"/>
  </p:normalViewPr>
  <p:slideViewPr>
    <p:cSldViewPr>
      <p:cViewPr varScale="1">
        <p:scale>
          <a:sx n="78" d="100"/>
          <a:sy n="78" d="100"/>
        </p:scale>
        <p:origin x="-240"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Office_Excel_Worksheet3.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0.15655414600952691"/>
          <c:y val="0.11303996274659242"/>
          <c:w val="0.83111427043842079"/>
          <c:h val="0.7252954872576417"/>
        </c:manualLayout>
      </c:layout>
      <c:barChart>
        <c:barDir val="col"/>
        <c:grouping val="clustered"/>
        <c:ser>
          <c:idx val="0"/>
          <c:order val="0"/>
          <c:tx>
            <c:strRef>
              <c:f>Sheet1!$B$1</c:f>
              <c:strCache>
                <c:ptCount val="1"/>
                <c:pt idx="0">
                  <c:v>Population</c:v>
                </c:pt>
              </c:strCache>
            </c:strRef>
          </c:tx>
          <c:spPr>
            <a:scene3d>
              <a:camera prst="orthographicFront"/>
              <a:lightRig rig="threePt" dir="t"/>
            </a:scene3d>
            <a:sp3d>
              <a:bevelT w="139700" h="139700"/>
            </a:sp3d>
          </c:spPr>
          <c:dLbls>
            <c:dLbl>
              <c:idx val="0"/>
              <c:layout/>
              <c:spPr/>
              <c:txPr>
                <a:bodyPr/>
                <a:lstStyle/>
                <a:p>
                  <a:pPr>
                    <a:defRPr sz="1900" b="1"/>
                  </a:pPr>
                  <a:endParaRPr lang="en-US"/>
                </a:p>
              </c:txPr>
              <c:showVal val="1"/>
            </c:dLbl>
            <c:dLbl>
              <c:idx val="1"/>
              <c:layout/>
              <c:spPr/>
              <c:txPr>
                <a:bodyPr/>
                <a:lstStyle/>
                <a:p>
                  <a:pPr>
                    <a:defRPr sz="1900" b="1"/>
                  </a:pPr>
                  <a:endParaRPr lang="en-US"/>
                </a:p>
              </c:txPr>
              <c:showVal val="1"/>
            </c:dLbl>
            <c:dLbl>
              <c:idx val="2"/>
              <c:layout/>
              <c:spPr/>
              <c:txPr>
                <a:bodyPr/>
                <a:lstStyle/>
                <a:p>
                  <a:pPr>
                    <a:defRPr sz="1900" b="1"/>
                  </a:pPr>
                  <a:endParaRPr lang="en-US"/>
                </a:p>
              </c:txPr>
              <c:showVal val="1"/>
            </c:dLbl>
            <c:delete val="1"/>
            <c:txPr>
              <a:bodyPr/>
              <a:lstStyle/>
              <a:p>
                <a:pPr>
                  <a:defRPr sz="1800" b="1"/>
                </a:pPr>
                <a:endParaRPr lang="en-US"/>
              </a:p>
            </c:txPr>
          </c:dLbls>
          <c:cat>
            <c:strRef>
              <c:f>Sheet1!$A$2:$A$4</c:f>
              <c:strCache>
                <c:ptCount val="3"/>
                <c:pt idx="0">
                  <c:v>2013 Population</c:v>
                </c:pt>
                <c:pt idx="1">
                  <c:v>2035 Population Capacity</c:v>
                </c:pt>
                <c:pt idx="2">
                  <c:v>Potential Growth</c:v>
                </c:pt>
              </c:strCache>
            </c:strRef>
          </c:cat>
          <c:val>
            <c:numRef>
              <c:f>Sheet1!$B$2:$B$4</c:f>
              <c:numCache>
                <c:formatCode>#,##0</c:formatCode>
                <c:ptCount val="3"/>
                <c:pt idx="0">
                  <c:v>62309</c:v>
                </c:pt>
                <c:pt idx="1">
                  <c:v>87798</c:v>
                </c:pt>
                <c:pt idx="2">
                  <c:v>25489</c:v>
                </c:pt>
              </c:numCache>
            </c:numRef>
          </c:val>
        </c:ser>
        <c:axId val="80603392"/>
        <c:axId val="92499968"/>
      </c:barChart>
      <c:catAx>
        <c:axId val="80603392"/>
        <c:scaling>
          <c:orientation val="minMax"/>
        </c:scaling>
        <c:axPos val="b"/>
        <c:tickLblPos val="nextTo"/>
        <c:txPr>
          <a:bodyPr/>
          <a:lstStyle/>
          <a:p>
            <a:pPr>
              <a:defRPr sz="1450" b="1"/>
            </a:pPr>
            <a:endParaRPr lang="en-US"/>
          </a:p>
        </c:txPr>
        <c:crossAx val="92499968"/>
        <c:crosses val="autoZero"/>
        <c:auto val="1"/>
        <c:lblAlgn val="ctr"/>
        <c:lblOffset val="100"/>
      </c:catAx>
      <c:valAx>
        <c:axId val="92499968"/>
        <c:scaling>
          <c:orientation val="minMax"/>
        </c:scaling>
        <c:axPos val="l"/>
        <c:majorGridlines/>
        <c:numFmt formatCode="#,##0" sourceLinked="1"/>
        <c:tickLblPos val="nextTo"/>
        <c:txPr>
          <a:bodyPr/>
          <a:lstStyle/>
          <a:p>
            <a:pPr>
              <a:defRPr sz="1600"/>
            </a:pPr>
            <a:endParaRPr lang="en-US"/>
          </a:p>
        </c:txPr>
        <c:crossAx val="80603392"/>
        <c:crosses val="autoZero"/>
        <c:crossBetween val="between"/>
      </c:valAx>
      <c:spPr>
        <a:gradFill rotWithShape="1">
          <a:gsLst>
            <a:gs pos="0">
              <a:schemeClr val="accent1">
                <a:tint val="1000"/>
              </a:schemeClr>
            </a:gs>
            <a:gs pos="68000">
              <a:schemeClr val="accent1">
                <a:tint val="77000"/>
              </a:schemeClr>
            </a:gs>
            <a:gs pos="81000">
              <a:schemeClr val="accent1">
                <a:tint val="79000"/>
              </a:schemeClr>
            </a:gs>
            <a:gs pos="86000">
              <a:schemeClr val="accent1">
                <a:tint val="73000"/>
              </a:schemeClr>
            </a:gs>
            <a:gs pos="100000">
              <a:schemeClr val="accent1">
                <a:tint val="35000"/>
              </a:schemeClr>
            </a:gs>
          </a:gsLst>
          <a:lin ang="5400000" scaled="1"/>
        </a:gradFill>
        <a:ln w="9525" cap="flat" cmpd="sng" algn="ctr">
          <a:solidFill>
            <a:schemeClr val="accent1">
              <a:shade val="60000"/>
              <a:satMod val="300000"/>
            </a:schemeClr>
          </a:solidFill>
          <a:prstDash val="solid"/>
        </a:ln>
        <a:effectLst>
          <a:glow rad="63500">
            <a:schemeClr val="accent1">
              <a:tint val="30000"/>
              <a:shade val="95000"/>
              <a:satMod val="300000"/>
              <a:alpha val="50000"/>
            </a:schemeClr>
          </a:glow>
        </a:effectLst>
      </c:spPr>
    </c:plotArea>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6"/>
  <c:chart>
    <c:autoTitleDeleted val="1"/>
    <c:plotArea>
      <c:layout>
        <c:manualLayout>
          <c:layoutTarget val="inner"/>
          <c:xMode val="edge"/>
          <c:yMode val="edge"/>
          <c:x val="0.16318288338957632"/>
          <c:y val="6.7870891138607822E-2"/>
          <c:w val="0.84103460281750564"/>
          <c:h val="0.76854207601785562"/>
        </c:manualLayout>
      </c:layout>
      <c:barChart>
        <c:barDir val="col"/>
        <c:grouping val="clustered"/>
        <c:ser>
          <c:idx val="0"/>
          <c:order val="0"/>
          <c:tx>
            <c:strRef>
              <c:f>Sheet1!$B$1</c:f>
              <c:strCache>
                <c:ptCount val="1"/>
                <c:pt idx="0">
                  <c:v>Employment </c:v>
                </c:pt>
              </c:strCache>
            </c:strRef>
          </c:tx>
          <c:dPt>
            <c:idx val="0"/>
            <c:spPr>
              <a:scene3d>
                <a:camera prst="orthographicFront"/>
                <a:lightRig rig="balanced" dir="t">
                  <a:rot lat="0" lon="0" rev="8700000"/>
                </a:lightRig>
              </a:scene3d>
              <a:sp3d>
                <a:bevelT w="190500" h="38100"/>
              </a:sp3d>
            </c:spPr>
          </c:dPt>
          <c:dPt>
            <c:idx val="1"/>
            <c:spPr>
              <a:scene3d>
                <a:camera prst="orthographicFront"/>
                <a:lightRig rig="threePt" dir="t"/>
              </a:scene3d>
              <a:sp3d>
                <a:bevelT w="190500" h="38100"/>
              </a:sp3d>
            </c:spPr>
          </c:dPt>
          <c:dPt>
            <c:idx val="2"/>
            <c:spPr>
              <a:scene3d>
                <a:camera prst="orthographicFront"/>
                <a:lightRig rig="threePt" dir="t"/>
              </a:scene3d>
              <a:sp3d>
                <a:bevelT w="190500" h="38100"/>
              </a:sp3d>
            </c:spPr>
          </c:dPt>
          <c:dLbls>
            <c:txPr>
              <a:bodyPr/>
              <a:lstStyle/>
              <a:p>
                <a:pPr>
                  <a:defRPr b="1"/>
                </a:pPr>
                <a:endParaRPr lang="en-US"/>
              </a:p>
            </c:txPr>
            <c:showVal val="1"/>
          </c:dLbls>
          <c:cat>
            <c:strRef>
              <c:f>Sheet1!$A$2:$A$4</c:f>
              <c:strCache>
                <c:ptCount val="3"/>
                <c:pt idx="0">
                  <c:v>2011 Employment</c:v>
                </c:pt>
                <c:pt idx="1">
                  <c:v>2035 Employment Capacity</c:v>
                </c:pt>
                <c:pt idx="2">
                  <c:v>Potential Growth</c:v>
                </c:pt>
              </c:strCache>
            </c:strRef>
          </c:cat>
          <c:val>
            <c:numRef>
              <c:f>Sheet1!$B$2:$B$4</c:f>
              <c:numCache>
                <c:formatCode>#,##0</c:formatCode>
                <c:ptCount val="3"/>
                <c:pt idx="0">
                  <c:v>12316</c:v>
                </c:pt>
                <c:pt idx="1">
                  <c:v>28113</c:v>
                </c:pt>
                <c:pt idx="2">
                  <c:v>15797</c:v>
                </c:pt>
              </c:numCache>
            </c:numRef>
          </c:val>
        </c:ser>
        <c:axId val="77812480"/>
        <c:axId val="77814016"/>
      </c:barChart>
      <c:catAx>
        <c:axId val="77812480"/>
        <c:scaling>
          <c:orientation val="minMax"/>
        </c:scaling>
        <c:axPos val="b"/>
        <c:tickLblPos val="nextTo"/>
        <c:txPr>
          <a:bodyPr/>
          <a:lstStyle/>
          <a:p>
            <a:pPr>
              <a:defRPr sz="1300" b="1"/>
            </a:pPr>
            <a:endParaRPr lang="en-US"/>
          </a:p>
        </c:txPr>
        <c:crossAx val="77814016"/>
        <c:crosses val="autoZero"/>
        <c:auto val="1"/>
        <c:lblAlgn val="ctr"/>
        <c:lblOffset val="100"/>
      </c:catAx>
      <c:valAx>
        <c:axId val="77814016"/>
        <c:scaling>
          <c:orientation val="minMax"/>
        </c:scaling>
        <c:axPos val="l"/>
        <c:majorGridlines/>
        <c:numFmt formatCode="#,##0" sourceLinked="1"/>
        <c:tickLblPos val="nextTo"/>
        <c:crossAx val="77812480"/>
        <c:crosses val="autoZero"/>
        <c:crossBetween val="between"/>
      </c:valAx>
      <c:spPr>
        <a:gradFill rotWithShape="1">
          <a:gsLst>
            <a:gs pos="0">
              <a:schemeClr val="accent4">
                <a:tint val="1000"/>
              </a:schemeClr>
            </a:gs>
            <a:gs pos="68000">
              <a:schemeClr val="accent4">
                <a:tint val="77000"/>
              </a:schemeClr>
            </a:gs>
            <a:gs pos="81000">
              <a:schemeClr val="accent4">
                <a:tint val="79000"/>
              </a:schemeClr>
            </a:gs>
            <a:gs pos="86000">
              <a:schemeClr val="accent4">
                <a:tint val="73000"/>
              </a:schemeClr>
            </a:gs>
            <a:gs pos="100000">
              <a:schemeClr val="accent4">
                <a:tint val="35000"/>
              </a:schemeClr>
            </a:gs>
          </a:gsLst>
          <a:lin ang="5400000" scaled="1"/>
        </a:gradFill>
        <a:ln w="9525" cap="flat" cmpd="sng" algn="ctr">
          <a:solidFill>
            <a:schemeClr val="accent4">
              <a:shade val="60000"/>
              <a:satMod val="300000"/>
            </a:schemeClr>
          </a:solidFill>
          <a:prstDash val="solid"/>
        </a:ln>
        <a:effectLst>
          <a:glow rad="63500">
            <a:schemeClr val="accent4">
              <a:tint val="30000"/>
              <a:shade val="95000"/>
              <a:satMod val="300000"/>
              <a:alpha val="50000"/>
            </a:schemeClr>
          </a:glow>
        </a:effectLst>
      </c:spPr>
    </c:plotArea>
    <c:plotVisOnly val="1"/>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600"/>
            </a:pPr>
            <a:r>
              <a:rPr lang="en-US" sz="600" dirty="0"/>
              <a:t>Employment by Industry within Marysville</a:t>
            </a:r>
          </a:p>
        </c:rich>
      </c:tx>
      <c:layout>
        <c:manualLayout>
          <c:xMode val="edge"/>
          <c:yMode val="edge"/>
          <c:x val="0.32350088506378694"/>
          <c:y val="5.3950131233595822E-2"/>
        </c:manualLayout>
      </c:layout>
    </c:title>
    <c:view3D>
      <c:rotX val="30"/>
      <c:perspective val="30"/>
    </c:view3D>
    <c:plotArea>
      <c:layout>
        <c:manualLayout>
          <c:layoutTarget val="inner"/>
          <c:xMode val="edge"/>
          <c:yMode val="edge"/>
          <c:x val="9.2244180363831696E-2"/>
          <c:y val="0.17564167846527071"/>
          <c:w val="0.83137521254222113"/>
          <c:h val="0.74591706202340402"/>
        </c:manualLayout>
      </c:layout>
      <c:pie3DChart>
        <c:varyColors val="1"/>
        <c:ser>
          <c:idx val="0"/>
          <c:order val="0"/>
          <c:tx>
            <c:strRef>
              <c:f>Sheet1!$B$1</c:f>
              <c:strCache>
                <c:ptCount val="1"/>
                <c:pt idx="0">
                  <c:v>Employment within Marysville by Industry</c:v>
                </c:pt>
              </c:strCache>
            </c:strRef>
          </c:tx>
          <c:dLbls>
            <c:dLbl>
              <c:idx val="0"/>
              <c:layout>
                <c:manualLayout>
                  <c:x val="0.14252421302780341"/>
                  <c:y val="-1.7292820652939005E-2"/>
                </c:manualLayout>
              </c:layout>
              <c:tx>
                <c:rich>
                  <a:bodyPr/>
                  <a:lstStyle/>
                  <a:p>
                    <a:r>
                      <a:rPr lang="en-US" sz="300"/>
                      <a:t>A</a:t>
                    </a:r>
                    <a:r>
                      <a:rPr lang="en-US"/>
                      <a:t>griculture, forestry, &amp; natural resource</a:t>
                    </a:r>
                    <a:r>
                      <a:rPr lang="en-US" baseline="0"/>
                      <a:t> </a:t>
                    </a:r>
                    <a:r>
                      <a:rPr lang="en-US"/>
                      <a:t>extraction</a:t>
                    </a:r>
                    <a:r>
                      <a:rPr lang="en-US" baseline="0"/>
                      <a:t> -</a:t>
                    </a:r>
                    <a:r>
                      <a:rPr lang="en-US"/>
                      <a:t> 0.5%</a:t>
                    </a:r>
                  </a:p>
                </c:rich>
              </c:tx>
              <c:dLblPos val="bestFit"/>
            </c:dLbl>
            <c:dLbl>
              <c:idx val="1"/>
              <c:layout/>
              <c:tx>
                <c:rich>
                  <a:bodyPr/>
                  <a:lstStyle/>
                  <a:p>
                    <a:r>
                      <a:rPr lang="en-US" sz="300">
                        <a:latin typeface="Verdana" pitchFamily="34" charset="0"/>
                        <a:ea typeface="Verdana" pitchFamily="34" charset="0"/>
                        <a:cs typeface="Verdana" pitchFamily="34" charset="0"/>
                      </a:rPr>
                      <a:t>C</a:t>
                    </a:r>
                    <a:r>
                      <a:rPr lang="en-US"/>
                      <a:t>onstruction</a:t>
                    </a:r>
                    <a:r>
                      <a:rPr lang="en-US" baseline="0"/>
                      <a:t> -</a:t>
                    </a:r>
                    <a:r>
                      <a:rPr lang="en-US"/>
                      <a:t> 7.2%</a:t>
                    </a:r>
                  </a:p>
                </c:rich>
              </c:tx>
            </c:dLbl>
            <c:dLbl>
              <c:idx val="2"/>
              <c:layout/>
              <c:tx>
                <c:rich>
                  <a:bodyPr/>
                  <a:lstStyle/>
                  <a:p>
                    <a:r>
                      <a:rPr lang="en-US" sz="300">
                        <a:latin typeface="Verdana" pitchFamily="34" charset="0"/>
                        <a:ea typeface="Verdana" pitchFamily="34" charset="0"/>
                        <a:cs typeface="Verdana" pitchFamily="34" charset="0"/>
                      </a:rPr>
                      <a:t>M</a:t>
                    </a:r>
                    <a:r>
                      <a:rPr lang="en-US"/>
                      <a:t>anufacturing</a:t>
                    </a:r>
                    <a:r>
                      <a:rPr lang="en-US" baseline="0"/>
                      <a:t> -</a:t>
                    </a:r>
                    <a:r>
                      <a:rPr lang="en-US"/>
                      <a:t> 19.3%</a:t>
                    </a:r>
                  </a:p>
                </c:rich>
              </c:tx>
            </c:dLbl>
            <c:dLbl>
              <c:idx val="3"/>
              <c:layout>
                <c:manualLayout>
                  <c:x val="-4.4616299821535841E-3"/>
                  <c:y val="-0.11944223651854267"/>
                </c:manualLayout>
              </c:layout>
              <c:tx>
                <c:rich>
                  <a:bodyPr/>
                  <a:lstStyle/>
                  <a:p>
                    <a:r>
                      <a:rPr lang="en-US" sz="300"/>
                      <a:t>W</a:t>
                    </a:r>
                    <a:r>
                      <a:rPr lang="en-US"/>
                      <a:t>holesale trade</a:t>
                    </a:r>
                    <a:r>
                      <a:rPr lang="en-US" baseline="0"/>
                      <a:t> -</a:t>
                    </a:r>
                    <a:r>
                      <a:rPr lang="en-US"/>
                      <a:t> 3.9%</a:t>
                    </a:r>
                  </a:p>
                </c:rich>
              </c:tx>
              <c:dLblPos val="bestFit"/>
            </c:dLbl>
            <c:dLbl>
              <c:idx val="4"/>
              <c:layout>
                <c:manualLayout>
                  <c:x val="-0.22351400007182493"/>
                  <c:y val="-0.21000438825273202"/>
                </c:manualLayout>
              </c:layout>
              <c:tx>
                <c:rich>
                  <a:bodyPr/>
                  <a:lstStyle/>
                  <a:p>
                    <a:r>
                      <a:rPr lang="en-US" sz="300">
                        <a:latin typeface="Verdana" pitchFamily="34" charset="0"/>
                        <a:ea typeface="Verdana" pitchFamily="34" charset="0"/>
                        <a:cs typeface="Verdana" pitchFamily="34" charset="0"/>
                      </a:rPr>
                      <a:t>R</a:t>
                    </a:r>
                    <a:r>
                      <a:rPr lang="en-US"/>
                      <a:t>etail trade </a:t>
                    </a:r>
                    <a:r>
                      <a:rPr lang="en-US" baseline="0"/>
                      <a:t> -</a:t>
                    </a:r>
                    <a:r>
                      <a:rPr lang="en-US"/>
                      <a:t> 13.6%</a:t>
                    </a:r>
                  </a:p>
                </c:rich>
              </c:tx>
              <c:dLblPos val="bestFit"/>
            </c:dLbl>
            <c:dLbl>
              <c:idx val="5"/>
              <c:layout>
                <c:manualLayout>
                  <c:x val="2.6968855246455287E-2"/>
                  <c:y val="-1.0077249807496368E-2"/>
                </c:manualLayout>
              </c:layout>
              <c:tx>
                <c:rich>
                  <a:bodyPr/>
                  <a:lstStyle/>
                  <a:p>
                    <a:r>
                      <a:rPr lang="en-US" sz="300">
                        <a:latin typeface="Verdana" pitchFamily="34" charset="0"/>
                        <a:ea typeface="Verdana" pitchFamily="34" charset="0"/>
                        <a:cs typeface="Verdana" pitchFamily="34" charset="0"/>
                      </a:rPr>
                      <a:t>T</a:t>
                    </a:r>
                    <a:r>
                      <a:rPr lang="en-US"/>
                      <a:t>ransportation, warehousing, and utilities -</a:t>
                    </a:r>
                    <a:r>
                      <a:rPr lang="en-US" baseline="0"/>
                      <a:t> </a:t>
                    </a:r>
                    <a:r>
                      <a:rPr lang="en-US"/>
                      <a:t>3.9%</a:t>
                    </a:r>
                  </a:p>
                </c:rich>
              </c:tx>
              <c:dLblPos val="bestFit"/>
            </c:dLbl>
            <c:dLbl>
              <c:idx val="6"/>
              <c:layout/>
              <c:tx>
                <c:rich>
                  <a:bodyPr/>
                  <a:lstStyle/>
                  <a:p>
                    <a:r>
                      <a:rPr lang="en-US" sz="300">
                        <a:latin typeface="Verdana" pitchFamily="34" charset="0"/>
                        <a:ea typeface="Verdana" pitchFamily="34" charset="0"/>
                        <a:cs typeface="Verdana" pitchFamily="34" charset="0"/>
                      </a:rPr>
                      <a:t>I</a:t>
                    </a:r>
                    <a:r>
                      <a:rPr lang="en-US"/>
                      <a:t>nformation</a:t>
                    </a:r>
                    <a:r>
                      <a:rPr lang="en-US" baseline="0"/>
                      <a:t> -</a:t>
                    </a:r>
                  </a:p>
                  <a:p>
                    <a:r>
                      <a:rPr lang="en-US"/>
                      <a:t> 2.2%</a:t>
                    </a:r>
                  </a:p>
                </c:rich>
              </c:tx>
            </c:dLbl>
            <c:dLbl>
              <c:idx val="7"/>
              <c:layout>
                <c:manualLayout>
                  <c:x val="-1.0684491327340841E-3"/>
                  <c:y val="3.3143727696498572E-3"/>
                </c:manualLayout>
              </c:layout>
              <c:tx>
                <c:rich>
                  <a:bodyPr/>
                  <a:lstStyle/>
                  <a:p>
                    <a:r>
                      <a:rPr lang="en-US" sz="300">
                        <a:latin typeface="Verdana" pitchFamily="34" charset="0"/>
                        <a:ea typeface="Verdana" pitchFamily="34" charset="0"/>
                        <a:cs typeface="Verdana" pitchFamily="34" charset="0"/>
                      </a:rPr>
                      <a:t>F</a:t>
                    </a:r>
                    <a:r>
                      <a:rPr lang="en-US"/>
                      <a:t>inance, insurance</a:t>
                    </a:r>
                    <a:r>
                      <a:rPr lang="en-US" baseline="0"/>
                      <a:t>, </a:t>
                    </a:r>
                    <a:r>
                      <a:rPr lang="en-US"/>
                      <a:t>and real estate</a:t>
                    </a:r>
                    <a:r>
                      <a:rPr lang="en-US" baseline="0"/>
                      <a:t> - </a:t>
                    </a:r>
                    <a:r>
                      <a:rPr lang="en-US"/>
                      <a:t>4%</a:t>
                    </a:r>
                  </a:p>
                </c:rich>
              </c:tx>
              <c:dLblPos val="bestFit"/>
            </c:dLbl>
            <c:dLbl>
              <c:idx val="8"/>
              <c:layout>
                <c:manualLayout>
                  <c:x val="0.14318529933906984"/>
                  <c:y val="-0.21986077647234295"/>
                </c:manualLayout>
              </c:layout>
              <c:tx>
                <c:rich>
                  <a:bodyPr/>
                  <a:lstStyle/>
                  <a:p>
                    <a:r>
                      <a:rPr lang="en-US" sz="300"/>
                      <a:t>P</a:t>
                    </a:r>
                    <a:r>
                      <a:rPr lang="en-US"/>
                      <a:t>rofessional, scientific, and waste management services</a:t>
                    </a:r>
                    <a:r>
                      <a:rPr lang="en-US" baseline="0"/>
                      <a:t> -</a:t>
                    </a:r>
                    <a:r>
                      <a:rPr lang="en-US"/>
                      <a:t> 6.2%</a:t>
                    </a:r>
                  </a:p>
                </c:rich>
              </c:tx>
              <c:dLblPos val="bestFit"/>
            </c:dLbl>
            <c:dLbl>
              <c:idx val="9"/>
              <c:layout>
                <c:manualLayout>
                  <c:x val="0.14762538234178194"/>
                  <c:y val="-0.13601161645015195"/>
                </c:manualLayout>
              </c:layout>
              <c:tx>
                <c:rich>
                  <a:bodyPr/>
                  <a:lstStyle/>
                  <a:p>
                    <a:r>
                      <a:rPr lang="en-US" sz="300"/>
                      <a:t>E</a:t>
                    </a:r>
                    <a:r>
                      <a:rPr lang="en-US"/>
                      <a:t>ducation, health care, and social assistance</a:t>
                    </a:r>
                    <a:r>
                      <a:rPr lang="en-US" baseline="0"/>
                      <a:t> -</a:t>
                    </a:r>
                    <a:r>
                      <a:rPr lang="en-US"/>
                      <a:t> 20.5%</a:t>
                    </a:r>
                  </a:p>
                </c:rich>
              </c:tx>
              <c:dLblPos val="bestFit"/>
            </c:dLbl>
            <c:dLbl>
              <c:idx val="10"/>
              <c:layout>
                <c:manualLayout>
                  <c:x val="0.15558137029420996"/>
                  <c:y val="5.1194142924563452E-2"/>
                </c:manualLayout>
              </c:layout>
              <c:tx>
                <c:rich>
                  <a:bodyPr/>
                  <a:lstStyle/>
                  <a:p>
                    <a:r>
                      <a:rPr lang="en-US" sz="300"/>
                      <a:t>A</a:t>
                    </a:r>
                    <a:r>
                      <a:rPr lang="en-US"/>
                      <a:t>rts, entertainment, accommodation, and food services</a:t>
                    </a:r>
                    <a:r>
                      <a:rPr lang="en-US" baseline="0"/>
                      <a:t> -</a:t>
                    </a:r>
                    <a:r>
                      <a:rPr lang="en-US"/>
                      <a:t> 11.1%</a:t>
                    </a:r>
                  </a:p>
                </c:rich>
              </c:tx>
              <c:dLblPos val="bestFit"/>
            </c:dLbl>
            <c:dLbl>
              <c:idx val="11"/>
              <c:layout/>
              <c:tx>
                <c:rich>
                  <a:bodyPr/>
                  <a:lstStyle/>
                  <a:p>
                    <a:r>
                      <a:rPr lang="en-US" sz="300"/>
                      <a:t>P</a:t>
                    </a:r>
                    <a:r>
                      <a:rPr lang="en-US"/>
                      <a:t>ublic administration</a:t>
                    </a:r>
                    <a:r>
                      <a:rPr lang="en-US" baseline="0"/>
                      <a:t> -</a:t>
                    </a:r>
                    <a:r>
                      <a:rPr lang="en-US"/>
                      <a:t> 4.2%</a:t>
                    </a:r>
                  </a:p>
                </c:rich>
              </c:tx>
            </c:dLbl>
            <c:dLbl>
              <c:idx val="12"/>
              <c:layout>
                <c:manualLayout>
                  <c:x val="3.6330315194836295E-2"/>
                  <c:y val="-4.1689642895584356E-2"/>
                </c:manualLayout>
              </c:layout>
              <c:tx>
                <c:rich>
                  <a:bodyPr/>
                  <a:lstStyle/>
                  <a:p>
                    <a:r>
                      <a:rPr lang="en-US" sz="300"/>
                      <a:t>O</a:t>
                    </a:r>
                    <a:r>
                      <a:rPr lang="en-US"/>
                      <a:t>ther services - 3.4%</a:t>
                    </a:r>
                  </a:p>
                </c:rich>
              </c:tx>
              <c:dLblPos val="bestFit"/>
            </c:dLbl>
            <c:txPr>
              <a:bodyPr/>
              <a:lstStyle/>
              <a:p>
                <a:pPr>
                  <a:defRPr sz="300">
                    <a:latin typeface="Verdana" pitchFamily="34" charset="0"/>
                    <a:ea typeface="Verdana" pitchFamily="34" charset="0"/>
                    <a:cs typeface="Verdana" pitchFamily="34" charset="0"/>
                  </a:defRPr>
                </a:pPr>
                <a:endParaRPr lang="en-US"/>
              </a:p>
            </c:txPr>
            <c:showVal val="1"/>
            <c:showCatName val="1"/>
            <c:showLeaderLines val="1"/>
          </c:dLbls>
          <c:cat>
            <c:strRef>
              <c:f>Sheet1!$B$2:$B$14</c:f>
              <c:strCache>
                <c:ptCount val="13"/>
                <c:pt idx="0">
                  <c:v>Agriculture, forestry &amp; natural resource extraction</c:v>
                </c:pt>
                <c:pt idx="1">
                  <c:v>Construction</c:v>
                </c:pt>
                <c:pt idx="2">
                  <c:v>Manufacturing</c:v>
                </c:pt>
                <c:pt idx="3">
                  <c:v>Wholesale trade</c:v>
                </c:pt>
                <c:pt idx="4">
                  <c:v>Retail trade </c:v>
                </c:pt>
                <c:pt idx="5">
                  <c:v>Transportation, warehousing, and utilities</c:v>
                </c:pt>
                <c:pt idx="6">
                  <c:v>Information</c:v>
                </c:pt>
                <c:pt idx="7">
                  <c:v>Finance, insurance &amp; real estate</c:v>
                </c:pt>
                <c:pt idx="8">
                  <c:v>Professional, scientific, management, administrative &amp; waste management services</c:v>
                </c:pt>
                <c:pt idx="9">
                  <c:v>Education, health care, and social assistance</c:v>
                </c:pt>
                <c:pt idx="10">
                  <c:v>Arts, entertainment, recreation, accommodation, and food services</c:v>
                </c:pt>
                <c:pt idx="11">
                  <c:v>Public administration</c:v>
                </c:pt>
                <c:pt idx="12">
                  <c:v>Other services</c:v>
                </c:pt>
              </c:strCache>
            </c:strRef>
          </c:cat>
          <c:val>
            <c:numRef>
              <c:f>Sheet1!$A$2:$A$14</c:f>
              <c:numCache>
                <c:formatCode>0.00%</c:formatCode>
                <c:ptCount val="13"/>
                <c:pt idx="0">
                  <c:v>5.0000000000000114E-3</c:v>
                </c:pt>
                <c:pt idx="1">
                  <c:v>7.2000000000000092E-2</c:v>
                </c:pt>
                <c:pt idx="2">
                  <c:v>0.19300000000000014</c:v>
                </c:pt>
                <c:pt idx="3">
                  <c:v>3.9000000000000055E-2</c:v>
                </c:pt>
                <c:pt idx="4">
                  <c:v>0.13600000000000001</c:v>
                </c:pt>
                <c:pt idx="5">
                  <c:v>3.9000000000000055E-2</c:v>
                </c:pt>
                <c:pt idx="6">
                  <c:v>2.2000000000000092E-2</c:v>
                </c:pt>
                <c:pt idx="7">
                  <c:v>4.0000000000000084E-2</c:v>
                </c:pt>
                <c:pt idx="8">
                  <c:v>6.2000000000000124E-2</c:v>
                </c:pt>
                <c:pt idx="9">
                  <c:v>0.20500000000000004</c:v>
                </c:pt>
                <c:pt idx="10">
                  <c:v>0.11100000000000006</c:v>
                </c:pt>
                <c:pt idx="11">
                  <c:v>4.2000000000000093E-2</c:v>
                </c:pt>
                <c:pt idx="12">
                  <c:v>3.4000000000000002E-2</c:v>
                </c:pt>
              </c:numCache>
            </c:numRef>
          </c:val>
        </c:ser>
        <c:dLbls>
          <c:showVal val="1"/>
          <c:showCatName val="1"/>
        </c:dLbls>
      </c:pie3DChart>
      <c:spPr>
        <a:noFill/>
        <a:ln w="25416">
          <a:noFill/>
        </a:ln>
      </c:spPr>
    </c:plotArea>
    <c:plotVisOnly val="1"/>
    <c:dispBlanksAs val="zero"/>
  </c:chart>
  <c:spPr>
    <a:ln>
      <a:noFill/>
    </a:ln>
  </c:spPr>
  <c:externalData r:id="rId2"/>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19B116F9-7AE4-498A-9F4C-87BD45DF3BC5}" type="datetimeFigureOut">
              <a:rPr lang="en-US" smtClean="0"/>
              <a:pPr/>
              <a:t>06/24/2015</a:t>
            </a:fld>
            <a:endParaRPr lang="en-US"/>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a:defRPr sz="1200"/>
            </a:lvl1pPr>
          </a:lstStyle>
          <a:p>
            <a:fld id="{10658943-6DBA-4E17-B405-AB6A0388EA75}"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2D72A2A0-359D-4A35-A99A-A28845DEF411}" type="datetimeFigureOut">
              <a:rPr lang="en-US" smtClean="0"/>
              <a:pPr/>
              <a:t>06/24/2015</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7A75AC4E-02CF-4D43-860F-7E0F2D4B8FB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06/24/2015</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06/24/2015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06/24/2015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06/24/2015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06/24/2015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06/24/2015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06/24/2015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06/24/2015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06/24/2015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06/24/2015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06/24/2015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06/24/2015</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chart" Target="../charts/chart2.xml"/><Relationship Id="rId1" Type="http://schemas.openxmlformats.org/officeDocument/2006/relationships/slideLayout" Target="../slideLayouts/slideLayout2.xml"/><Relationship Id="rId4" Type="http://schemas.openxmlformats.org/officeDocument/2006/relationships/image" Target="../media/image6.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400" dirty="0" smtClean="0"/>
              <a:t>2015 Comprehensive Plan Update </a:t>
            </a:r>
            <a:endParaRPr lang="en-US" sz="4400" dirty="0"/>
          </a:p>
        </p:txBody>
      </p:sp>
      <p:sp>
        <p:nvSpPr>
          <p:cNvPr id="3" name="Subtitle 2"/>
          <p:cNvSpPr>
            <a:spLocks noGrp="1"/>
          </p:cNvSpPr>
          <p:nvPr>
            <p:ph type="subTitle" idx="1"/>
          </p:nvPr>
        </p:nvSpPr>
        <p:spPr/>
        <p:txBody>
          <a:bodyPr>
            <a:normAutofit/>
          </a:bodyPr>
          <a:lstStyle/>
          <a:p>
            <a:r>
              <a:rPr lang="en-US" sz="4000" dirty="0" smtClean="0"/>
              <a:t>Public Hearing</a:t>
            </a:r>
            <a:endParaRPr lang="en-US" sz="4000" dirty="0"/>
          </a:p>
        </p:txBody>
      </p:sp>
      <p:pic>
        <p:nvPicPr>
          <p:cNvPr id="4" name="Picture 3" descr="CityLogo-NEW-Color"/>
          <p:cNvPicPr>
            <a:picLocks noChangeAspect="1"/>
          </p:cNvPicPr>
          <p:nvPr/>
        </p:nvPicPr>
        <p:blipFill>
          <a:blip r:embed="rId2" cstate="print"/>
          <a:srcRect/>
          <a:stretch>
            <a:fillRect/>
          </a:stretch>
        </p:blipFill>
        <p:spPr bwMode="auto">
          <a:xfrm>
            <a:off x="533400" y="1066800"/>
            <a:ext cx="2178040" cy="122203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4.0 Land Use Element – Citizen Rezone Request 5</a:t>
            </a:r>
            <a:endParaRPr lang="en-US" b="1" dirty="0"/>
          </a:p>
        </p:txBody>
      </p:sp>
      <p:sp>
        <p:nvSpPr>
          <p:cNvPr id="3" name="Content Placeholder 2"/>
          <p:cNvSpPr>
            <a:spLocks noGrp="1"/>
          </p:cNvSpPr>
          <p:nvPr>
            <p:ph idx="1"/>
          </p:nvPr>
        </p:nvSpPr>
        <p:spPr>
          <a:xfrm>
            <a:off x="457200" y="1935480"/>
            <a:ext cx="3733800" cy="4389120"/>
          </a:xfrm>
        </p:spPr>
        <p:txBody>
          <a:bodyPr>
            <a:normAutofit fontScale="85000" lnSpcReduction="20000"/>
          </a:bodyPr>
          <a:lstStyle/>
          <a:p>
            <a:r>
              <a:rPr lang="en-US" dirty="0" smtClean="0"/>
              <a:t>3824 88</a:t>
            </a:r>
            <a:r>
              <a:rPr lang="en-US" baseline="30000" dirty="0" smtClean="0"/>
              <a:t>th</a:t>
            </a:r>
            <a:r>
              <a:rPr lang="en-US" dirty="0" smtClean="0"/>
              <a:t> Street NE </a:t>
            </a:r>
          </a:p>
          <a:p>
            <a:r>
              <a:rPr lang="en-US" dirty="0" smtClean="0"/>
              <a:t>Southwest corner of 88</a:t>
            </a:r>
            <a:r>
              <a:rPr lang="en-US" baseline="30000" dirty="0" smtClean="0"/>
              <a:t>th</a:t>
            </a:r>
            <a:r>
              <a:rPr lang="en-US" dirty="0" smtClean="0"/>
              <a:t> Street NE and State Avenue/BNSF railroad. </a:t>
            </a:r>
          </a:p>
          <a:p>
            <a:r>
              <a:rPr lang="en-US" dirty="0" smtClean="0"/>
              <a:t>23.18 acres (4 parcels)</a:t>
            </a:r>
          </a:p>
          <a:p>
            <a:r>
              <a:rPr lang="en-US" dirty="0" smtClean="0"/>
              <a:t>Bordered by single family to south and stream corridor to west. </a:t>
            </a:r>
          </a:p>
          <a:p>
            <a:r>
              <a:rPr lang="en-US" dirty="0" smtClean="0"/>
              <a:t>Presently zoned 88-MU (Mixed Use).</a:t>
            </a:r>
          </a:p>
          <a:p>
            <a:r>
              <a:rPr lang="en-US" dirty="0" smtClean="0"/>
              <a:t>Request rezone to R-28 Multi-family, High Density. </a:t>
            </a:r>
          </a:p>
          <a:p>
            <a:r>
              <a:rPr lang="en-US" dirty="0" smtClean="0"/>
              <a:t>Recommendation: retain </a:t>
            </a:r>
            <a:r>
              <a:rPr lang="en-US" dirty="0" smtClean="0"/>
              <a:t>88-MU.</a:t>
            </a:r>
          </a:p>
          <a:p>
            <a:endParaRPr lang="en-US" dirty="0"/>
          </a:p>
        </p:txBody>
      </p:sp>
      <p:pic>
        <p:nvPicPr>
          <p:cNvPr id="4" name="Picture 3" descr="88th-MU properties.jpg"/>
          <p:cNvPicPr>
            <a:picLocks noChangeAspect="1"/>
          </p:cNvPicPr>
          <p:nvPr/>
        </p:nvPicPr>
        <p:blipFill>
          <a:blip r:embed="rId2" cstate="print"/>
          <a:srcRect l="4706" t="6364" r="4706" b="20000"/>
          <a:stretch>
            <a:fillRect/>
          </a:stretch>
        </p:blipFill>
        <p:spPr>
          <a:xfrm>
            <a:off x="4191000" y="1752600"/>
            <a:ext cx="4510672" cy="47450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4.0 Land Use Element – </a:t>
            </a:r>
            <a:br>
              <a:rPr lang="en-US" b="1" dirty="0" smtClean="0"/>
            </a:br>
            <a:r>
              <a:rPr lang="en-US" b="1" dirty="0" smtClean="0"/>
              <a:t>Staff-Initiated Rezone 1</a:t>
            </a:r>
            <a:endParaRPr lang="en-US" b="1" dirty="0"/>
          </a:p>
        </p:txBody>
      </p:sp>
      <p:sp>
        <p:nvSpPr>
          <p:cNvPr id="3" name="Content Placeholder 2"/>
          <p:cNvSpPr>
            <a:spLocks noGrp="1"/>
          </p:cNvSpPr>
          <p:nvPr>
            <p:ph idx="1"/>
          </p:nvPr>
        </p:nvSpPr>
        <p:spPr>
          <a:xfrm>
            <a:off x="457200" y="1935480"/>
            <a:ext cx="4038600" cy="4617720"/>
          </a:xfrm>
        </p:spPr>
        <p:txBody>
          <a:bodyPr>
            <a:normAutofit fontScale="85000" lnSpcReduction="20000"/>
          </a:bodyPr>
          <a:lstStyle/>
          <a:p>
            <a:r>
              <a:rPr lang="en-US" dirty="0" smtClean="0"/>
              <a:t>4011 81</a:t>
            </a:r>
            <a:r>
              <a:rPr lang="en-US" baseline="30000" dirty="0" smtClean="0"/>
              <a:t>st</a:t>
            </a:r>
            <a:r>
              <a:rPr lang="en-US" dirty="0" smtClean="0"/>
              <a:t> Place NE. </a:t>
            </a:r>
          </a:p>
          <a:p>
            <a:r>
              <a:rPr lang="en-US" dirty="0" smtClean="0"/>
              <a:t>2.24 acres (2 parcels). </a:t>
            </a:r>
          </a:p>
          <a:p>
            <a:r>
              <a:rPr lang="en-US" dirty="0" smtClean="0"/>
              <a:t>East side of State Avenue along 81</a:t>
            </a:r>
            <a:r>
              <a:rPr lang="en-US" baseline="30000" dirty="0" smtClean="0"/>
              <a:t>st</a:t>
            </a:r>
            <a:r>
              <a:rPr lang="en-US" dirty="0" smtClean="0"/>
              <a:t> Place NE.</a:t>
            </a:r>
          </a:p>
          <a:p>
            <a:r>
              <a:rPr lang="en-US" dirty="0" smtClean="0"/>
              <a:t>Split-zoned with approx. 0.91 acres General Commercial (GC) and 1.33 acres R-6.5 Single Family, High Density. </a:t>
            </a:r>
          </a:p>
          <a:p>
            <a:r>
              <a:rPr lang="en-US" dirty="0" smtClean="0"/>
              <a:t>Entire north parcel </a:t>
            </a:r>
            <a:r>
              <a:rPr lang="en-US" dirty="0" smtClean="0"/>
              <a:t>church</a:t>
            </a:r>
            <a:r>
              <a:rPr lang="en-US" dirty="0" smtClean="0"/>
              <a:t>. </a:t>
            </a:r>
          </a:p>
          <a:p>
            <a:r>
              <a:rPr lang="en-US" dirty="0" smtClean="0"/>
              <a:t>Entire south parcel </a:t>
            </a:r>
            <a:r>
              <a:rPr lang="en-US" dirty="0" smtClean="0"/>
              <a:t>church </a:t>
            </a:r>
            <a:r>
              <a:rPr lang="en-US" dirty="0" smtClean="0"/>
              <a:t>annex/ assembly building.</a:t>
            </a:r>
          </a:p>
          <a:p>
            <a:r>
              <a:rPr lang="en-US" dirty="0" smtClean="0"/>
              <a:t>Recommendation: rezone </a:t>
            </a:r>
            <a:r>
              <a:rPr lang="en-US" dirty="0" smtClean="0"/>
              <a:t>both parcels to be entirely General Commercial. </a:t>
            </a:r>
          </a:p>
          <a:p>
            <a:endParaRPr lang="en-US" dirty="0" smtClean="0"/>
          </a:p>
          <a:p>
            <a:endParaRPr lang="en-US" dirty="0"/>
          </a:p>
        </p:txBody>
      </p:sp>
      <p:pic>
        <p:nvPicPr>
          <p:cNvPr id="4" name="Content Placeholder 5" descr="4011 81st Place NE.jpg"/>
          <p:cNvPicPr>
            <a:picLocks noChangeAspect="1"/>
          </p:cNvPicPr>
          <p:nvPr/>
        </p:nvPicPr>
        <p:blipFill>
          <a:blip r:embed="rId2" cstate="print"/>
          <a:srcRect l="4706" t="6364" r="4706" b="20000"/>
          <a:stretch>
            <a:fillRect/>
          </a:stretch>
        </p:blipFill>
        <p:spPr>
          <a:xfrm>
            <a:off x="4419600" y="1828800"/>
            <a:ext cx="4418644" cy="46482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4.0 Land Use Element – </a:t>
            </a:r>
            <a:br>
              <a:rPr lang="en-US" b="1" dirty="0" smtClean="0"/>
            </a:br>
            <a:r>
              <a:rPr lang="en-US" b="1" dirty="0" smtClean="0"/>
              <a:t>Staff-Initiated Rezone 2 </a:t>
            </a:r>
            <a:endParaRPr lang="en-US" b="1" dirty="0"/>
          </a:p>
        </p:txBody>
      </p:sp>
      <p:sp>
        <p:nvSpPr>
          <p:cNvPr id="3" name="Content Placeholder 2"/>
          <p:cNvSpPr>
            <a:spLocks noGrp="1"/>
          </p:cNvSpPr>
          <p:nvPr>
            <p:ph idx="1"/>
          </p:nvPr>
        </p:nvSpPr>
        <p:spPr>
          <a:xfrm>
            <a:off x="457200" y="1935480"/>
            <a:ext cx="3886200" cy="4389120"/>
          </a:xfrm>
        </p:spPr>
        <p:txBody>
          <a:bodyPr>
            <a:normAutofit fontScale="85000" lnSpcReduction="10000"/>
          </a:bodyPr>
          <a:lstStyle/>
          <a:p>
            <a:r>
              <a:rPr lang="en-US" dirty="0" smtClean="0"/>
              <a:t>4025, 4027 &amp; 4107 80</a:t>
            </a:r>
            <a:r>
              <a:rPr lang="en-US" baseline="30000" dirty="0" smtClean="0"/>
              <a:t>th</a:t>
            </a:r>
            <a:r>
              <a:rPr lang="en-US" dirty="0" smtClean="0"/>
              <a:t> Street </a:t>
            </a:r>
          </a:p>
          <a:p>
            <a:r>
              <a:rPr lang="en-US" dirty="0" smtClean="0"/>
              <a:t>East of State Avenue along north side of 80</a:t>
            </a:r>
            <a:r>
              <a:rPr lang="en-US" baseline="30000" dirty="0" smtClean="0"/>
              <a:t>th</a:t>
            </a:r>
            <a:r>
              <a:rPr lang="en-US" dirty="0" smtClean="0"/>
              <a:t> Street NE.</a:t>
            </a:r>
          </a:p>
          <a:p>
            <a:r>
              <a:rPr lang="en-US" dirty="0" smtClean="0"/>
              <a:t>0.89 acres (3 parcels)</a:t>
            </a:r>
          </a:p>
          <a:p>
            <a:r>
              <a:rPr lang="en-US" dirty="0" smtClean="0"/>
              <a:t>4025 80</a:t>
            </a:r>
            <a:r>
              <a:rPr lang="en-US" baseline="30000" dirty="0" smtClean="0"/>
              <a:t>th</a:t>
            </a:r>
            <a:r>
              <a:rPr lang="en-US" dirty="0" smtClean="0"/>
              <a:t> Street NE –automotive repair shop and professional offices. </a:t>
            </a:r>
          </a:p>
          <a:p>
            <a:r>
              <a:rPr lang="en-US" dirty="0" smtClean="0"/>
              <a:t>4027 80</a:t>
            </a:r>
            <a:r>
              <a:rPr lang="en-US" baseline="30000" dirty="0" smtClean="0"/>
              <a:t>th</a:t>
            </a:r>
            <a:r>
              <a:rPr lang="en-US" dirty="0" smtClean="0"/>
              <a:t> Street NE and 4107 80</a:t>
            </a:r>
            <a:r>
              <a:rPr lang="en-US" baseline="30000" dirty="0" smtClean="0"/>
              <a:t>th</a:t>
            </a:r>
            <a:r>
              <a:rPr lang="en-US" dirty="0" smtClean="0"/>
              <a:t> Street NE – professional offices. </a:t>
            </a:r>
          </a:p>
          <a:p>
            <a:r>
              <a:rPr lang="en-US" dirty="0" smtClean="0"/>
              <a:t>Recommendation rezone from R-6.5 to General Commercial. </a:t>
            </a:r>
          </a:p>
          <a:p>
            <a:endParaRPr lang="en-US" dirty="0"/>
          </a:p>
        </p:txBody>
      </p:sp>
      <p:pic>
        <p:nvPicPr>
          <p:cNvPr id="4" name="Content Placeholder 3" descr="4025-4107 80th Street NE zoning.jpg"/>
          <p:cNvPicPr>
            <a:picLocks noChangeAspect="1"/>
          </p:cNvPicPr>
          <p:nvPr/>
        </p:nvPicPr>
        <p:blipFill>
          <a:blip r:embed="rId2" cstate="print"/>
          <a:srcRect l="4706" t="6364" r="4706" b="20000"/>
          <a:stretch>
            <a:fillRect/>
          </a:stretch>
        </p:blipFill>
        <p:spPr>
          <a:xfrm>
            <a:off x="4343400" y="1828800"/>
            <a:ext cx="4477558" cy="4710188"/>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4.0 Land Use Element – </a:t>
            </a:r>
            <a:br>
              <a:rPr lang="en-US" b="1" dirty="0" smtClean="0"/>
            </a:br>
            <a:r>
              <a:rPr lang="en-US" b="1" dirty="0" smtClean="0"/>
              <a:t>Staff-Initiated Rezone 3</a:t>
            </a:r>
            <a:endParaRPr lang="en-US" b="1" dirty="0"/>
          </a:p>
        </p:txBody>
      </p:sp>
      <p:sp>
        <p:nvSpPr>
          <p:cNvPr id="3" name="Content Placeholder 2"/>
          <p:cNvSpPr>
            <a:spLocks noGrp="1"/>
          </p:cNvSpPr>
          <p:nvPr>
            <p:ph idx="1"/>
          </p:nvPr>
        </p:nvSpPr>
        <p:spPr>
          <a:xfrm>
            <a:off x="457200" y="1935480"/>
            <a:ext cx="4038600" cy="4389120"/>
          </a:xfrm>
        </p:spPr>
        <p:txBody>
          <a:bodyPr>
            <a:normAutofit fontScale="85000" lnSpcReduction="20000"/>
          </a:bodyPr>
          <a:lstStyle/>
          <a:p>
            <a:r>
              <a:rPr lang="en-US" dirty="0" smtClean="0"/>
              <a:t>9417 State Avenue</a:t>
            </a:r>
          </a:p>
          <a:p>
            <a:r>
              <a:rPr lang="en-US" dirty="0" smtClean="0"/>
              <a:t>East side of State Avenue and north of 94</a:t>
            </a:r>
            <a:r>
              <a:rPr lang="en-US" baseline="30000" dirty="0" smtClean="0"/>
              <a:t>th</a:t>
            </a:r>
            <a:r>
              <a:rPr lang="en-US" dirty="0" smtClean="0"/>
              <a:t> Street NE.</a:t>
            </a:r>
          </a:p>
          <a:p>
            <a:r>
              <a:rPr lang="en-US" dirty="0" smtClean="0"/>
              <a:t>0.45 acres</a:t>
            </a:r>
          </a:p>
          <a:p>
            <a:r>
              <a:rPr lang="en-US" dirty="0" smtClean="0"/>
              <a:t>Split-zoned with approx. 0.24 acres zoned Community Business and 0.21 acres zoned R-6.5 Single Family, High Density. </a:t>
            </a:r>
          </a:p>
          <a:p>
            <a:r>
              <a:rPr lang="en-US" dirty="0" smtClean="0"/>
              <a:t>Developed with former bank/pharmacy.</a:t>
            </a:r>
          </a:p>
          <a:p>
            <a:r>
              <a:rPr lang="en-US" dirty="0" smtClean="0"/>
              <a:t>Recommendation: </a:t>
            </a:r>
            <a:r>
              <a:rPr lang="en-US" dirty="0" smtClean="0"/>
              <a:t>rezone entire parcel to Community Business. </a:t>
            </a:r>
          </a:p>
          <a:p>
            <a:endParaRPr lang="en-US" dirty="0"/>
          </a:p>
        </p:txBody>
      </p:sp>
      <p:pic>
        <p:nvPicPr>
          <p:cNvPr id="4" name="Content Placeholder 3" descr="9417 State Avenue.jpg"/>
          <p:cNvPicPr>
            <a:picLocks noChangeAspect="1"/>
          </p:cNvPicPr>
          <p:nvPr/>
        </p:nvPicPr>
        <p:blipFill>
          <a:blip r:embed="rId2" cstate="print"/>
          <a:srcRect l="4706" t="6364" r="4706" b="20000"/>
          <a:stretch>
            <a:fillRect/>
          </a:stretch>
        </p:blipFill>
        <p:spPr>
          <a:xfrm>
            <a:off x="4495800" y="1905000"/>
            <a:ext cx="4273765" cy="44958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5.0 Housing Element  </a:t>
            </a:r>
            <a:endParaRPr lang="en-US" b="1" dirty="0"/>
          </a:p>
        </p:txBody>
      </p:sp>
      <p:sp>
        <p:nvSpPr>
          <p:cNvPr id="3" name="Content Placeholder 2"/>
          <p:cNvSpPr>
            <a:spLocks noGrp="1"/>
          </p:cNvSpPr>
          <p:nvPr>
            <p:ph idx="1"/>
          </p:nvPr>
        </p:nvSpPr>
        <p:spPr>
          <a:xfrm>
            <a:off x="457200" y="1935480"/>
            <a:ext cx="8001000" cy="2712720"/>
          </a:xfrm>
        </p:spPr>
        <p:txBody>
          <a:bodyPr>
            <a:normAutofit fontScale="70000" lnSpcReduction="20000"/>
          </a:bodyPr>
          <a:lstStyle/>
          <a:p>
            <a:r>
              <a:rPr lang="en-US" sz="3000" b="1" dirty="0" smtClean="0"/>
              <a:t>5.0 Housing Element </a:t>
            </a:r>
            <a:r>
              <a:rPr lang="en-US" sz="3000" dirty="0" smtClean="0"/>
              <a:t>– </a:t>
            </a:r>
            <a:r>
              <a:rPr lang="en-US" sz="3000" dirty="0" smtClean="0"/>
              <a:t>Provides </a:t>
            </a:r>
            <a:r>
              <a:rPr lang="en-US" sz="3000" dirty="0" smtClean="0"/>
              <a:t>an inventory and analysis of existing household characteristics, housing stock and characteristics, projected housing needs, and goals and policies. </a:t>
            </a:r>
            <a:r>
              <a:rPr lang="en-US" sz="3000" dirty="0" smtClean="0"/>
              <a:t>Update incorporates the </a:t>
            </a:r>
            <a:r>
              <a:rPr lang="en-US" sz="3000" dirty="0" smtClean="0"/>
              <a:t>Housing Profile prepared </a:t>
            </a:r>
            <a:r>
              <a:rPr lang="en-US" sz="3000" dirty="0" smtClean="0"/>
              <a:t>by </a:t>
            </a:r>
            <a:r>
              <a:rPr lang="en-US" sz="3000" dirty="0" smtClean="0"/>
              <a:t>the Alliance for Housing Affordability </a:t>
            </a:r>
            <a:r>
              <a:rPr lang="en-US" sz="3000" dirty="0" smtClean="0"/>
              <a:t>that includes an updated:</a:t>
            </a:r>
            <a:endParaRPr lang="en-US" sz="3000" dirty="0" smtClean="0"/>
          </a:p>
          <a:p>
            <a:pPr>
              <a:buFont typeface="Courier New" pitchFamily="49" charset="0"/>
              <a:buChar char="o"/>
            </a:pPr>
            <a:r>
              <a:rPr lang="en-US" sz="3000" dirty="0" smtClean="0"/>
              <a:t>Analysis </a:t>
            </a:r>
            <a:r>
              <a:rPr lang="en-US" sz="3000" dirty="0" smtClean="0"/>
              <a:t>of existing household characteristics and housing </a:t>
            </a:r>
            <a:r>
              <a:rPr lang="en-US" sz="3000" dirty="0" smtClean="0"/>
              <a:t>stock;</a:t>
            </a:r>
          </a:p>
          <a:p>
            <a:pPr>
              <a:buFont typeface="Courier New" pitchFamily="49" charset="0"/>
              <a:buChar char="o"/>
            </a:pPr>
            <a:r>
              <a:rPr lang="en-US" sz="3000" dirty="0" smtClean="0"/>
              <a:t>Housing </a:t>
            </a:r>
            <a:r>
              <a:rPr lang="en-US" sz="3000" dirty="0" smtClean="0"/>
              <a:t>inventory; </a:t>
            </a:r>
            <a:r>
              <a:rPr lang="en-US" sz="3000" dirty="0" smtClean="0"/>
              <a:t>and</a:t>
            </a:r>
            <a:endParaRPr lang="en-US" sz="3000" dirty="0" smtClean="0"/>
          </a:p>
          <a:p>
            <a:pPr>
              <a:buFont typeface="Courier New" pitchFamily="49" charset="0"/>
              <a:buChar char="o"/>
            </a:pPr>
            <a:r>
              <a:rPr lang="en-US" sz="3000" dirty="0" smtClean="0"/>
              <a:t>Analysis </a:t>
            </a:r>
            <a:r>
              <a:rPr lang="en-US" sz="3000" dirty="0" smtClean="0"/>
              <a:t>of housing </a:t>
            </a:r>
            <a:r>
              <a:rPr lang="en-US" sz="3000" dirty="0" smtClean="0"/>
              <a:t>affordability.</a:t>
            </a:r>
            <a:endParaRPr lang="en-US" sz="3000" dirty="0" smtClean="0"/>
          </a:p>
          <a:p>
            <a:pPr indent="0">
              <a:buNone/>
            </a:pPr>
            <a:endParaRPr lang="en-US" dirty="0" smtClean="0"/>
          </a:p>
          <a:p>
            <a:pPr indent="0">
              <a:buNone/>
            </a:pPr>
            <a:endParaRPr lang="en-US" dirty="0"/>
          </a:p>
        </p:txBody>
      </p:sp>
      <p:pic>
        <p:nvPicPr>
          <p:cNvPr id="4" name="Picture 3" descr="DSCN3522.jpg"/>
          <p:cNvPicPr>
            <a:picLocks noChangeAspect="1"/>
          </p:cNvPicPr>
          <p:nvPr/>
        </p:nvPicPr>
        <p:blipFill>
          <a:blip r:embed="rId2" cstate="print"/>
          <a:stretch>
            <a:fillRect/>
          </a:stretch>
        </p:blipFill>
        <p:spPr>
          <a:xfrm>
            <a:off x="3276600" y="4572000"/>
            <a:ext cx="2540000" cy="1905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2"/>
          <p:cNvPicPr>
            <a:picLocks noChangeAspect="1" noChangeArrowheads="1"/>
          </p:cNvPicPr>
          <p:nvPr/>
        </p:nvPicPr>
        <p:blipFill>
          <a:blip r:embed="rId3" cstate="print"/>
          <a:srcRect/>
          <a:stretch>
            <a:fillRect/>
          </a:stretch>
        </p:blipFill>
        <p:spPr bwMode="auto">
          <a:xfrm>
            <a:off x="533400" y="4572000"/>
            <a:ext cx="2540000" cy="1905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Picture 2"/>
          <p:cNvPicPr>
            <a:picLocks noChangeAspect="1" noChangeArrowheads="1"/>
          </p:cNvPicPr>
          <p:nvPr/>
        </p:nvPicPr>
        <p:blipFill>
          <a:blip r:embed="rId4" cstate="print"/>
          <a:srcRect/>
          <a:stretch>
            <a:fillRect/>
          </a:stretch>
        </p:blipFill>
        <p:spPr bwMode="auto">
          <a:xfrm flipH="1">
            <a:off x="6096000" y="4572000"/>
            <a:ext cx="2461846" cy="184911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smtClean="0"/>
              <a:t>6.0 Environmental Element – Amendments </a:t>
            </a:r>
            <a:endParaRPr lang="en-US" sz="4400" b="1" dirty="0"/>
          </a:p>
        </p:txBody>
      </p:sp>
      <p:sp>
        <p:nvSpPr>
          <p:cNvPr id="3" name="Content Placeholder 2"/>
          <p:cNvSpPr>
            <a:spLocks noGrp="1"/>
          </p:cNvSpPr>
          <p:nvPr>
            <p:ph idx="1"/>
          </p:nvPr>
        </p:nvSpPr>
        <p:spPr>
          <a:xfrm>
            <a:off x="457200" y="1935480"/>
            <a:ext cx="5562600" cy="4389120"/>
          </a:xfrm>
        </p:spPr>
        <p:txBody>
          <a:bodyPr>
            <a:normAutofit fontScale="92500"/>
          </a:bodyPr>
          <a:lstStyle/>
          <a:p>
            <a:r>
              <a:rPr lang="en-US" b="1" dirty="0" smtClean="0"/>
              <a:t>6.0 </a:t>
            </a:r>
            <a:r>
              <a:rPr lang="en-US" b="1" dirty="0" smtClean="0"/>
              <a:t>Environmental Element </a:t>
            </a:r>
            <a:r>
              <a:rPr lang="en-US" b="1" dirty="0" smtClean="0"/>
              <a:t> - </a:t>
            </a:r>
            <a:r>
              <a:rPr lang="en-US" dirty="0" smtClean="0"/>
              <a:t>F</a:t>
            </a:r>
            <a:r>
              <a:rPr lang="en-US" dirty="0" smtClean="0"/>
              <a:t>oundation </a:t>
            </a:r>
            <a:r>
              <a:rPr lang="en-US" dirty="0" smtClean="0"/>
              <a:t>for the City’s </a:t>
            </a:r>
            <a:r>
              <a:rPr lang="en-US" dirty="0" smtClean="0"/>
              <a:t>CAO, SMP, </a:t>
            </a:r>
            <a:r>
              <a:rPr lang="en-US" dirty="0" smtClean="0"/>
              <a:t>and </a:t>
            </a:r>
            <a:r>
              <a:rPr lang="en-US" dirty="0" smtClean="0"/>
              <a:t>other regulations. </a:t>
            </a:r>
            <a:r>
              <a:rPr lang="en-US" dirty="0" smtClean="0"/>
              <a:t>Amendments</a:t>
            </a:r>
            <a:r>
              <a:rPr lang="en-US" b="1" dirty="0" smtClean="0"/>
              <a:t> </a:t>
            </a:r>
            <a:r>
              <a:rPr lang="en-US" dirty="0" smtClean="0"/>
              <a:t>consist of incorporating strategies and policies that pertain to climate change. </a:t>
            </a:r>
          </a:p>
          <a:p>
            <a:pPr>
              <a:buFont typeface="Courier New" pitchFamily="49" charset="0"/>
              <a:buChar char="o"/>
            </a:pPr>
            <a:r>
              <a:rPr lang="en-US" dirty="0" smtClean="0"/>
              <a:t>The climate change strategies and policies build off of City Council Resolution 2286. </a:t>
            </a:r>
          </a:p>
          <a:p>
            <a:pPr>
              <a:buFont typeface="Courier New" pitchFamily="49" charset="0"/>
              <a:buChar char="o"/>
            </a:pPr>
            <a:r>
              <a:rPr lang="en-US" dirty="0" smtClean="0"/>
              <a:t>Maps also updated and minor text changes.   </a:t>
            </a:r>
          </a:p>
          <a:p>
            <a:endParaRPr lang="en-US" dirty="0"/>
          </a:p>
        </p:txBody>
      </p:sp>
      <p:pic>
        <p:nvPicPr>
          <p:cNvPr id="5123" name="Picture 3" descr="C:\Users\agemmer\AppData\Local\Microsoft\Windows\Temporary Internet Files\Content.IE5\G7REZZDX\green-recycle-3[1].jpg"/>
          <p:cNvPicPr>
            <a:picLocks noChangeAspect="1" noChangeArrowheads="1"/>
          </p:cNvPicPr>
          <p:nvPr/>
        </p:nvPicPr>
        <p:blipFill>
          <a:blip r:embed="rId2" cstate="print"/>
          <a:srcRect/>
          <a:stretch>
            <a:fillRect/>
          </a:stretch>
        </p:blipFill>
        <p:spPr bwMode="auto">
          <a:xfrm flipH="1">
            <a:off x="2057400" y="5562600"/>
            <a:ext cx="952806" cy="1101090"/>
          </a:xfrm>
          <a:prstGeom prst="rect">
            <a:avLst/>
          </a:prstGeom>
          <a:noFill/>
        </p:spPr>
      </p:pic>
      <p:pic>
        <p:nvPicPr>
          <p:cNvPr id="5128" name="Picture 8" descr="C:\Users\agemmer\AppData\Local\Microsoft\Windows\Temporary Internet Files\Content.IE5\NGL9O0MW\198304987_c4dcf078c1[1].jpg"/>
          <p:cNvPicPr>
            <a:picLocks noChangeAspect="1" noChangeArrowheads="1"/>
          </p:cNvPicPr>
          <p:nvPr/>
        </p:nvPicPr>
        <p:blipFill>
          <a:blip r:embed="rId3" cstate="print"/>
          <a:srcRect/>
          <a:stretch>
            <a:fillRect/>
          </a:stretch>
        </p:blipFill>
        <p:spPr bwMode="auto">
          <a:xfrm>
            <a:off x="3886200" y="5486400"/>
            <a:ext cx="920840" cy="990600"/>
          </a:xfrm>
          <a:prstGeom prst="rect">
            <a:avLst/>
          </a:prstGeom>
          <a:noFill/>
        </p:spPr>
      </p:pic>
      <p:pic>
        <p:nvPicPr>
          <p:cNvPr id="6" name="Picture 5"/>
          <p:cNvPicPr>
            <a:picLocks noChangeAspect="1"/>
          </p:cNvPicPr>
          <p:nvPr/>
        </p:nvPicPr>
        <p:blipFill>
          <a:blip r:embed="rId4" cstate="print"/>
          <a:srcRect/>
          <a:stretch>
            <a:fillRect/>
          </a:stretch>
        </p:blipFill>
        <p:spPr bwMode="auto">
          <a:xfrm>
            <a:off x="5943600" y="1219201"/>
            <a:ext cx="2756181" cy="4114800"/>
          </a:xfrm>
          <a:prstGeom prst="rect">
            <a:avLst/>
          </a:prstGeom>
          <a:noFill/>
          <a:ln w="9525">
            <a:noFill/>
            <a:miter lim="800000"/>
            <a:headEnd/>
            <a:tailEnd/>
          </a:ln>
        </p:spPr>
      </p:pic>
      <p:pic>
        <p:nvPicPr>
          <p:cNvPr id="7" name="Picture 5" descr="C:\Users\agemmer\AppData\Local\Microsoft\Windows\Temporary Internet Files\Content.IE5\57JN59K8\sockeyeSalmon[1].jpg"/>
          <p:cNvPicPr>
            <a:picLocks noChangeAspect="1" noChangeArrowheads="1"/>
          </p:cNvPicPr>
          <p:nvPr/>
        </p:nvPicPr>
        <p:blipFill>
          <a:blip r:embed="rId5" cstate="print"/>
          <a:srcRect l="2182" t="8000" b="20000"/>
          <a:stretch>
            <a:fillRect/>
          </a:stretch>
        </p:blipFill>
        <p:spPr bwMode="auto">
          <a:xfrm>
            <a:off x="5486400" y="5334000"/>
            <a:ext cx="3413760" cy="137058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b="1" dirty="0" smtClean="0"/>
              <a:t>7.0 Economic Development Element – Amendments </a:t>
            </a:r>
            <a:endParaRPr lang="en-US" sz="4400" b="1" dirty="0"/>
          </a:p>
        </p:txBody>
      </p:sp>
      <p:sp>
        <p:nvSpPr>
          <p:cNvPr id="3" name="Content Placeholder 2"/>
          <p:cNvSpPr>
            <a:spLocks noGrp="1"/>
          </p:cNvSpPr>
          <p:nvPr>
            <p:ph idx="1"/>
          </p:nvPr>
        </p:nvSpPr>
        <p:spPr>
          <a:xfrm>
            <a:off x="457200" y="1935480"/>
            <a:ext cx="6172200" cy="4693920"/>
          </a:xfrm>
        </p:spPr>
        <p:txBody>
          <a:bodyPr>
            <a:normAutofit fontScale="77500" lnSpcReduction="20000"/>
          </a:bodyPr>
          <a:lstStyle/>
          <a:p>
            <a:r>
              <a:rPr lang="en-US" b="1" dirty="0" smtClean="0"/>
              <a:t>7.0 Economic Development Element </a:t>
            </a:r>
            <a:r>
              <a:rPr lang="en-US" dirty="0" smtClean="0"/>
              <a:t>– </a:t>
            </a:r>
            <a:r>
              <a:rPr lang="en-US" dirty="0" smtClean="0"/>
              <a:t>Analyzes City’s economy </a:t>
            </a:r>
            <a:r>
              <a:rPr lang="en-US" dirty="0" smtClean="0"/>
              <a:t>and “</a:t>
            </a:r>
            <a:r>
              <a:rPr lang="en-US" dirty="0" smtClean="0"/>
              <a:t>formulates… </a:t>
            </a:r>
            <a:r>
              <a:rPr lang="en-US" dirty="0" smtClean="0"/>
              <a:t>policies to move the community towards its goals</a:t>
            </a:r>
            <a:r>
              <a:rPr lang="en-US" dirty="0" smtClean="0"/>
              <a:t>.” Updates include</a:t>
            </a:r>
            <a:r>
              <a:rPr lang="en-US" dirty="0" smtClean="0"/>
              <a:t>:</a:t>
            </a:r>
            <a:endParaRPr lang="en-US" dirty="0" smtClean="0"/>
          </a:p>
          <a:p>
            <a:pPr lvl="0">
              <a:buFont typeface="Courier New" pitchFamily="49" charset="0"/>
              <a:buChar char="o"/>
            </a:pPr>
            <a:r>
              <a:rPr lang="en-US" dirty="0" smtClean="0"/>
              <a:t>Current employment estimates and 2035 </a:t>
            </a:r>
            <a:r>
              <a:rPr lang="en-US" dirty="0" smtClean="0"/>
              <a:t>targets</a:t>
            </a:r>
            <a:r>
              <a:rPr lang="en-US" dirty="0" smtClean="0"/>
              <a:t>; </a:t>
            </a:r>
          </a:p>
          <a:p>
            <a:pPr lvl="0">
              <a:buFont typeface="Courier New" pitchFamily="49" charset="0"/>
              <a:buChar char="o"/>
            </a:pPr>
            <a:r>
              <a:rPr lang="en-US" dirty="0" smtClean="0"/>
              <a:t>Annexations, adoption of Smokey </a:t>
            </a:r>
            <a:r>
              <a:rPr lang="en-US" dirty="0" smtClean="0"/>
              <a:t>Point Master Plan </a:t>
            </a:r>
            <a:r>
              <a:rPr lang="en-US" dirty="0" smtClean="0"/>
              <a:t>and pursuit </a:t>
            </a:r>
            <a:r>
              <a:rPr lang="en-US" dirty="0" smtClean="0"/>
              <a:t>of </a:t>
            </a:r>
            <a:r>
              <a:rPr lang="en-US" dirty="0" smtClean="0"/>
              <a:t>Manufacturing </a:t>
            </a:r>
            <a:r>
              <a:rPr lang="en-US" dirty="0" smtClean="0"/>
              <a:t>Industrial Center </a:t>
            </a:r>
            <a:r>
              <a:rPr lang="en-US" dirty="0" smtClean="0"/>
              <a:t> with Arlington; </a:t>
            </a:r>
            <a:endParaRPr lang="en-US" dirty="0" smtClean="0"/>
          </a:p>
          <a:p>
            <a:pPr lvl="0">
              <a:buFont typeface="Courier New" pitchFamily="49" charset="0"/>
              <a:buChar char="o"/>
            </a:pPr>
            <a:r>
              <a:rPr lang="en-US" dirty="0" smtClean="0"/>
              <a:t>Completion of infrastructure projects and identification of infrastructure projects </a:t>
            </a:r>
            <a:r>
              <a:rPr lang="en-US" dirty="0" smtClean="0"/>
              <a:t>that facilitate development</a:t>
            </a:r>
            <a:r>
              <a:rPr lang="en-US" dirty="0" smtClean="0"/>
              <a:t>; </a:t>
            </a:r>
          </a:p>
          <a:p>
            <a:pPr lvl="0">
              <a:buFont typeface="Courier New" pitchFamily="49" charset="0"/>
              <a:buChar char="o"/>
            </a:pPr>
            <a:r>
              <a:rPr lang="en-US" dirty="0" smtClean="0"/>
              <a:t>Major developments </a:t>
            </a:r>
            <a:r>
              <a:rPr lang="en-US" dirty="0" smtClean="0"/>
              <a:t>since </a:t>
            </a:r>
            <a:r>
              <a:rPr lang="en-US" dirty="0" smtClean="0"/>
              <a:t>2005 such as the Gateway Shopping Center </a:t>
            </a:r>
            <a:r>
              <a:rPr lang="en-US" dirty="0" smtClean="0"/>
              <a:t>and Lakewood Crossing; </a:t>
            </a:r>
            <a:endParaRPr lang="en-US" dirty="0" smtClean="0"/>
          </a:p>
          <a:p>
            <a:pPr lvl="0">
              <a:buFont typeface="Courier New" pitchFamily="49" charset="0"/>
              <a:buChar char="o"/>
            </a:pPr>
            <a:r>
              <a:rPr lang="en-US" dirty="0" smtClean="0"/>
              <a:t>Current </a:t>
            </a:r>
            <a:r>
              <a:rPr lang="en-US" dirty="0" smtClean="0"/>
              <a:t>employment and wage </a:t>
            </a:r>
            <a:r>
              <a:rPr lang="en-US" dirty="0" smtClean="0"/>
              <a:t>information; </a:t>
            </a:r>
            <a:r>
              <a:rPr lang="en-US" dirty="0" smtClean="0"/>
              <a:t>and </a:t>
            </a:r>
          </a:p>
          <a:p>
            <a:pPr lvl="0">
              <a:buFont typeface="Courier New" pitchFamily="49" charset="0"/>
              <a:buChar char="o"/>
            </a:pPr>
            <a:r>
              <a:rPr lang="en-US" dirty="0" smtClean="0"/>
              <a:t>Agency, entity, etc. name changes.</a:t>
            </a:r>
          </a:p>
          <a:p>
            <a:endParaRPr lang="en-US" dirty="0"/>
          </a:p>
        </p:txBody>
      </p:sp>
      <p:graphicFrame>
        <p:nvGraphicFramePr>
          <p:cNvPr id="4" name="Object 3"/>
          <p:cNvGraphicFramePr/>
          <p:nvPr/>
        </p:nvGraphicFramePr>
        <p:xfrm>
          <a:off x="5943600" y="2895600"/>
          <a:ext cx="3048000" cy="25146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9.0 Parks and Recreation Element – Amendments </a:t>
            </a:r>
            <a:endParaRPr lang="en-US" b="1" dirty="0"/>
          </a:p>
        </p:txBody>
      </p:sp>
      <p:sp>
        <p:nvSpPr>
          <p:cNvPr id="3" name="Content Placeholder 2"/>
          <p:cNvSpPr>
            <a:spLocks noGrp="1"/>
          </p:cNvSpPr>
          <p:nvPr>
            <p:ph idx="1"/>
          </p:nvPr>
        </p:nvSpPr>
        <p:spPr>
          <a:xfrm>
            <a:off x="457200" y="1935480"/>
            <a:ext cx="5334000" cy="5074920"/>
          </a:xfrm>
        </p:spPr>
        <p:txBody>
          <a:bodyPr>
            <a:normAutofit fontScale="70000" lnSpcReduction="20000"/>
          </a:bodyPr>
          <a:lstStyle/>
          <a:p>
            <a:r>
              <a:rPr lang="en-US" b="1" dirty="0" smtClean="0"/>
              <a:t>9.0 Parks and Recreation Element </a:t>
            </a:r>
            <a:r>
              <a:rPr lang="en-US" b="1" dirty="0" smtClean="0"/>
              <a:t>– </a:t>
            </a:r>
            <a:r>
              <a:rPr lang="en-US" dirty="0" smtClean="0"/>
              <a:t>D</a:t>
            </a:r>
            <a:r>
              <a:rPr lang="en-US" dirty="0" smtClean="0"/>
              <a:t>irection to Marysville </a:t>
            </a:r>
            <a:r>
              <a:rPr lang="en-US" dirty="0" smtClean="0"/>
              <a:t>Parks and Recreation </a:t>
            </a:r>
            <a:r>
              <a:rPr lang="en-US" dirty="0" smtClean="0"/>
              <a:t>Department. </a:t>
            </a:r>
            <a:r>
              <a:rPr lang="en-US" dirty="0" smtClean="0"/>
              <a:t>A</a:t>
            </a:r>
            <a:r>
              <a:rPr lang="en-US" dirty="0" smtClean="0"/>
              <a:t>llows continued eligibility </a:t>
            </a:r>
            <a:r>
              <a:rPr lang="en-US" dirty="0" smtClean="0"/>
              <a:t>for Recreation Conservation Office (RCO) grants. </a:t>
            </a:r>
            <a:r>
              <a:rPr lang="en-US" dirty="0" smtClean="0"/>
              <a:t>Amendments</a:t>
            </a:r>
            <a:r>
              <a:rPr lang="en-US" dirty="0" smtClean="0"/>
              <a:t>: </a:t>
            </a:r>
            <a:endParaRPr lang="en-US" dirty="0" smtClean="0"/>
          </a:p>
          <a:p>
            <a:pPr lvl="0">
              <a:buFont typeface="Courier New" pitchFamily="49" charset="0"/>
              <a:buChar char="o"/>
            </a:pPr>
            <a:r>
              <a:rPr lang="en-US" dirty="0" smtClean="0"/>
              <a:t>Public participation and </a:t>
            </a:r>
            <a:r>
              <a:rPr lang="en-US" dirty="0" smtClean="0"/>
              <a:t>recreation survey </a:t>
            </a:r>
            <a:r>
              <a:rPr lang="en-US" dirty="0" smtClean="0"/>
              <a:t>background;</a:t>
            </a:r>
          </a:p>
          <a:p>
            <a:pPr lvl="0">
              <a:buFont typeface="Courier New" pitchFamily="49" charset="0"/>
              <a:buChar char="o"/>
            </a:pPr>
            <a:r>
              <a:rPr lang="en-US" dirty="0" smtClean="0"/>
              <a:t>Structure </a:t>
            </a:r>
            <a:r>
              <a:rPr lang="en-US" dirty="0" smtClean="0"/>
              <a:t>of </a:t>
            </a:r>
            <a:r>
              <a:rPr lang="en-US" dirty="0" smtClean="0"/>
              <a:t>dept., </a:t>
            </a:r>
            <a:r>
              <a:rPr lang="en-US" dirty="0" smtClean="0"/>
              <a:t>budget, and associated </a:t>
            </a:r>
            <a:r>
              <a:rPr lang="en-US" dirty="0" smtClean="0"/>
              <a:t>bodies;</a:t>
            </a:r>
            <a:endParaRPr lang="en-US" dirty="0" smtClean="0"/>
          </a:p>
          <a:p>
            <a:pPr lvl="0">
              <a:buFont typeface="Courier New" pitchFamily="49" charset="0"/>
              <a:buChar char="o"/>
            </a:pPr>
            <a:r>
              <a:rPr lang="en-US" dirty="0" smtClean="0"/>
              <a:t>Inventory of parks and trails that reflect new </a:t>
            </a:r>
            <a:r>
              <a:rPr lang="en-US" dirty="0" smtClean="0"/>
              <a:t>and annexed parks </a:t>
            </a:r>
            <a:r>
              <a:rPr lang="en-US" dirty="0" smtClean="0"/>
              <a:t>and </a:t>
            </a:r>
            <a:r>
              <a:rPr lang="en-US" dirty="0" smtClean="0"/>
              <a:t>trails;</a:t>
            </a:r>
            <a:endParaRPr lang="en-US" dirty="0" smtClean="0"/>
          </a:p>
          <a:p>
            <a:pPr lvl="0">
              <a:buFont typeface="Courier New" pitchFamily="49" charset="0"/>
              <a:buChar char="o"/>
            </a:pPr>
            <a:r>
              <a:rPr lang="en-US" dirty="0" smtClean="0"/>
              <a:t>Individual park and trail descriptions including amenities, management issues, planned improvements, and capital facility priority score;</a:t>
            </a:r>
          </a:p>
          <a:p>
            <a:pPr lvl="0">
              <a:buFont typeface="Courier New" pitchFamily="49" charset="0"/>
              <a:buChar char="o"/>
            </a:pPr>
            <a:r>
              <a:rPr lang="en-US" dirty="0" smtClean="0"/>
              <a:t>Supply </a:t>
            </a:r>
            <a:r>
              <a:rPr lang="en-US" dirty="0" smtClean="0"/>
              <a:t>and needs </a:t>
            </a:r>
            <a:r>
              <a:rPr lang="en-US" dirty="0" smtClean="0"/>
              <a:t>analysis. </a:t>
            </a:r>
            <a:r>
              <a:rPr lang="en-US" dirty="0" smtClean="0"/>
              <a:t>S</a:t>
            </a:r>
            <a:r>
              <a:rPr lang="en-US" dirty="0" smtClean="0"/>
              <a:t>trategies to meet needs;</a:t>
            </a:r>
            <a:endParaRPr lang="en-US" dirty="0" smtClean="0"/>
          </a:p>
          <a:p>
            <a:pPr lvl="0">
              <a:buFont typeface="Courier New" pitchFamily="49" charset="0"/>
              <a:buChar char="o"/>
            </a:pPr>
            <a:r>
              <a:rPr lang="en-US" dirty="0" smtClean="0"/>
              <a:t>Policies pertaining to open space </a:t>
            </a:r>
            <a:r>
              <a:rPr lang="en-US" dirty="0" smtClean="0"/>
              <a:t>and critical </a:t>
            </a:r>
            <a:r>
              <a:rPr lang="en-US" dirty="0" smtClean="0"/>
              <a:t>areas specifically </a:t>
            </a:r>
            <a:r>
              <a:rPr lang="en-US" dirty="0" smtClean="0"/>
              <a:t>new policies </a:t>
            </a:r>
            <a:r>
              <a:rPr lang="en-US" dirty="0" smtClean="0"/>
              <a:t>PK-23 through PK-40. </a:t>
            </a:r>
          </a:p>
          <a:p>
            <a:endParaRPr lang="en-US" dirty="0"/>
          </a:p>
        </p:txBody>
      </p:sp>
      <p:pic>
        <p:nvPicPr>
          <p:cNvPr id="6" name="Picture 5" descr="S:\Parks\Photographs - Videos\Spray Park\IMG_31477128835004.jpg"/>
          <p:cNvPicPr/>
          <p:nvPr/>
        </p:nvPicPr>
        <p:blipFill>
          <a:blip r:embed="rId2" cstate="print"/>
          <a:srcRect/>
          <a:stretch>
            <a:fillRect/>
          </a:stretch>
        </p:blipFill>
        <p:spPr bwMode="auto">
          <a:xfrm>
            <a:off x="5867400" y="1524000"/>
            <a:ext cx="2940685" cy="24384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descr="DSCN2516"/>
          <p:cNvPicPr/>
          <p:nvPr/>
        </p:nvPicPr>
        <p:blipFill>
          <a:blip r:embed="rId3" cstate="print"/>
          <a:srcRect b="12152"/>
          <a:stretch>
            <a:fillRect/>
          </a:stretch>
        </p:blipFill>
        <p:spPr bwMode="auto">
          <a:xfrm>
            <a:off x="5867400" y="4343400"/>
            <a:ext cx="2822575" cy="189611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10.0 Utilities Element - Amendments </a:t>
            </a:r>
            <a:endParaRPr lang="en-US" b="1" dirty="0"/>
          </a:p>
        </p:txBody>
      </p:sp>
      <p:sp>
        <p:nvSpPr>
          <p:cNvPr id="3" name="Content Placeholder 2"/>
          <p:cNvSpPr>
            <a:spLocks noGrp="1"/>
          </p:cNvSpPr>
          <p:nvPr>
            <p:ph idx="1"/>
          </p:nvPr>
        </p:nvSpPr>
        <p:spPr/>
        <p:txBody>
          <a:bodyPr>
            <a:normAutofit fontScale="77500" lnSpcReduction="20000"/>
          </a:bodyPr>
          <a:lstStyle/>
          <a:p>
            <a:r>
              <a:rPr lang="en-US" b="1" dirty="0" smtClean="0"/>
              <a:t>10.0 Utilities Element – </a:t>
            </a:r>
            <a:r>
              <a:rPr lang="en-US" dirty="0" smtClean="0"/>
              <a:t>Covers infrastructure </a:t>
            </a:r>
            <a:r>
              <a:rPr lang="en-US" dirty="0" smtClean="0"/>
              <a:t>defined as utilities in the Growth Management Act (</a:t>
            </a:r>
            <a:r>
              <a:rPr lang="en-US" dirty="0" smtClean="0"/>
              <a:t>GMA): electricity</a:t>
            </a:r>
            <a:r>
              <a:rPr lang="en-US" dirty="0" smtClean="0"/>
              <a:t>, gas, telecommunications, and cable television. </a:t>
            </a:r>
            <a:r>
              <a:rPr lang="en-US" dirty="0" smtClean="0"/>
              <a:t>Amendments</a:t>
            </a:r>
            <a:r>
              <a:rPr lang="en-US" b="1" dirty="0" smtClean="0"/>
              <a:t> </a:t>
            </a:r>
            <a:r>
              <a:rPr lang="en-US" dirty="0" smtClean="0"/>
              <a:t>reflect </a:t>
            </a:r>
            <a:r>
              <a:rPr lang="en-US" dirty="0" smtClean="0"/>
              <a:t>changes </a:t>
            </a:r>
            <a:r>
              <a:rPr lang="en-US" dirty="0" smtClean="0"/>
              <a:t>since </a:t>
            </a:r>
            <a:r>
              <a:rPr lang="en-US" dirty="0" smtClean="0"/>
              <a:t>2005, and infrastructure </a:t>
            </a:r>
            <a:r>
              <a:rPr lang="en-US" dirty="0" smtClean="0"/>
              <a:t>improvements through 2035.</a:t>
            </a:r>
            <a:endParaRPr lang="en-US" dirty="0" smtClean="0"/>
          </a:p>
          <a:p>
            <a:pPr>
              <a:buFont typeface="Courier New" pitchFamily="49" charset="0"/>
              <a:buChar char="o"/>
            </a:pPr>
            <a:r>
              <a:rPr lang="en-US" dirty="0" smtClean="0"/>
              <a:t>E</a:t>
            </a:r>
            <a:r>
              <a:rPr lang="en-US" dirty="0" smtClean="0"/>
              <a:t>lectricity utility update provided by the Snohomish </a:t>
            </a:r>
            <a:r>
              <a:rPr lang="en-US" dirty="0" smtClean="0"/>
              <a:t>Public Utility District No. 1 (PUD) and the gas </a:t>
            </a:r>
            <a:r>
              <a:rPr lang="en-US" dirty="0" smtClean="0"/>
              <a:t>utilities update provided </a:t>
            </a:r>
            <a:r>
              <a:rPr lang="en-US" dirty="0" smtClean="0"/>
              <a:t>by Puget Sound Energy (PSE). </a:t>
            </a:r>
          </a:p>
          <a:p>
            <a:pPr lvl="0">
              <a:buFont typeface="Courier New" pitchFamily="49" charset="0"/>
              <a:buChar char="o"/>
            </a:pPr>
            <a:r>
              <a:rPr lang="en-US" dirty="0" smtClean="0"/>
              <a:t>C</a:t>
            </a:r>
            <a:r>
              <a:rPr lang="en-US" dirty="0" smtClean="0"/>
              <a:t>omprehensive </a:t>
            </a:r>
            <a:r>
              <a:rPr lang="en-US" dirty="0" smtClean="0"/>
              <a:t>background information on their respective utility; </a:t>
            </a:r>
          </a:p>
          <a:p>
            <a:pPr lvl="0">
              <a:buFont typeface="Courier New" pitchFamily="49" charset="0"/>
              <a:buChar char="o"/>
            </a:pPr>
            <a:r>
              <a:rPr lang="en-US" dirty="0" smtClean="0"/>
              <a:t>U</a:t>
            </a:r>
            <a:r>
              <a:rPr lang="en-US" dirty="0" smtClean="0"/>
              <a:t>tility’s </a:t>
            </a:r>
            <a:r>
              <a:rPr lang="en-US" dirty="0" smtClean="0"/>
              <a:t>goals and objectives; </a:t>
            </a:r>
          </a:p>
          <a:p>
            <a:pPr lvl="0">
              <a:buFont typeface="Courier New" pitchFamily="49" charset="0"/>
              <a:buChar char="o"/>
            </a:pPr>
            <a:r>
              <a:rPr lang="en-US" dirty="0" smtClean="0"/>
              <a:t>A description of how and where the utility operates; </a:t>
            </a:r>
          </a:p>
          <a:p>
            <a:pPr lvl="0">
              <a:buFont typeface="Courier New" pitchFamily="49" charset="0"/>
              <a:buChar char="o"/>
            </a:pPr>
            <a:r>
              <a:rPr lang="en-US" dirty="0" smtClean="0"/>
              <a:t>An overview of regulatory oversight; </a:t>
            </a:r>
          </a:p>
          <a:p>
            <a:pPr lvl="0">
              <a:buFont typeface="Courier New" pitchFamily="49" charset="0"/>
              <a:buChar char="o"/>
            </a:pPr>
            <a:r>
              <a:rPr lang="en-US" dirty="0" smtClean="0"/>
              <a:t>A description of existing facilities, and anticipated infrastructure needs generally and within the City of Marysville; and </a:t>
            </a:r>
          </a:p>
          <a:p>
            <a:pPr lvl="0">
              <a:buFont typeface="Courier New" pitchFamily="49" charset="0"/>
              <a:buChar char="o"/>
            </a:pPr>
            <a:r>
              <a:rPr lang="en-US" dirty="0" smtClean="0"/>
              <a:t>Conservation measures employed by the utility.</a:t>
            </a:r>
          </a:p>
          <a:p>
            <a:endParaRPr lang="en-US" dirty="0"/>
          </a:p>
        </p:txBody>
      </p:sp>
      <p:pic>
        <p:nvPicPr>
          <p:cNvPr id="4" name="Picture 3" descr="pud1.jpg"/>
          <p:cNvPicPr>
            <a:picLocks noChangeAspect="1"/>
          </p:cNvPicPr>
          <p:nvPr/>
        </p:nvPicPr>
        <p:blipFill>
          <a:blip r:embed="rId2" cstate="print"/>
          <a:stretch>
            <a:fillRect/>
          </a:stretch>
        </p:blipFill>
        <p:spPr>
          <a:xfrm>
            <a:off x="6172200" y="5638800"/>
            <a:ext cx="2641600" cy="741680"/>
          </a:xfrm>
          <a:prstGeom prst="rect">
            <a:avLst/>
          </a:prstGeom>
        </p:spPr>
      </p:pic>
      <p:pic>
        <p:nvPicPr>
          <p:cNvPr id="5" name="Picture 4" descr="puget_sound_energy_logo.jpg"/>
          <p:cNvPicPr>
            <a:picLocks noChangeAspect="1"/>
          </p:cNvPicPr>
          <p:nvPr/>
        </p:nvPicPr>
        <p:blipFill>
          <a:blip r:embed="rId3" cstate="print"/>
          <a:stretch>
            <a:fillRect/>
          </a:stretch>
        </p:blipFill>
        <p:spPr>
          <a:xfrm>
            <a:off x="3429000" y="6096000"/>
            <a:ext cx="2381250" cy="3810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11.0 Public Facilities and Services Element – Amendments </a:t>
            </a:r>
            <a:endParaRPr lang="en-US" sz="3600" b="1" dirty="0"/>
          </a:p>
        </p:txBody>
      </p:sp>
      <p:sp>
        <p:nvSpPr>
          <p:cNvPr id="3" name="Content Placeholder 2"/>
          <p:cNvSpPr>
            <a:spLocks noGrp="1"/>
          </p:cNvSpPr>
          <p:nvPr>
            <p:ph idx="1"/>
          </p:nvPr>
        </p:nvSpPr>
        <p:spPr>
          <a:xfrm>
            <a:off x="457200" y="1935480"/>
            <a:ext cx="8229600" cy="3703320"/>
          </a:xfrm>
        </p:spPr>
        <p:txBody>
          <a:bodyPr>
            <a:normAutofit fontScale="70000" lnSpcReduction="20000"/>
          </a:bodyPr>
          <a:lstStyle/>
          <a:p>
            <a:r>
              <a:rPr lang="en-US" b="1" dirty="0" smtClean="0"/>
              <a:t>11.0 Public Facilities and Services Element </a:t>
            </a:r>
            <a:r>
              <a:rPr lang="en-US" dirty="0" smtClean="0"/>
              <a:t>–</a:t>
            </a:r>
            <a:r>
              <a:rPr lang="en-US" dirty="0" smtClean="0"/>
              <a:t> </a:t>
            </a:r>
            <a:r>
              <a:rPr lang="en-US" dirty="0" smtClean="0"/>
              <a:t>P</a:t>
            </a:r>
            <a:r>
              <a:rPr lang="en-US" dirty="0" smtClean="0"/>
              <a:t>olice </a:t>
            </a:r>
            <a:r>
              <a:rPr lang="en-US" dirty="0" smtClean="0"/>
              <a:t>and fire protection and other governmental services </a:t>
            </a:r>
            <a:r>
              <a:rPr lang="en-US" dirty="0" smtClean="0"/>
              <a:t>are “public </a:t>
            </a:r>
            <a:r>
              <a:rPr lang="en-US" dirty="0" smtClean="0"/>
              <a:t>services”. Water, storm and sanitary sewer systems, streets and associated improvements </a:t>
            </a:r>
            <a:r>
              <a:rPr lang="en-US" dirty="0" smtClean="0"/>
              <a:t>are “public </a:t>
            </a:r>
            <a:r>
              <a:rPr lang="en-US" dirty="0" smtClean="0"/>
              <a:t>facilities.” </a:t>
            </a:r>
          </a:p>
          <a:p>
            <a:r>
              <a:rPr lang="en-US" dirty="0" smtClean="0"/>
              <a:t>Amendments </a:t>
            </a:r>
            <a:r>
              <a:rPr lang="en-US" dirty="0" smtClean="0"/>
              <a:t>consist of updating each section to reflect existing facilities and the facility, service, or infrastructure needs that are anticipated and which have been identified within existing plans. Specifically: </a:t>
            </a:r>
          </a:p>
          <a:p>
            <a:pPr lvl="0"/>
            <a:r>
              <a:rPr lang="en-US" dirty="0" smtClean="0"/>
              <a:t>The fire and police protection and library services </a:t>
            </a:r>
            <a:r>
              <a:rPr lang="en-US" dirty="0" smtClean="0"/>
              <a:t>reflect </a:t>
            </a:r>
            <a:r>
              <a:rPr lang="en-US" dirty="0" smtClean="0"/>
              <a:t>existing facilities and anticipated future needs;</a:t>
            </a:r>
          </a:p>
          <a:p>
            <a:pPr lvl="0"/>
            <a:r>
              <a:rPr lang="en-US" dirty="0" smtClean="0"/>
              <a:t>Incorporates 2014-2019 school capital </a:t>
            </a:r>
            <a:r>
              <a:rPr lang="en-US" dirty="0" smtClean="0"/>
              <a:t>facilities </a:t>
            </a:r>
            <a:r>
              <a:rPr lang="en-US" dirty="0" smtClean="0"/>
              <a:t>plans</a:t>
            </a:r>
            <a:r>
              <a:rPr lang="en-US" dirty="0" smtClean="0"/>
              <a:t>; 2009 </a:t>
            </a:r>
            <a:r>
              <a:rPr lang="en-US" dirty="0" smtClean="0"/>
              <a:t>Water Comprehensive </a:t>
            </a:r>
            <a:r>
              <a:rPr lang="en-US" dirty="0" smtClean="0"/>
              <a:t>Plan; 2011 </a:t>
            </a:r>
            <a:r>
              <a:rPr lang="en-US" dirty="0" smtClean="0"/>
              <a:t>Sewer Comprehensive Plan</a:t>
            </a:r>
            <a:r>
              <a:rPr lang="en-US" dirty="0" smtClean="0"/>
              <a:t>; 2009 </a:t>
            </a:r>
            <a:r>
              <a:rPr lang="en-US" dirty="0" smtClean="0"/>
              <a:t>Surface Water Comprehensive Plan; and </a:t>
            </a:r>
          </a:p>
          <a:p>
            <a:pPr lvl="0"/>
            <a:r>
              <a:rPr lang="en-US" dirty="0" smtClean="0"/>
              <a:t>Solid waste </a:t>
            </a:r>
            <a:r>
              <a:rPr lang="en-US" dirty="0" smtClean="0"/>
              <a:t>section reflects </a:t>
            </a:r>
            <a:r>
              <a:rPr lang="en-US" dirty="0" smtClean="0"/>
              <a:t>accounts </a:t>
            </a:r>
            <a:r>
              <a:rPr lang="en-US" dirty="0" smtClean="0"/>
              <a:t>currently served and anticipated needs for waste collection trucks and sanitation personnel when </a:t>
            </a:r>
            <a:r>
              <a:rPr lang="en-US" dirty="0" smtClean="0"/>
              <a:t>accounts  in CMA are </a:t>
            </a:r>
            <a:r>
              <a:rPr lang="en-US" dirty="0" smtClean="0"/>
              <a:t>transferred from Waste Management to the City Sanitation Division in 2017. </a:t>
            </a:r>
          </a:p>
          <a:p>
            <a:pPr lvl="0"/>
            <a:endParaRPr lang="en-US" dirty="0" smtClean="0"/>
          </a:p>
          <a:p>
            <a:endParaRPr lang="en-US" dirty="0"/>
          </a:p>
        </p:txBody>
      </p:sp>
      <p:pic>
        <p:nvPicPr>
          <p:cNvPr id="4" name="Picture 2" descr="C:\Users\agemmer\AppData\Local\Microsoft\Windows\Temporary Internet Files\Content.IE5\KJF8D3CP\Ambulance-Driver[1].jpg"/>
          <p:cNvPicPr>
            <a:picLocks noChangeAspect="1" noChangeArrowheads="1"/>
          </p:cNvPicPr>
          <p:nvPr/>
        </p:nvPicPr>
        <p:blipFill>
          <a:blip r:embed="rId2" cstate="print"/>
          <a:srcRect b="7869"/>
          <a:stretch>
            <a:fillRect/>
          </a:stretch>
        </p:blipFill>
        <p:spPr bwMode="auto">
          <a:xfrm>
            <a:off x="1625418" y="5334000"/>
            <a:ext cx="1749177" cy="1310706"/>
          </a:xfrm>
          <a:prstGeom prst="rect">
            <a:avLst/>
          </a:prstGeom>
          <a:noFill/>
        </p:spPr>
      </p:pic>
      <p:pic>
        <p:nvPicPr>
          <p:cNvPr id="2050" name="Picture 2" descr="C:\Users\agemmer\AppData\Local\Microsoft\Windows\Temporary Internet Files\Content.IE5\57JN59K8\Fire_Truck[1].jpg"/>
          <p:cNvPicPr>
            <a:picLocks noChangeAspect="1" noChangeArrowheads="1"/>
          </p:cNvPicPr>
          <p:nvPr/>
        </p:nvPicPr>
        <p:blipFill>
          <a:blip r:embed="rId3" cstate="print"/>
          <a:srcRect/>
          <a:stretch>
            <a:fillRect/>
          </a:stretch>
        </p:blipFill>
        <p:spPr bwMode="auto">
          <a:xfrm>
            <a:off x="6629400" y="5334000"/>
            <a:ext cx="1699491" cy="1226820"/>
          </a:xfrm>
          <a:prstGeom prst="rect">
            <a:avLst/>
          </a:prstGeom>
          <a:noFill/>
        </p:spPr>
      </p:pic>
      <p:pic>
        <p:nvPicPr>
          <p:cNvPr id="2052" name="Picture 4" descr="C:\Users\agemmer\AppData\Local\Microsoft\Windows\Temporary Internet Files\Content.IE5\KGO12P56\cartoon_police_car_from_the_front_0521-1009-1319-0428_SMU[1].jpg"/>
          <p:cNvPicPr>
            <a:picLocks noChangeAspect="1" noChangeArrowheads="1"/>
          </p:cNvPicPr>
          <p:nvPr/>
        </p:nvPicPr>
        <p:blipFill>
          <a:blip r:embed="rId4" cstate="print"/>
          <a:srcRect/>
          <a:stretch>
            <a:fillRect/>
          </a:stretch>
        </p:blipFill>
        <p:spPr bwMode="auto">
          <a:xfrm>
            <a:off x="4124435" y="5257800"/>
            <a:ext cx="1401380" cy="12192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What is a Comprehensive </a:t>
            </a:r>
            <a:r>
              <a:rPr lang="en-US" b="1" dirty="0" smtClean="0"/>
              <a:t>Plan and Why Is It Being Updated? </a:t>
            </a:r>
            <a:endParaRPr lang="en-US" b="1" dirty="0"/>
          </a:p>
        </p:txBody>
      </p:sp>
      <p:sp>
        <p:nvSpPr>
          <p:cNvPr id="3" name="Content Placeholder 2"/>
          <p:cNvSpPr>
            <a:spLocks noGrp="1"/>
          </p:cNvSpPr>
          <p:nvPr>
            <p:ph idx="1"/>
          </p:nvPr>
        </p:nvSpPr>
        <p:spPr>
          <a:xfrm>
            <a:off x="457200" y="1935480"/>
            <a:ext cx="7924800" cy="4389120"/>
          </a:xfrm>
        </p:spPr>
        <p:txBody>
          <a:bodyPr>
            <a:normAutofit fontScale="70000" lnSpcReduction="20000"/>
          </a:bodyPr>
          <a:lstStyle/>
          <a:p>
            <a:pPr>
              <a:buFont typeface="Wingdings" pitchFamily="2" charset="2"/>
              <a:buChar char="v"/>
            </a:pPr>
            <a:r>
              <a:rPr lang="en-US" sz="2800" dirty="0" smtClean="0"/>
              <a:t>A Comprehensive Plan is a document adopted pursuant to the Growth Management Act </a:t>
            </a:r>
            <a:r>
              <a:rPr lang="en-US" sz="2000" dirty="0" smtClean="0"/>
              <a:t>(GMA)</a:t>
            </a:r>
            <a:r>
              <a:rPr lang="en-US" sz="2800" dirty="0" smtClean="0"/>
              <a:t>, Chapter 36.70A RCW, which provides land use designations, and goals and policies regarding land use, housing, the environment, capital facilities </a:t>
            </a:r>
            <a:r>
              <a:rPr lang="en-US" sz="2000" dirty="0" smtClean="0"/>
              <a:t>(water, sewer, </a:t>
            </a:r>
            <a:r>
              <a:rPr lang="en-US" sz="2000" dirty="0" err="1" smtClean="0"/>
              <a:t>stormwater</a:t>
            </a:r>
            <a:r>
              <a:rPr lang="en-US" sz="2000" dirty="0" smtClean="0"/>
              <a:t>)</a:t>
            </a:r>
            <a:r>
              <a:rPr lang="en-US" sz="2800" dirty="0" smtClean="0"/>
              <a:t>, transportation, and utilities.</a:t>
            </a:r>
          </a:p>
          <a:p>
            <a:pPr>
              <a:spcBef>
                <a:spcPts val="1200"/>
              </a:spcBef>
              <a:buFont typeface="Wingdings" pitchFamily="2" charset="2"/>
              <a:buChar char="v"/>
            </a:pPr>
            <a:r>
              <a:rPr lang="en-US" sz="2800" dirty="0" smtClean="0"/>
              <a:t>GMA requirement. </a:t>
            </a:r>
            <a:r>
              <a:rPr lang="en-US" sz="2800" dirty="0" smtClean="0"/>
              <a:t>Foundation of local planning and land use regulations.</a:t>
            </a:r>
          </a:p>
          <a:p>
            <a:pPr>
              <a:spcBef>
                <a:spcPts val="1200"/>
              </a:spcBef>
              <a:buFont typeface="Wingdings" pitchFamily="2" charset="2"/>
              <a:buChar char="v"/>
            </a:pPr>
            <a:r>
              <a:rPr lang="en-US" sz="2800" dirty="0" smtClean="0"/>
              <a:t>Cities must periodically review. Major update required every 8 years.</a:t>
            </a:r>
          </a:p>
          <a:p>
            <a:pPr>
              <a:spcBef>
                <a:spcPts val="1200"/>
              </a:spcBef>
              <a:buFont typeface="Wingdings" pitchFamily="2" charset="2"/>
              <a:buChar char="v"/>
            </a:pPr>
            <a:r>
              <a:rPr lang="en-US" sz="2800" dirty="0" smtClean="0"/>
              <a:t>City must designate an urban growth area</a:t>
            </a:r>
            <a:r>
              <a:rPr lang="en-US" sz="2400" dirty="0" smtClean="0"/>
              <a:t>(s)</a:t>
            </a:r>
            <a:r>
              <a:rPr lang="en-US" sz="2800" dirty="0" smtClean="0"/>
              <a:t> </a:t>
            </a:r>
            <a:r>
              <a:rPr lang="en-US" sz="2400" dirty="0" smtClean="0"/>
              <a:t>(UGA)</a:t>
            </a:r>
            <a:r>
              <a:rPr lang="en-US" sz="2800" dirty="0" smtClean="0"/>
              <a:t> where urban growth should occur.</a:t>
            </a:r>
          </a:p>
          <a:p>
            <a:pPr>
              <a:spcBef>
                <a:spcPts val="1200"/>
              </a:spcBef>
              <a:buFont typeface="Wingdings" pitchFamily="2" charset="2"/>
              <a:buChar char="v"/>
            </a:pPr>
            <a:r>
              <a:rPr lang="en-US" sz="2800" dirty="0" smtClean="0"/>
              <a:t>Sufficient areas </a:t>
            </a:r>
            <a:r>
              <a:rPr lang="en-US" sz="2800" dirty="0" smtClean="0"/>
              <a:t>and </a:t>
            </a:r>
            <a:r>
              <a:rPr lang="en-US" sz="2800" dirty="0" smtClean="0"/>
              <a:t>densities designated to </a:t>
            </a:r>
            <a:r>
              <a:rPr lang="en-US" sz="2800" dirty="0" smtClean="0"/>
              <a:t>permit the urban growth that is projected to occur in the </a:t>
            </a:r>
            <a:r>
              <a:rPr lang="en-US" sz="2800" dirty="0" smtClean="0"/>
              <a:t>city </a:t>
            </a:r>
            <a:r>
              <a:rPr lang="en-US" sz="2800" dirty="0" smtClean="0"/>
              <a:t>for the next </a:t>
            </a:r>
            <a:r>
              <a:rPr lang="en-US" sz="2800" dirty="0" smtClean="0"/>
              <a:t>20 year period.</a:t>
            </a:r>
          </a:p>
          <a:p>
            <a:pPr>
              <a:spcBef>
                <a:spcPts val="1200"/>
              </a:spcBef>
              <a:buFont typeface="Wingdings" pitchFamily="2" charset="2"/>
              <a:buChar char="v"/>
            </a:pPr>
            <a:r>
              <a:rPr lang="en-US" sz="2800" dirty="0" smtClean="0"/>
              <a:t>The </a:t>
            </a:r>
            <a:r>
              <a:rPr lang="en-US" sz="2800" dirty="0" smtClean="0"/>
              <a:t>20 year period </a:t>
            </a:r>
            <a:r>
              <a:rPr lang="en-US" sz="2800" dirty="0" smtClean="0"/>
              <a:t>covered by the current update is 2015 </a:t>
            </a:r>
            <a:r>
              <a:rPr lang="en-US" sz="2800" dirty="0" smtClean="0"/>
              <a:t>to 2035.</a:t>
            </a:r>
          </a:p>
          <a:p>
            <a:pPr>
              <a:spcBef>
                <a:spcPts val="1200"/>
              </a:spcBef>
              <a:buNone/>
            </a:pPr>
            <a:endParaRPr lang="en-US" sz="2800" dirty="0" smtClean="0"/>
          </a:p>
          <a:p>
            <a:pPr>
              <a:spcBef>
                <a:spcPts val="1200"/>
              </a:spcBef>
              <a:buFont typeface="Wingdings" pitchFamily="2" charset="2"/>
              <a:buChar char="v"/>
            </a:pPr>
            <a:endParaRPr lang="en-US" sz="2800" dirty="0" smtClean="0"/>
          </a:p>
          <a:p>
            <a:pPr>
              <a:spcBef>
                <a:spcPts val="1200"/>
              </a:spcBef>
              <a:buFont typeface="Wingdings" pitchFamily="2" charset="2"/>
              <a:buChar char="v"/>
            </a:pPr>
            <a:endParaRPr lang="en-US" sz="2800" dirty="0" smtClean="0"/>
          </a:p>
          <a:p>
            <a:endParaRPr lang="en-US" dirty="0"/>
          </a:p>
        </p:txBody>
      </p:sp>
      <p:pic>
        <p:nvPicPr>
          <p:cNvPr id="4" name="Picture 3" descr="C:\Users\agemmer\AppData\Local\Microsoft\Windows\Temporary Internet Files\Content.IE5\AGA95IGF\MC900195296[1].wmf"/>
          <p:cNvPicPr>
            <a:picLocks noChangeAspect="1" noChangeArrowheads="1"/>
          </p:cNvPicPr>
          <p:nvPr/>
        </p:nvPicPr>
        <p:blipFill>
          <a:blip r:embed="rId2" cstate="print"/>
          <a:srcRect/>
          <a:stretch>
            <a:fillRect/>
          </a:stretch>
        </p:blipFill>
        <p:spPr bwMode="auto">
          <a:xfrm>
            <a:off x="7848600" y="2667000"/>
            <a:ext cx="983301" cy="1295400"/>
          </a:xfrm>
          <a:prstGeom prst="rect">
            <a:avLst/>
          </a:prstGeom>
          <a:noFill/>
        </p:spPr>
      </p:pic>
      <p:pic>
        <p:nvPicPr>
          <p:cNvPr id="5" name="Picture 4" descr="imax2-wall-clock-2.jpg"/>
          <p:cNvPicPr>
            <a:picLocks noChangeAspect="1"/>
          </p:cNvPicPr>
          <p:nvPr/>
        </p:nvPicPr>
        <p:blipFill>
          <a:blip r:embed="rId3" cstate="print"/>
          <a:stretch>
            <a:fillRect/>
          </a:stretch>
        </p:blipFill>
        <p:spPr>
          <a:xfrm>
            <a:off x="7620000" y="1219200"/>
            <a:ext cx="1295400" cy="127597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smtClean="0"/>
              <a:t>12.0 Capital Facilities Plan and </a:t>
            </a:r>
            <a:br>
              <a:rPr lang="en-US" sz="4000" b="1" dirty="0" smtClean="0"/>
            </a:br>
            <a:r>
              <a:rPr lang="en-US" sz="4000" b="1" dirty="0" smtClean="0"/>
              <a:t>13.0 Glossary</a:t>
            </a:r>
            <a:endParaRPr lang="en-US" sz="4000" b="1" dirty="0"/>
          </a:p>
        </p:txBody>
      </p:sp>
      <p:sp>
        <p:nvSpPr>
          <p:cNvPr id="3" name="Content Placeholder 2"/>
          <p:cNvSpPr>
            <a:spLocks noGrp="1"/>
          </p:cNvSpPr>
          <p:nvPr>
            <p:ph idx="1"/>
          </p:nvPr>
        </p:nvSpPr>
        <p:spPr>
          <a:xfrm>
            <a:off x="457200" y="1935480"/>
            <a:ext cx="7162800" cy="4389120"/>
          </a:xfrm>
        </p:spPr>
        <p:txBody>
          <a:bodyPr>
            <a:normAutofit fontScale="92500"/>
          </a:bodyPr>
          <a:lstStyle/>
          <a:p>
            <a:r>
              <a:rPr lang="en-US" b="1" dirty="0" smtClean="0"/>
              <a:t>12.0 Capital Facilities Plan – </a:t>
            </a:r>
            <a:r>
              <a:rPr lang="en-US" dirty="0" smtClean="0"/>
              <a:t>Amendments to the Capital Facilities Plan reflect the City’s capital construction and purchases for the six year period from 2015 to 2020. This generally includes any structures, improvements, pieces of equipment, or other major assets which are anticipated to be acquired within that timeframe. </a:t>
            </a:r>
          </a:p>
          <a:p>
            <a:r>
              <a:rPr lang="en-US" b="1" dirty="0" smtClean="0"/>
              <a:t>13.0	Glossary</a:t>
            </a:r>
            <a:r>
              <a:rPr lang="en-US" dirty="0" smtClean="0"/>
              <a:t> –Amendments consist of additional definitions pertaining to housing and housing affordability; recreation; and essential public facilities. </a:t>
            </a:r>
          </a:p>
          <a:p>
            <a:endParaRPr lang="en-US" dirty="0"/>
          </a:p>
        </p:txBody>
      </p:sp>
      <p:pic>
        <p:nvPicPr>
          <p:cNvPr id="3075" name="Picture 3" descr="C:\Users\agemmer\AppData\Local\Microsoft\Windows\Temporary Internet Files\Content.IE5\KGO12P56\41wYnz523RL[1].jpg"/>
          <p:cNvPicPr>
            <a:picLocks noChangeAspect="1" noChangeArrowheads="1"/>
          </p:cNvPicPr>
          <p:nvPr/>
        </p:nvPicPr>
        <p:blipFill>
          <a:blip r:embed="rId2" cstate="print"/>
          <a:srcRect/>
          <a:stretch>
            <a:fillRect/>
          </a:stretch>
        </p:blipFill>
        <p:spPr bwMode="auto">
          <a:xfrm>
            <a:off x="6934200" y="4953000"/>
            <a:ext cx="2012627" cy="142494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b="1" dirty="0" smtClean="0"/>
              <a:t>Comprehensive Plan Wrap-Up</a:t>
            </a:r>
            <a:endParaRPr lang="en-US" b="1" dirty="0"/>
          </a:p>
        </p:txBody>
      </p:sp>
      <p:sp>
        <p:nvSpPr>
          <p:cNvPr id="3" name="Content Placeholder 2"/>
          <p:cNvSpPr>
            <a:spLocks noGrp="1"/>
          </p:cNvSpPr>
          <p:nvPr>
            <p:ph idx="1"/>
          </p:nvPr>
        </p:nvSpPr>
        <p:spPr/>
        <p:txBody>
          <a:bodyPr/>
          <a:lstStyle/>
          <a:p>
            <a:r>
              <a:rPr lang="en-US" dirty="0" smtClean="0"/>
              <a:t>SEPA Addendum issued and 60-day Notice of Intent to Adopt Amendments sent to Department of Commerce on May 26</a:t>
            </a:r>
            <a:r>
              <a:rPr lang="en-US" baseline="30000" dirty="0" smtClean="0"/>
              <a:t>th</a:t>
            </a:r>
            <a:r>
              <a:rPr lang="en-US" dirty="0" smtClean="0"/>
              <a:t>. </a:t>
            </a:r>
          </a:p>
          <a:p>
            <a:r>
              <a:rPr lang="en-US" dirty="0" smtClean="0"/>
              <a:t>City </a:t>
            </a:r>
            <a:r>
              <a:rPr lang="en-US" dirty="0" smtClean="0"/>
              <a:t>Council briefing July 6</a:t>
            </a:r>
            <a:r>
              <a:rPr lang="en-US" baseline="30000" dirty="0" smtClean="0"/>
              <a:t>th</a:t>
            </a:r>
            <a:r>
              <a:rPr lang="en-US" dirty="0" smtClean="0"/>
              <a:t>. </a:t>
            </a:r>
          </a:p>
          <a:p>
            <a:r>
              <a:rPr lang="en-US" dirty="0" smtClean="0"/>
              <a:t>City Council adoption July 27</a:t>
            </a:r>
            <a:r>
              <a:rPr lang="en-US" baseline="30000" dirty="0" smtClean="0"/>
              <a:t>th</a:t>
            </a:r>
            <a:r>
              <a:rPr lang="en-US" dirty="0" smtClean="0"/>
              <a:t>. </a:t>
            </a:r>
          </a:p>
          <a:p>
            <a:r>
              <a:rPr lang="en-US" dirty="0" smtClean="0"/>
              <a:t>Questions?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Current Population and 2035 Potential Population </a:t>
            </a:r>
            <a:endParaRPr lang="en-US" b="1" dirty="0"/>
          </a:p>
        </p:txBody>
      </p:sp>
      <p:sp>
        <p:nvSpPr>
          <p:cNvPr id="3" name="Content Placeholder 2"/>
          <p:cNvSpPr>
            <a:spLocks noGrp="1"/>
          </p:cNvSpPr>
          <p:nvPr>
            <p:ph idx="1"/>
          </p:nvPr>
        </p:nvSpPr>
        <p:spPr/>
        <p:txBody>
          <a:bodyPr>
            <a:normAutofit/>
          </a:bodyPr>
          <a:lstStyle/>
          <a:p>
            <a:pPr indent="0">
              <a:buNone/>
            </a:pPr>
            <a:r>
              <a:rPr lang="en-US" sz="1800" dirty="0" smtClean="0"/>
              <a:t>2013 UGA population is </a:t>
            </a:r>
            <a:r>
              <a:rPr lang="en-US" sz="1800" dirty="0" smtClean="0"/>
              <a:t>62,309 people. </a:t>
            </a:r>
            <a:r>
              <a:rPr lang="en-US" sz="1800" dirty="0" smtClean="0"/>
              <a:t>City needs to accommodate </a:t>
            </a:r>
            <a:r>
              <a:rPr lang="en-US" sz="1800" dirty="0" smtClean="0"/>
              <a:t>a </a:t>
            </a:r>
            <a:r>
              <a:rPr lang="en-US" sz="1800" dirty="0" smtClean="0"/>
              <a:t>2035 UGA </a:t>
            </a:r>
            <a:r>
              <a:rPr lang="en-US" sz="1800" dirty="0" smtClean="0"/>
              <a:t>population of 87,798 </a:t>
            </a:r>
            <a:r>
              <a:rPr lang="en-US" sz="1800" dirty="0" smtClean="0"/>
              <a:t>(</a:t>
            </a:r>
            <a:r>
              <a:rPr lang="en-US" sz="1800" dirty="0" smtClean="0"/>
              <a:t>i.e. 25,000 </a:t>
            </a:r>
            <a:r>
              <a:rPr lang="en-US" sz="1800" dirty="0" smtClean="0"/>
              <a:t>people or </a:t>
            </a:r>
            <a:r>
              <a:rPr lang="en-US" sz="1800" dirty="0" smtClean="0"/>
              <a:t>41% population growth); however, this is only </a:t>
            </a:r>
            <a:r>
              <a:rPr lang="en-US" sz="1800" dirty="0" smtClean="0">
                <a:ea typeface="Verdana" pitchFamily="34" charset="0"/>
                <a:cs typeface="Verdana" pitchFamily="34" charset="0"/>
              </a:rPr>
              <a:t>7,367 more </a:t>
            </a:r>
            <a:r>
              <a:rPr lang="en-US" sz="1800" dirty="0" smtClean="0">
                <a:ea typeface="Verdana" pitchFamily="34" charset="0"/>
                <a:cs typeface="Verdana" pitchFamily="34" charset="0"/>
              </a:rPr>
              <a:t>people in </a:t>
            </a:r>
            <a:r>
              <a:rPr lang="en-US" sz="1800" dirty="0" smtClean="0">
                <a:ea typeface="Verdana" pitchFamily="34" charset="0"/>
                <a:cs typeface="Verdana" pitchFamily="34" charset="0"/>
              </a:rPr>
              <a:t>2035 than were previously planned </a:t>
            </a:r>
            <a:r>
              <a:rPr lang="en-US" sz="1800" dirty="0" smtClean="0">
                <a:ea typeface="Verdana" pitchFamily="34" charset="0"/>
                <a:cs typeface="Verdana" pitchFamily="34" charset="0"/>
              </a:rPr>
              <a:t>for by </a:t>
            </a:r>
            <a:r>
              <a:rPr lang="en-US" sz="1800" dirty="0" smtClean="0">
                <a:ea typeface="Verdana" pitchFamily="34" charset="0"/>
                <a:cs typeface="Verdana" pitchFamily="34" charset="0"/>
              </a:rPr>
              <a:t>2025.</a:t>
            </a:r>
          </a:p>
          <a:p>
            <a:pPr>
              <a:buNone/>
            </a:pPr>
            <a:endParaRPr lang="en-US" sz="1700" dirty="0" smtClean="0"/>
          </a:p>
        </p:txBody>
      </p:sp>
      <p:graphicFrame>
        <p:nvGraphicFramePr>
          <p:cNvPr id="4" name="Content Placeholder 5"/>
          <p:cNvGraphicFramePr>
            <a:graphicFrameLocks/>
          </p:cNvGraphicFramePr>
          <p:nvPr/>
        </p:nvGraphicFramePr>
        <p:xfrm>
          <a:off x="838200" y="2743200"/>
          <a:ext cx="7239000" cy="38862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Current Employment and 2035 Potential Employment</a:t>
            </a:r>
            <a:endParaRPr lang="en-US" b="1" dirty="0"/>
          </a:p>
        </p:txBody>
      </p:sp>
      <p:sp>
        <p:nvSpPr>
          <p:cNvPr id="3" name="Content Placeholder 2"/>
          <p:cNvSpPr>
            <a:spLocks noGrp="1"/>
          </p:cNvSpPr>
          <p:nvPr>
            <p:ph idx="1"/>
          </p:nvPr>
        </p:nvSpPr>
        <p:spPr/>
        <p:txBody>
          <a:bodyPr>
            <a:normAutofit/>
          </a:bodyPr>
          <a:lstStyle/>
          <a:p>
            <a:pPr indent="0">
              <a:buNone/>
            </a:pPr>
            <a:r>
              <a:rPr lang="en-US" sz="1800" dirty="0" smtClean="0"/>
              <a:t>2011 UGA employment </a:t>
            </a:r>
            <a:r>
              <a:rPr lang="en-US" sz="1800" dirty="0" smtClean="0"/>
              <a:t>estimate is 12,316 workers. </a:t>
            </a:r>
            <a:r>
              <a:rPr lang="en-US" sz="1800" dirty="0" smtClean="0"/>
              <a:t>City </a:t>
            </a:r>
            <a:r>
              <a:rPr lang="en-US" sz="1800" dirty="0" smtClean="0"/>
              <a:t>needs to </a:t>
            </a:r>
            <a:r>
              <a:rPr lang="en-US" sz="1800" dirty="0" smtClean="0"/>
              <a:t>accommodate </a:t>
            </a:r>
            <a:r>
              <a:rPr lang="en-US" sz="1800" dirty="0" smtClean="0"/>
              <a:t>2035 employment of 28,113 </a:t>
            </a:r>
            <a:r>
              <a:rPr lang="en-US" sz="1800" dirty="0" smtClean="0"/>
              <a:t>people. The </a:t>
            </a:r>
            <a:r>
              <a:rPr lang="en-US" sz="1800" dirty="0" smtClean="0"/>
              <a:t>Smokey Point Master Plan area, which is slated as </a:t>
            </a:r>
            <a:r>
              <a:rPr lang="en-US" sz="1800" dirty="0" smtClean="0"/>
              <a:t>the City’s</a:t>
            </a:r>
            <a:r>
              <a:rPr lang="en-US" sz="1800" dirty="0" smtClean="0"/>
              <a:t> </a:t>
            </a:r>
            <a:r>
              <a:rPr lang="en-US" sz="1800" dirty="0" smtClean="0"/>
              <a:t>major employment center, has </a:t>
            </a:r>
            <a:r>
              <a:rPr lang="en-US" sz="1800" dirty="0" smtClean="0"/>
              <a:t>capacity </a:t>
            </a:r>
            <a:r>
              <a:rPr lang="en-US" sz="1800" dirty="0" smtClean="0"/>
              <a:t>to accommodate 10,000 jobs (about 63% of </a:t>
            </a:r>
            <a:r>
              <a:rPr lang="en-US" sz="1800" dirty="0" smtClean="0"/>
              <a:t>growth </a:t>
            </a:r>
            <a:r>
              <a:rPr lang="en-US" sz="1800" dirty="0" smtClean="0"/>
              <a:t>in employment capacity). Other </a:t>
            </a:r>
            <a:r>
              <a:rPr lang="en-US" sz="1800" dirty="0" smtClean="0"/>
              <a:t>likely job </a:t>
            </a:r>
            <a:r>
              <a:rPr lang="en-US" sz="1800" dirty="0" smtClean="0"/>
              <a:t>growth </a:t>
            </a:r>
            <a:r>
              <a:rPr lang="en-US" sz="1800" dirty="0" smtClean="0"/>
              <a:t>areas are Lakewood </a:t>
            </a:r>
            <a:r>
              <a:rPr lang="en-US" sz="1800" dirty="0" smtClean="0"/>
              <a:t>and Sunnyside-Whiskey </a:t>
            </a:r>
            <a:r>
              <a:rPr lang="en-US" sz="1800" dirty="0" smtClean="0"/>
              <a:t>Ridge. </a:t>
            </a:r>
            <a:endParaRPr lang="en-US" sz="1800" dirty="0" smtClean="0"/>
          </a:p>
          <a:p>
            <a:endParaRPr lang="en-US" dirty="0"/>
          </a:p>
        </p:txBody>
      </p:sp>
      <p:graphicFrame>
        <p:nvGraphicFramePr>
          <p:cNvPr id="4" name="Content Placeholder 3"/>
          <p:cNvGraphicFramePr>
            <a:graphicFrameLocks/>
          </p:cNvGraphicFramePr>
          <p:nvPr/>
        </p:nvGraphicFramePr>
        <p:xfrm>
          <a:off x="1371600" y="3505200"/>
          <a:ext cx="6400800" cy="3200400"/>
        </p:xfrm>
        <a:graphic>
          <a:graphicData uri="http://schemas.openxmlformats.org/drawingml/2006/chart">
            <c:chart xmlns:c="http://schemas.openxmlformats.org/drawingml/2006/chart" xmlns:r="http://schemas.openxmlformats.org/officeDocument/2006/relationships" r:id="rId2"/>
          </a:graphicData>
        </a:graphic>
      </p:graphicFrame>
      <p:pic>
        <p:nvPicPr>
          <p:cNvPr id="5" name="Picture 2" descr="C:\Users\agemmer\AppData\Local\Microsoft\Windows\Temporary Internet Files\Content.IE5\KJF8D3CP\MC900254242[1].wmf"/>
          <p:cNvPicPr>
            <a:picLocks noChangeAspect="1" noChangeArrowheads="1"/>
          </p:cNvPicPr>
          <p:nvPr/>
        </p:nvPicPr>
        <p:blipFill>
          <a:blip r:embed="rId3" cstate="print"/>
          <a:srcRect/>
          <a:stretch>
            <a:fillRect/>
          </a:stretch>
        </p:blipFill>
        <p:spPr bwMode="auto">
          <a:xfrm>
            <a:off x="304800" y="4876800"/>
            <a:ext cx="1195400" cy="1524000"/>
          </a:xfrm>
          <a:prstGeom prst="rect">
            <a:avLst/>
          </a:prstGeom>
          <a:noFill/>
        </p:spPr>
      </p:pic>
      <p:pic>
        <p:nvPicPr>
          <p:cNvPr id="6" name="Picture 3" descr="C:\Users\agemmer\AppData\Local\Microsoft\Windows\Temporary Internet Files\Content.IE5\NHNPM9YV\MC900254260[1].wmf"/>
          <p:cNvPicPr>
            <a:picLocks noChangeAspect="1" noChangeArrowheads="1"/>
          </p:cNvPicPr>
          <p:nvPr/>
        </p:nvPicPr>
        <p:blipFill>
          <a:blip r:embed="rId4" cstate="print"/>
          <a:srcRect/>
          <a:stretch>
            <a:fillRect/>
          </a:stretch>
        </p:blipFill>
        <p:spPr bwMode="auto">
          <a:xfrm>
            <a:off x="7620000" y="3352800"/>
            <a:ext cx="1295400" cy="173653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smtClean="0"/>
              <a:t>1.0 Introduction, 2.0 Vision, and 3.0 Public Participation </a:t>
            </a:r>
            <a:r>
              <a:rPr lang="en-US" sz="4400" dirty="0" smtClean="0"/>
              <a:t>	</a:t>
            </a:r>
            <a:endParaRPr lang="en-US" sz="4400" dirty="0"/>
          </a:p>
        </p:txBody>
      </p:sp>
      <p:sp>
        <p:nvSpPr>
          <p:cNvPr id="3" name="Content Placeholder 2"/>
          <p:cNvSpPr>
            <a:spLocks noGrp="1"/>
          </p:cNvSpPr>
          <p:nvPr>
            <p:ph idx="1"/>
          </p:nvPr>
        </p:nvSpPr>
        <p:spPr/>
        <p:txBody>
          <a:bodyPr>
            <a:normAutofit fontScale="92500" lnSpcReduction="10000"/>
          </a:bodyPr>
          <a:lstStyle/>
          <a:p>
            <a:r>
              <a:rPr lang="en-US" b="1" dirty="0" smtClean="0"/>
              <a:t>1.0 Introduction </a:t>
            </a:r>
            <a:r>
              <a:rPr lang="en-US" dirty="0" smtClean="0"/>
              <a:t>Amendments are limited to a brief description of the 2015 update and references to the most recent version of plans which have been adopted such as the Water and Sewer Comprehensive Plans. </a:t>
            </a:r>
          </a:p>
          <a:p>
            <a:r>
              <a:rPr lang="en-US" b="1" dirty="0" smtClean="0"/>
              <a:t>2.0 Vision – Marysville: Past, Present and Future </a:t>
            </a:r>
            <a:r>
              <a:rPr lang="en-US" dirty="0" smtClean="0"/>
              <a:t>– Amendments consist of updates to reflect expansion of,  and major changes within, the City from 2005 to 2015. </a:t>
            </a:r>
          </a:p>
          <a:p>
            <a:r>
              <a:rPr lang="en-US" b="1" dirty="0" smtClean="0"/>
              <a:t>3.0 Public Participation </a:t>
            </a:r>
            <a:r>
              <a:rPr lang="en-US" dirty="0" smtClean="0"/>
              <a:t>– Amendments consist of a new section which outlines the general public participation process for Comprehensive Plan amendments and a description of the public participation process for the current update. </a:t>
            </a:r>
          </a:p>
          <a:p>
            <a:endParaRPr lang="en-US" dirty="0" smtClean="0"/>
          </a:p>
          <a:p>
            <a:pPr>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Autofit/>
          </a:bodyPr>
          <a:lstStyle/>
          <a:p>
            <a:r>
              <a:rPr lang="en-US" sz="4200" b="1" dirty="0" smtClean="0"/>
              <a:t>4.0 Land Use Element - Amendments</a:t>
            </a:r>
            <a:endParaRPr lang="en-US" sz="4200" b="1" dirty="0"/>
          </a:p>
        </p:txBody>
      </p:sp>
      <p:sp>
        <p:nvSpPr>
          <p:cNvPr id="3" name="Content Placeholder 2"/>
          <p:cNvSpPr>
            <a:spLocks noGrp="1"/>
          </p:cNvSpPr>
          <p:nvPr>
            <p:ph idx="1"/>
          </p:nvPr>
        </p:nvSpPr>
        <p:spPr>
          <a:xfrm>
            <a:off x="457200" y="1935480"/>
            <a:ext cx="5334000" cy="4693920"/>
          </a:xfrm>
        </p:spPr>
        <p:txBody>
          <a:bodyPr>
            <a:normAutofit fontScale="85000" lnSpcReduction="20000"/>
          </a:bodyPr>
          <a:lstStyle/>
          <a:p>
            <a:r>
              <a:rPr lang="en-US" b="1" dirty="0" smtClean="0"/>
              <a:t>4.0 Land Use Element </a:t>
            </a:r>
            <a:r>
              <a:rPr lang="en-US" dirty="0" smtClean="0"/>
              <a:t>– Establishes City’s character</a:t>
            </a:r>
            <a:r>
              <a:rPr lang="en-US" dirty="0" smtClean="0"/>
              <a:t>, quality and pattern for land </a:t>
            </a:r>
            <a:r>
              <a:rPr lang="en-US" dirty="0" smtClean="0"/>
              <a:t>uses. </a:t>
            </a:r>
            <a:r>
              <a:rPr lang="en-US" dirty="0" smtClean="0"/>
              <a:t>Amendments</a:t>
            </a:r>
            <a:r>
              <a:rPr lang="en-US" b="1" dirty="0" smtClean="0"/>
              <a:t> </a:t>
            </a:r>
            <a:r>
              <a:rPr lang="en-US" dirty="0" smtClean="0"/>
              <a:t>include</a:t>
            </a:r>
            <a:r>
              <a:rPr lang="en-US" dirty="0" smtClean="0"/>
              <a:t>: </a:t>
            </a:r>
          </a:p>
          <a:p>
            <a:pPr>
              <a:buFont typeface="Courier New" pitchFamily="49" charset="0"/>
              <a:buChar char="o"/>
            </a:pPr>
            <a:r>
              <a:rPr lang="en-US" dirty="0" smtClean="0"/>
              <a:t>Updating population and employment information to be consistent </a:t>
            </a:r>
            <a:r>
              <a:rPr lang="en-US" dirty="0" smtClean="0"/>
              <a:t>with PSRC’s Vision </a:t>
            </a:r>
            <a:r>
              <a:rPr lang="en-US" dirty="0" smtClean="0"/>
              <a:t>2040 Regional Growth Strategy; </a:t>
            </a:r>
          </a:p>
          <a:p>
            <a:pPr>
              <a:buFont typeface="Courier New" pitchFamily="49" charset="0"/>
              <a:buChar char="o"/>
            </a:pPr>
            <a:r>
              <a:rPr lang="en-US" dirty="0" smtClean="0"/>
              <a:t>Updating </a:t>
            </a:r>
            <a:r>
              <a:rPr lang="en-US" dirty="0" smtClean="0"/>
              <a:t>maps and information </a:t>
            </a:r>
            <a:r>
              <a:rPr lang="en-US" dirty="0" smtClean="0"/>
              <a:t>on anticipated </a:t>
            </a:r>
            <a:r>
              <a:rPr lang="en-US" dirty="0" smtClean="0"/>
              <a:t>transportation, infrastructure, parks </a:t>
            </a:r>
            <a:r>
              <a:rPr lang="en-US" dirty="0" smtClean="0"/>
              <a:t>projects and </a:t>
            </a:r>
            <a:r>
              <a:rPr lang="en-US" dirty="0" smtClean="0"/>
              <a:t>amenities </a:t>
            </a:r>
            <a:r>
              <a:rPr lang="en-US" dirty="0" smtClean="0"/>
              <a:t>in each </a:t>
            </a:r>
            <a:r>
              <a:rPr lang="en-US" dirty="0" smtClean="0"/>
              <a:t>neighborhood; </a:t>
            </a:r>
          </a:p>
          <a:p>
            <a:pPr>
              <a:buFont typeface="Courier New" pitchFamily="49" charset="0"/>
              <a:buChar char="o"/>
            </a:pPr>
            <a:r>
              <a:rPr lang="en-US" dirty="0" smtClean="0"/>
              <a:t>Incorporating changes to State law;</a:t>
            </a:r>
            <a:endParaRPr lang="en-US" dirty="0" smtClean="0"/>
          </a:p>
          <a:p>
            <a:pPr>
              <a:buFont typeface="Courier New" pitchFamily="49" charset="0"/>
              <a:buChar char="o"/>
            </a:pPr>
            <a:r>
              <a:rPr lang="en-US" dirty="0" smtClean="0"/>
              <a:t>No area-wide zoning changes or major policy changes are proposed</a:t>
            </a:r>
            <a:r>
              <a:rPr lang="en-US" dirty="0" smtClean="0"/>
              <a:t>.</a:t>
            </a:r>
            <a:r>
              <a:rPr lang="en-US" dirty="0" smtClean="0"/>
              <a:t> </a:t>
            </a:r>
            <a:r>
              <a:rPr lang="en-US" dirty="0" smtClean="0"/>
              <a:t>Total land to </a:t>
            </a:r>
            <a:r>
              <a:rPr lang="en-US" dirty="0" smtClean="0"/>
              <a:t>be rezoned </a:t>
            </a:r>
            <a:r>
              <a:rPr lang="en-US" dirty="0" smtClean="0"/>
              <a:t>is 69.4 </a:t>
            </a:r>
            <a:r>
              <a:rPr lang="en-US" dirty="0" smtClean="0"/>
              <a:t>acres (less than </a:t>
            </a:r>
            <a:r>
              <a:rPr lang="en-US" dirty="0" smtClean="0"/>
              <a:t>half a percent of </a:t>
            </a:r>
            <a:r>
              <a:rPr lang="en-US" dirty="0" smtClean="0"/>
              <a:t>the 13,527 acres </a:t>
            </a:r>
            <a:r>
              <a:rPr lang="en-US" dirty="0" smtClean="0"/>
              <a:t>of UGA.</a:t>
            </a:r>
            <a:endParaRPr lang="en-US" dirty="0" smtClean="0"/>
          </a:p>
        </p:txBody>
      </p:sp>
      <p:pic>
        <p:nvPicPr>
          <p:cNvPr id="4" name="Picture 2"/>
          <p:cNvPicPr>
            <a:picLocks noChangeAspect="1" noChangeArrowheads="1"/>
          </p:cNvPicPr>
          <p:nvPr/>
        </p:nvPicPr>
        <p:blipFill>
          <a:blip r:embed="rId2" cstate="print"/>
          <a:srcRect/>
          <a:stretch>
            <a:fillRect/>
          </a:stretch>
        </p:blipFill>
        <p:spPr bwMode="auto">
          <a:xfrm>
            <a:off x="5715000" y="2133600"/>
            <a:ext cx="2989839" cy="39624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4.0 Land Use Element – Citizen Rezone Request 2 </a:t>
            </a:r>
            <a:endParaRPr lang="en-US" b="1" dirty="0"/>
          </a:p>
        </p:txBody>
      </p:sp>
      <p:sp>
        <p:nvSpPr>
          <p:cNvPr id="3" name="Content Placeholder 2"/>
          <p:cNvSpPr>
            <a:spLocks noGrp="1"/>
          </p:cNvSpPr>
          <p:nvPr>
            <p:ph idx="1"/>
          </p:nvPr>
        </p:nvSpPr>
        <p:spPr>
          <a:xfrm>
            <a:off x="457200" y="1935480"/>
            <a:ext cx="4038600" cy="4389120"/>
          </a:xfrm>
        </p:spPr>
        <p:txBody>
          <a:bodyPr>
            <a:normAutofit fontScale="92500"/>
          </a:bodyPr>
          <a:lstStyle/>
          <a:p>
            <a:r>
              <a:rPr lang="en-US" sz="2800" dirty="0" smtClean="0"/>
              <a:t>NW corner </a:t>
            </a:r>
            <a:r>
              <a:rPr lang="en-US" sz="2800" dirty="0" smtClean="0"/>
              <a:t>of </a:t>
            </a:r>
            <a:r>
              <a:rPr lang="en-US" sz="2800" dirty="0" smtClean="0"/>
              <a:t>51</a:t>
            </a:r>
            <a:r>
              <a:rPr lang="en-US" sz="2800" baseline="30000" dirty="0" smtClean="0"/>
              <a:t>st</a:t>
            </a:r>
            <a:r>
              <a:rPr lang="en-US" sz="2800" dirty="0" smtClean="0"/>
              <a:t> </a:t>
            </a:r>
            <a:r>
              <a:rPr lang="en-US" sz="2800" dirty="0" smtClean="0"/>
              <a:t>Avenue NE &amp; 144</a:t>
            </a:r>
            <a:r>
              <a:rPr lang="en-US" sz="2800" baseline="30000" dirty="0" smtClean="0"/>
              <a:t>th</a:t>
            </a:r>
            <a:r>
              <a:rPr lang="en-US" sz="2800" dirty="0" smtClean="0"/>
              <a:t> Street NE.</a:t>
            </a:r>
          </a:p>
          <a:p>
            <a:r>
              <a:rPr lang="en-US" sz="2800" dirty="0" smtClean="0"/>
              <a:t>Approx. 5.06 acres.</a:t>
            </a:r>
          </a:p>
          <a:p>
            <a:r>
              <a:rPr lang="en-US" sz="2800" dirty="0" smtClean="0"/>
              <a:t>Presently zoned Neighborhood Business.</a:t>
            </a:r>
          </a:p>
          <a:p>
            <a:r>
              <a:rPr lang="en-US" sz="2800" dirty="0" smtClean="0"/>
              <a:t>Request rezone to R-18 or R-28.</a:t>
            </a:r>
          </a:p>
          <a:p>
            <a:r>
              <a:rPr lang="en-US" sz="2800" dirty="0" smtClean="0"/>
              <a:t>Recommendation: rezone </a:t>
            </a:r>
            <a:r>
              <a:rPr lang="en-US" sz="2800" dirty="0" smtClean="0"/>
              <a:t>to R-18. </a:t>
            </a:r>
          </a:p>
          <a:p>
            <a:pPr>
              <a:buNone/>
            </a:pPr>
            <a:endParaRPr lang="en-US" dirty="0"/>
          </a:p>
        </p:txBody>
      </p:sp>
      <p:pic>
        <p:nvPicPr>
          <p:cNvPr id="5" name="Content Placeholder 6" descr="51st Avenue NB property.jpg"/>
          <p:cNvPicPr>
            <a:picLocks noChangeAspect="1"/>
          </p:cNvPicPr>
          <p:nvPr/>
        </p:nvPicPr>
        <p:blipFill>
          <a:blip r:embed="rId2" cstate="print"/>
          <a:srcRect l="4706" t="6364" r="4706" b="20000"/>
          <a:stretch>
            <a:fillRect/>
          </a:stretch>
        </p:blipFill>
        <p:spPr>
          <a:xfrm>
            <a:off x="4419600" y="1828800"/>
            <a:ext cx="4273744" cy="44958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4.0 Land Use Element – Citizen Rezone Request 3</a:t>
            </a:r>
            <a:endParaRPr lang="en-US" b="1" dirty="0"/>
          </a:p>
        </p:txBody>
      </p:sp>
      <p:sp>
        <p:nvSpPr>
          <p:cNvPr id="3" name="Content Placeholder 2"/>
          <p:cNvSpPr>
            <a:spLocks noGrp="1"/>
          </p:cNvSpPr>
          <p:nvPr>
            <p:ph idx="1"/>
          </p:nvPr>
        </p:nvSpPr>
        <p:spPr>
          <a:xfrm>
            <a:off x="457200" y="1935480"/>
            <a:ext cx="4267200" cy="4617720"/>
          </a:xfrm>
        </p:spPr>
        <p:txBody>
          <a:bodyPr>
            <a:normAutofit fontScale="85000" lnSpcReduction="10000"/>
          </a:bodyPr>
          <a:lstStyle/>
          <a:p>
            <a:r>
              <a:rPr lang="en-US" dirty="0" smtClean="0"/>
              <a:t>West of I-5 and BNSF railroad, and north of 140</a:t>
            </a:r>
            <a:r>
              <a:rPr lang="en-US" baseline="30000" dirty="0" smtClean="0"/>
              <a:t>th</a:t>
            </a:r>
            <a:r>
              <a:rPr lang="en-US" dirty="0" smtClean="0"/>
              <a:t> Street NE.</a:t>
            </a:r>
          </a:p>
          <a:p>
            <a:r>
              <a:rPr lang="en-US" dirty="0" smtClean="0"/>
              <a:t>Approx. 58.45 acres (2 parcels). </a:t>
            </a:r>
          </a:p>
          <a:p>
            <a:r>
              <a:rPr lang="en-US" dirty="0" smtClean="0"/>
              <a:t>Presently zoned Public-Institutional(PI).</a:t>
            </a:r>
          </a:p>
          <a:p>
            <a:r>
              <a:rPr lang="en-US" dirty="0" smtClean="0"/>
              <a:t>Recommendation: retain </a:t>
            </a:r>
            <a:r>
              <a:rPr lang="en-US" dirty="0" smtClean="0"/>
              <a:t>existing PI designation </a:t>
            </a:r>
            <a:r>
              <a:rPr lang="en-US" dirty="0" smtClean="0"/>
              <a:t>but </a:t>
            </a:r>
            <a:r>
              <a:rPr lang="en-US" dirty="0" smtClean="0"/>
              <a:t>identify as eligible to rezone to R-4.5 subject to a traffic analysis that assesses 140</a:t>
            </a:r>
            <a:r>
              <a:rPr lang="en-US" baseline="30000" dirty="0" smtClean="0"/>
              <a:t>th</a:t>
            </a:r>
            <a:r>
              <a:rPr lang="en-US" dirty="0" smtClean="0"/>
              <a:t> Street as well as the future connector from 140</a:t>
            </a:r>
            <a:r>
              <a:rPr lang="en-US" baseline="30000" dirty="0" smtClean="0"/>
              <a:t>th</a:t>
            </a:r>
            <a:r>
              <a:rPr lang="en-US" dirty="0" smtClean="0"/>
              <a:t> Street </a:t>
            </a:r>
            <a:r>
              <a:rPr lang="en-US" dirty="0" smtClean="0"/>
              <a:t>to </a:t>
            </a:r>
            <a:r>
              <a:rPr lang="en-US" dirty="0" smtClean="0"/>
              <a:t>172</a:t>
            </a:r>
            <a:r>
              <a:rPr lang="en-US" baseline="30000" dirty="0" smtClean="0"/>
              <a:t>nd</a:t>
            </a:r>
            <a:r>
              <a:rPr lang="en-US" dirty="0" smtClean="0"/>
              <a:t> Street </a:t>
            </a:r>
            <a:r>
              <a:rPr lang="en-US" dirty="0" smtClean="0"/>
              <a:t>including its alignment. </a:t>
            </a:r>
            <a:endParaRPr lang="en-US" dirty="0" smtClean="0"/>
          </a:p>
          <a:p>
            <a:endParaRPr lang="en-US" dirty="0"/>
          </a:p>
        </p:txBody>
      </p:sp>
      <p:pic>
        <p:nvPicPr>
          <p:cNvPr id="4" name="Picture 3" descr="Grove Church properties.jpg"/>
          <p:cNvPicPr>
            <a:picLocks noChangeAspect="1"/>
          </p:cNvPicPr>
          <p:nvPr/>
        </p:nvPicPr>
        <p:blipFill>
          <a:blip r:embed="rId2" cstate="print"/>
          <a:srcRect l="4706" t="6364" r="4706" b="20000"/>
          <a:stretch>
            <a:fillRect/>
          </a:stretch>
        </p:blipFill>
        <p:spPr>
          <a:xfrm>
            <a:off x="4633152" y="1828800"/>
            <a:ext cx="4128983" cy="43434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4.0 Land Use Element – Citizen Rezone Request 4</a:t>
            </a:r>
            <a:endParaRPr lang="en-US" b="1" dirty="0"/>
          </a:p>
        </p:txBody>
      </p:sp>
      <p:sp>
        <p:nvSpPr>
          <p:cNvPr id="3" name="Content Placeholder 2"/>
          <p:cNvSpPr>
            <a:spLocks noGrp="1"/>
          </p:cNvSpPr>
          <p:nvPr>
            <p:ph idx="1"/>
          </p:nvPr>
        </p:nvSpPr>
        <p:spPr>
          <a:xfrm>
            <a:off x="457200" y="1935480"/>
            <a:ext cx="4495800" cy="4389120"/>
          </a:xfrm>
        </p:spPr>
        <p:txBody>
          <a:bodyPr>
            <a:normAutofit fontScale="85000" lnSpcReduction="10000"/>
          </a:bodyPr>
          <a:lstStyle/>
          <a:p>
            <a:r>
              <a:rPr lang="en-US" dirty="0" smtClean="0"/>
              <a:t>4321- 4407 84</a:t>
            </a:r>
            <a:r>
              <a:rPr lang="en-US" baseline="30000" dirty="0" smtClean="0"/>
              <a:t>th</a:t>
            </a:r>
            <a:r>
              <a:rPr lang="en-US" dirty="0" smtClean="0"/>
              <a:t> Street NE </a:t>
            </a:r>
          </a:p>
          <a:p>
            <a:r>
              <a:rPr lang="en-US" dirty="0" smtClean="0"/>
              <a:t>East of State Avenue along north side of 84</a:t>
            </a:r>
            <a:r>
              <a:rPr lang="en-US" baseline="30000" dirty="0" smtClean="0"/>
              <a:t>th</a:t>
            </a:r>
            <a:r>
              <a:rPr lang="en-US" dirty="0" smtClean="0"/>
              <a:t> Street NE.</a:t>
            </a:r>
          </a:p>
          <a:p>
            <a:r>
              <a:rPr lang="en-US" dirty="0" smtClean="0"/>
              <a:t>3.5 acres (3 parcels). </a:t>
            </a:r>
          </a:p>
          <a:p>
            <a:r>
              <a:rPr lang="en-US" dirty="0" smtClean="0"/>
              <a:t>Presently zoned R-6.5 Single Family, High Density. </a:t>
            </a:r>
          </a:p>
          <a:p>
            <a:r>
              <a:rPr lang="en-US" dirty="0" smtClean="0"/>
              <a:t>Request rezone to R-18 or R-28.</a:t>
            </a:r>
          </a:p>
          <a:p>
            <a:r>
              <a:rPr lang="en-US" dirty="0" smtClean="0"/>
              <a:t>Recommendation: rezone </a:t>
            </a:r>
            <a:r>
              <a:rPr lang="en-US" dirty="0" smtClean="0"/>
              <a:t>to R-12.</a:t>
            </a:r>
          </a:p>
          <a:p>
            <a:r>
              <a:rPr lang="en-US" dirty="0" smtClean="0"/>
              <a:t>Surrounded by multi-family on west &amp; part of north and single family zoning along rest of north and east. </a:t>
            </a:r>
          </a:p>
          <a:p>
            <a:endParaRPr lang="en-US" dirty="0"/>
          </a:p>
        </p:txBody>
      </p:sp>
      <p:pic>
        <p:nvPicPr>
          <p:cNvPr id="4" name="Picture 3" descr="4407 84th Street NE.jpg"/>
          <p:cNvPicPr>
            <a:picLocks noChangeAspect="1"/>
          </p:cNvPicPr>
          <p:nvPr/>
        </p:nvPicPr>
        <p:blipFill>
          <a:blip r:embed="rId2" cstate="print"/>
          <a:srcRect l="5882" t="6364" r="4706" b="20000"/>
          <a:stretch>
            <a:fillRect/>
          </a:stretch>
        </p:blipFill>
        <p:spPr>
          <a:xfrm>
            <a:off x="4934184" y="1905001"/>
            <a:ext cx="4003773" cy="426720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Flow</Template>
  <TotalTime>978</TotalTime>
  <Words>1716</Words>
  <Application>Microsoft Office PowerPoint</Application>
  <PresentationFormat>On-screen Show (4:3)</PresentationFormat>
  <Paragraphs>140</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Flow</vt:lpstr>
      <vt:lpstr>2015 Comprehensive Plan Update </vt:lpstr>
      <vt:lpstr>What is a Comprehensive Plan and Why Is It Being Updated? </vt:lpstr>
      <vt:lpstr>Current Population and 2035 Potential Population </vt:lpstr>
      <vt:lpstr>Current Employment and 2035 Potential Employment</vt:lpstr>
      <vt:lpstr>1.0 Introduction, 2.0 Vision, and 3.0 Public Participation  </vt:lpstr>
      <vt:lpstr>4.0 Land Use Element - Amendments</vt:lpstr>
      <vt:lpstr>4.0 Land Use Element – Citizen Rezone Request 2 </vt:lpstr>
      <vt:lpstr>4.0 Land Use Element – Citizen Rezone Request 3</vt:lpstr>
      <vt:lpstr>4.0 Land Use Element – Citizen Rezone Request 4</vt:lpstr>
      <vt:lpstr>4.0 Land Use Element – Citizen Rezone Request 5</vt:lpstr>
      <vt:lpstr>4.0 Land Use Element –  Staff-Initiated Rezone 1</vt:lpstr>
      <vt:lpstr>4.0 Land Use Element –  Staff-Initiated Rezone 2 </vt:lpstr>
      <vt:lpstr>4.0 Land Use Element –  Staff-Initiated Rezone 3</vt:lpstr>
      <vt:lpstr>5.0 Housing Element  </vt:lpstr>
      <vt:lpstr>6.0 Environmental Element – Amendments </vt:lpstr>
      <vt:lpstr>7.0 Economic Development Element – Amendments </vt:lpstr>
      <vt:lpstr>9.0 Parks and Recreation Element – Amendments </vt:lpstr>
      <vt:lpstr>10.0 Utilities Element - Amendments </vt:lpstr>
      <vt:lpstr>11.0 Public Facilities and Services Element – Amendments </vt:lpstr>
      <vt:lpstr>12.0 Capital Facilities Plan and  13.0 Glossary</vt:lpstr>
      <vt:lpstr> Comprehensive Plan Wrap-Up</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2015 Comprehensive Plan Update</dc:title>
  <dc:creator>Angela Gemmer</dc:creator>
  <cp:lastModifiedBy>agemmer</cp:lastModifiedBy>
  <cp:revision>241</cp:revision>
  <dcterms:created xsi:type="dcterms:W3CDTF">2006-08-16T00:00:00Z</dcterms:created>
  <dcterms:modified xsi:type="dcterms:W3CDTF">2015-06-24T21:53:07Z</dcterms:modified>
</cp:coreProperties>
</file>