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1" r:id="rId1"/>
  </p:sldMasterIdLst>
  <p:sldIdLst>
    <p:sldId id="256" r:id="rId2"/>
    <p:sldId id="282" r:id="rId3"/>
    <p:sldId id="258" r:id="rId4"/>
    <p:sldId id="259" r:id="rId5"/>
    <p:sldId id="272" r:id="rId6"/>
    <p:sldId id="260" r:id="rId7"/>
    <p:sldId id="261" r:id="rId8"/>
    <p:sldId id="262" r:id="rId9"/>
    <p:sldId id="283" r:id="rId10"/>
    <p:sldId id="275" r:id="rId11"/>
    <p:sldId id="281" r:id="rId12"/>
    <p:sldId id="286" r:id="rId13"/>
    <p:sldId id="278" r:id="rId14"/>
    <p:sldId id="264" r:id="rId15"/>
    <p:sldId id="277" r:id="rId16"/>
    <p:sldId id="265" r:id="rId17"/>
    <p:sldId id="279" r:id="rId18"/>
    <p:sldId id="266" r:id="rId19"/>
    <p:sldId id="276" r:id="rId20"/>
    <p:sldId id="267" r:id="rId21"/>
    <p:sldId id="268" r:id="rId22"/>
    <p:sldId id="269" r:id="rId23"/>
    <p:sldId id="280" r:id="rId24"/>
    <p:sldId id="270" r:id="rId25"/>
    <p:sldId id="271" r:id="rId26"/>
    <p:sldId id="273" r:id="rId27"/>
    <p:sldId id="288" r:id="rId28"/>
    <p:sldId id="287" r:id="rId29"/>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61" d="100"/>
          <a:sy n="161" d="100"/>
        </p:scale>
        <p:origin x="150"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167AE2-4E5E-4BBD-ADB0-C3C4AC40C092}" type="doc">
      <dgm:prSet loTypeId="urn:microsoft.com/office/officeart/2005/8/layout/pyramid1" loCatId="pyramid" qsTypeId="urn:microsoft.com/office/officeart/2005/8/quickstyle/simple1" qsCatId="simple" csTypeId="urn:microsoft.com/office/officeart/2005/8/colors/accent1_2" csCatId="accent1" phldr="1"/>
      <dgm:spPr/>
    </dgm:pt>
    <dgm:pt modelId="{471D5808-1483-4E38-BAC6-EE52D42501B1}">
      <dgm:prSet phldrT="[Text]" custT="1"/>
      <dgm:spPr/>
      <dgm:t>
        <a:bodyPr/>
        <a:lstStyle/>
        <a:p>
          <a:endParaRPr lang="en-US" sz="2000" dirty="0" smtClean="0"/>
        </a:p>
        <a:p>
          <a:endParaRPr lang="en-US" sz="1600" dirty="0" smtClean="0"/>
        </a:p>
        <a:p>
          <a:r>
            <a:rPr lang="en-US" sz="1600" b="1" dirty="0" smtClean="0">
              <a:solidFill>
                <a:schemeClr val="bg1"/>
              </a:solidFill>
            </a:rPr>
            <a:t>Community </a:t>
          </a:r>
        </a:p>
        <a:p>
          <a:r>
            <a:rPr lang="en-US" sz="1600" b="1" dirty="0" smtClean="0">
              <a:solidFill>
                <a:schemeClr val="bg1"/>
              </a:solidFill>
            </a:rPr>
            <a:t>Vision </a:t>
          </a:r>
          <a:endParaRPr lang="en-US" sz="1600" b="1" dirty="0">
            <a:solidFill>
              <a:schemeClr val="bg1"/>
            </a:solidFill>
          </a:endParaRPr>
        </a:p>
      </dgm:t>
    </dgm:pt>
    <dgm:pt modelId="{733195A9-EDF3-49E6-B85F-8EDE4AEDBB9C}" type="parTrans" cxnId="{9273AA26-970C-47F4-9B2A-480C75649475}">
      <dgm:prSet/>
      <dgm:spPr/>
      <dgm:t>
        <a:bodyPr/>
        <a:lstStyle/>
        <a:p>
          <a:endParaRPr lang="en-US"/>
        </a:p>
      </dgm:t>
    </dgm:pt>
    <dgm:pt modelId="{1B7259DC-AC29-48ED-ABC0-97107C50E85B}" type="sibTrans" cxnId="{9273AA26-970C-47F4-9B2A-480C75649475}">
      <dgm:prSet/>
      <dgm:spPr/>
      <dgm:t>
        <a:bodyPr/>
        <a:lstStyle/>
        <a:p>
          <a:endParaRPr lang="en-US"/>
        </a:p>
      </dgm:t>
    </dgm:pt>
    <dgm:pt modelId="{799785BA-9B27-4B75-B804-8725FF153B7B}">
      <dgm:prSet phldrT="[Text]" custT="1"/>
      <dgm:spPr/>
      <dgm:t>
        <a:bodyPr/>
        <a:lstStyle/>
        <a:p>
          <a:r>
            <a:rPr lang="en-US" sz="1600" b="1" dirty="0" smtClean="0">
              <a:solidFill>
                <a:schemeClr val="bg1"/>
              </a:solidFill>
            </a:rPr>
            <a:t>Comprehensive Plan </a:t>
          </a:r>
        </a:p>
        <a:p>
          <a:r>
            <a:rPr lang="en-US" sz="1600" dirty="0" smtClean="0">
              <a:solidFill>
                <a:schemeClr val="bg1"/>
              </a:solidFill>
            </a:rPr>
            <a:t>Goals, policies, etc. </a:t>
          </a:r>
          <a:endParaRPr lang="en-US" sz="1600" dirty="0">
            <a:solidFill>
              <a:schemeClr val="bg1"/>
            </a:solidFill>
          </a:endParaRPr>
        </a:p>
      </dgm:t>
    </dgm:pt>
    <dgm:pt modelId="{42605261-0326-457E-AE4E-0F8013D89CDF}" type="parTrans" cxnId="{CAD588AF-899C-4DC4-B85B-09217724E36E}">
      <dgm:prSet/>
      <dgm:spPr/>
      <dgm:t>
        <a:bodyPr/>
        <a:lstStyle/>
        <a:p>
          <a:endParaRPr lang="en-US"/>
        </a:p>
      </dgm:t>
    </dgm:pt>
    <dgm:pt modelId="{4EE2AB01-3E85-4763-A6C1-3369B0C44C43}" type="sibTrans" cxnId="{CAD588AF-899C-4DC4-B85B-09217724E36E}">
      <dgm:prSet/>
      <dgm:spPr/>
      <dgm:t>
        <a:bodyPr/>
        <a:lstStyle/>
        <a:p>
          <a:endParaRPr lang="en-US"/>
        </a:p>
      </dgm:t>
    </dgm:pt>
    <dgm:pt modelId="{59390DB0-2C51-4E3A-BC13-824E1B699770}">
      <dgm:prSet phldrT="[Text]" custT="1"/>
      <dgm:spPr/>
      <dgm:t>
        <a:bodyPr/>
        <a:lstStyle/>
        <a:p>
          <a:r>
            <a:rPr lang="en-US" sz="1600" b="1" dirty="0" smtClean="0">
              <a:solidFill>
                <a:schemeClr val="bg1"/>
              </a:solidFill>
            </a:rPr>
            <a:t>Implementation Actions</a:t>
          </a:r>
        </a:p>
        <a:p>
          <a:r>
            <a:rPr lang="en-US" sz="1600" dirty="0" smtClean="0">
              <a:solidFill>
                <a:schemeClr val="bg1"/>
              </a:solidFill>
            </a:rPr>
            <a:t>Zoning regulations, capital facilities, programs, partnerships, permits, budget decisions, etc. </a:t>
          </a:r>
          <a:endParaRPr lang="en-US" sz="1600" dirty="0">
            <a:solidFill>
              <a:schemeClr val="bg1"/>
            </a:solidFill>
          </a:endParaRPr>
        </a:p>
      </dgm:t>
    </dgm:pt>
    <dgm:pt modelId="{BF61F471-14BB-4356-857D-9D17B1A5950C}" type="parTrans" cxnId="{0AE5ECB1-A7DD-48CD-ACB2-FF6C84F5E207}">
      <dgm:prSet/>
      <dgm:spPr/>
      <dgm:t>
        <a:bodyPr/>
        <a:lstStyle/>
        <a:p>
          <a:endParaRPr lang="en-US"/>
        </a:p>
      </dgm:t>
    </dgm:pt>
    <dgm:pt modelId="{0501B8AA-E15A-43D1-B2B6-360065CE2FCE}" type="sibTrans" cxnId="{0AE5ECB1-A7DD-48CD-ACB2-FF6C84F5E207}">
      <dgm:prSet/>
      <dgm:spPr/>
      <dgm:t>
        <a:bodyPr/>
        <a:lstStyle/>
        <a:p>
          <a:endParaRPr lang="en-US"/>
        </a:p>
      </dgm:t>
    </dgm:pt>
    <dgm:pt modelId="{053C0614-256B-4685-BB07-FF37D920A858}" type="pres">
      <dgm:prSet presAssocID="{0D167AE2-4E5E-4BBD-ADB0-C3C4AC40C092}" presName="Name0" presStyleCnt="0">
        <dgm:presLayoutVars>
          <dgm:dir/>
          <dgm:animLvl val="lvl"/>
          <dgm:resizeHandles val="exact"/>
        </dgm:presLayoutVars>
      </dgm:prSet>
      <dgm:spPr/>
    </dgm:pt>
    <dgm:pt modelId="{4DE9B0F4-CFCF-4140-83C8-151FB4ED096D}" type="pres">
      <dgm:prSet presAssocID="{471D5808-1483-4E38-BAC6-EE52D42501B1}" presName="Name8" presStyleCnt="0"/>
      <dgm:spPr/>
    </dgm:pt>
    <dgm:pt modelId="{E07B247A-C183-4A87-900B-A7004242E7F1}" type="pres">
      <dgm:prSet presAssocID="{471D5808-1483-4E38-BAC6-EE52D42501B1}" presName="level" presStyleLbl="node1" presStyleIdx="0" presStyleCnt="3">
        <dgm:presLayoutVars>
          <dgm:chMax val="1"/>
          <dgm:bulletEnabled val="1"/>
        </dgm:presLayoutVars>
      </dgm:prSet>
      <dgm:spPr/>
      <dgm:t>
        <a:bodyPr/>
        <a:lstStyle/>
        <a:p>
          <a:endParaRPr lang="en-US"/>
        </a:p>
      </dgm:t>
    </dgm:pt>
    <dgm:pt modelId="{C655353D-F649-4526-9BEA-5C5F7A003126}" type="pres">
      <dgm:prSet presAssocID="{471D5808-1483-4E38-BAC6-EE52D42501B1}" presName="levelTx" presStyleLbl="revTx" presStyleIdx="0" presStyleCnt="0">
        <dgm:presLayoutVars>
          <dgm:chMax val="1"/>
          <dgm:bulletEnabled val="1"/>
        </dgm:presLayoutVars>
      </dgm:prSet>
      <dgm:spPr/>
      <dgm:t>
        <a:bodyPr/>
        <a:lstStyle/>
        <a:p>
          <a:endParaRPr lang="en-US"/>
        </a:p>
      </dgm:t>
    </dgm:pt>
    <dgm:pt modelId="{479BBE7A-CF85-4E10-BB75-C7D2A4ABF7DF}" type="pres">
      <dgm:prSet presAssocID="{799785BA-9B27-4B75-B804-8725FF153B7B}" presName="Name8" presStyleCnt="0"/>
      <dgm:spPr/>
    </dgm:pt>
    <dgm:pt modelId="{A4FEA961-004A-4759-94EF-CE2D48924DCC}" type="pres">
      <dgm:prSet presAssocID="{799785BA-9B27-4B75-B804-8725FF153B7B}" presName="level" presStyleLbl="node1" presStyleIdx="1" presStyleCnt="3">
        <dgm:presLayoutVars>
          <dgm:chMax val="1"/>
          <dgm:bulletEnabled val="1"/>
        </dgm:presLayoutVars>
      </dgm:prSet>
      <dgm:spPr/>
      <dgm:t>
        <a:bodyPr/>
        <a:lstStyle/>
        <a:p>
          <a:endParaRPr lang="en-US"/>
        </a:p>
      </dgm:t>
    </dgm:pt>
    <dgm:pt modelId="{94EFE402-0757-4373-BF71-8658C531EF32}" type="pres">
      <dgm:prSet presAssocID="{799785BA-9B27-4B75-B804-8725FF153B7B}" presName="levelTx" presStyleLbl="revTx" presStyleIdx="0" presStyleCnt="0">
        <dgm:presLayoutVars>
          <dgm:chMax val="1"/>
          <dgm:bulletEnabled val="1"/>
        </dgm:presLayoutVars>
      </dgm:prSet>
      <dgm:spPr/>
      <dgm:t>
        <a:bodyPr/>
        <a:lstStyle/>
        <a:p>
          <a:endParaRPr lang="en-US"/>
        </a:p>
      </dgm:t>
    </dgm:pt>
    <dgm:pt modelId="{C7DD038E-8A8B-43EC-90DE-F3D0EA79A46E}" type="pres">
      <dgm:prSet presAssocID="{59390DB0-2C51-4E3A-BC13-824E1B699770}" presName="Name8" presStyleCnt="0"/>
      <dgm:spPr/>
    </dgm:pt>
    <dgm:pt modelId="{A640A72F-41B5-4AC4-B201-5C49769A6886}" type="pres">
      <dgm:prSet presAssocID="{59390DB0-2C51-4E3A-BC13-824E1B699770}" presName="level" presStyleLbl="node1" presStyleIdx="2" presStyleCnt="3">
        <dgm:presLayoutVars>
          <dgm:chMax val="1"/>
          <dgm:bulletEnabled val="1"/>
        </dgm:presLayoutVars>
      </dgm:prSet>
      <dgm:spPr/>
      <dgm:t>
        <a:bodyPr/>
        <a:lstStyle/>
        <a:p>
          <a:endParaRPr lang="en-US"/>
        </a:p>
      </dgm:t>
    </dgm:pt>
    <dgm:pt modelId="{DC49FE9E-9934-4EB3-8FF4-CAFA0DA35BF0}" type="pres">
      <dgm:prSet presAssocID="{59390DB0-2C51-4E3A-BC13-824E1B699770}" presName="levelTx" presStyleLbl="revTx" presStyleIdx="0" presStyleCnt="0">
        <dgm:presLayoutVars>
          <dgm:chMax val="1"/>
          <dgm:bulletEnabled val="1"/>
        </dgm:presLayoutVars>
      </dgm:prSet>
      <dgm:spPr/>
      <dgm:t>
        <a:bodyPr/>
        <a:lstStyle/>
        <a:p>
          <a:endParaRPr lang="en-US"/>
        </a:p>
      </dgm:t>
    </dgm:pt>
  </dgm:ptLst>
  <dgm:cxnLst>
    <dgm:cxn modelId="{716D57B3-3E23-4FF5-84DC-DC8E21BCD989}" type="presOf" srcId="{471D5808-1483-4E38-BAC6-EE52D42501B1}" destId="{E07B247A-C183-4A87-900B-A7004242E7F1}" srcOrd="0" destOrd="0" presId="urn:microsoft.com/office/officeart/2005/8/layout/pyramid1"/>
    <dgm:cxn modelId="{6C5DEBAC-6AAF-4F80-9DE0-2C44D8B24794}" type="presOf" srcId="{799785BA-9B27-4B75-B804-8725FF153B7B}" destId="{94EFE402-0757-4373-BF71-8658C531EF32}" srcOrd="1" destOrd="0" presId="urn:microsoft.com/office/officeart/2005/8/layout/pyramid1"/>
    <dgm:cxn modelId="{59E9BF33-F0D5-4B55-A58C-91ED4A467B7E}" type="presOf" srcId="{799785BA-9B27-4B75-B804-8725FF153B7B}" destId="{A4FEA961-004A-4759-94EF-CE2D48924DCC}" srcOrd="0" destOrd="0" presId="urn:microsoft.com/office/officeart/2005/8/layout/pyramid1"/>
    <dgm:cxn modelId="{300E9D00-F1BE-4902-B609-818EBCCA6CBA}" type="presOf" srcId="{471D5808-1483-4E38-BAC6-EE52D42501B1}" destId="{C655353D-F649-4526-9BEA-5C5F7A003126}" srcOrd="1" destOrd="0" presId="urn:microsoft.com/office/officeart/2005/8/layout/pyramid1"/>
    <dgm:cxn modelId="{31275F77-5018-4F56-8159-AB0800620415}" type="presOf" srcId="{59390DB0-2C51-4E3A-BC13-824E1B699770}" destId="{A640A72F-41B5-4AC4-B201-5C49769A6886}" srcOrd="0" destOrd="0" presId="urn:microsoft.com/office/officeart/2005/8/layout/pyramid1"/>
    <dgm:cxn modelId="{CAD588AF-899C-4DC4-B85B-09217724E36E}" srcId="{0D167AE2-4E5E-4BBD-ADB0-C3C4AC40C092}" destId="{799785BA-9B27-4B75-B804-8725FF153B7B}" srcOrd="1" destOrd="0" parTransId="{42605261-0326-457E-AE4E-0F8013D89CDF}" sibTransId="{4EE2AB01-3E85-4763-A6C1-3369B0C44C43}"/>
    <dgm:cxn modelId="{5B6EA529-F3C4-41EC-A1B3-EBE6BAA17FD9}" type="presOf" srcId="{0D167AE2-4E5E-4BBD-ADB0-C3C4AC40C092}" destId="{053C0614-256B-4685-BB07-FF37D920A858}" srcOrd="0" destOrd="0" presId="urn:microsoft.com/office/officeart/2005/8/layout/pyramid1"/>
    <dgm:cxn modelId="{0AE5ECB1-A7DD-48CD-ACB2-FF6C84F5E207}" srcId="{0D167AE2-4E5E-4BBD-ADB0-C3C4AC40C092}" destId="{59390DB0-2C51-4E3A-BC13-824E1B699770}" srcOrd="2" destOrd="0" parTransId="{BF61F471-14BB-4356-857D-9D17B1A5950C}" sibTransId="{0501B8AA-E15A-43D1-B2B6-360065CE2FCE}"/>
    <dgm:cxn modelId="{9273AA26-970C-47F4-9B2A-480C75649475}" srcId="{0D167AE2-4E5E-4BBD-ADB0-C3C4AC40C092}" destId="{471D5808-1483-4E38-BAC6-EE52D42501B1}" srcOrd="0" destOrd="0" parTransId="{733195A9-EDF3-49E6-B85F-8EDE4AEDBB9C}" sibTransId="{1B7259DC-AC29-48ED-ABC0-97107C50E85B}"/>
    <dgm:cxn modelId="{4C1A1AA3-D014-4821-89C4-E18931B0D628}" type="presOf" srcId="{59390DB0-2C51-4E3A-BC13-824E1B699770}" destId="{DC49FE9E-9934-4EB3-8FF4-CAFA0DA35BF0}" srcOrd="1" destOrd="0" presId="urn:microsoft.com/office/officeart/2005/8/layout/pyramid1"/>
    <dgm:cxn modelId="{8C077B5C-A982-4116-BCC9-5893E815CC15}" type="presParOf" srcId="{053C0614-256B-4685-BB07-FF37D920A858}" destId="{4DE9B0F4-CFCF-4140-83C8-151FB4ED096D}" srcOrd="0" destOrd="0" presId="urn:microsoft.com/office/officeart/2005/8/layout/pyramid1"/>
    <dgm:cxn modelId="{E7AE2316-786C-4C66-9A5D-A0D693A72971}" type="presParOf" srcId="{4DE9B0F4-CFCF-4140-83C8-151FB4ED096D}" destId="{E07B247A-C183-4A87-900B-A7004242E7F1}" srcOrd="0" destOrd="0" presId="urn:microsoft.com/office/officeart/2005/8/layout/pyramid1"/>
    <dgm:cxn modelId="{66B01A30-62DE-4450-BD93-D0C2A7230D26}" type="presParOf" srcId="{4DE9B0F4-CFCF-4140-83C8-151FB4ED096D}" destId="{C655353D-F649-4526-9BEA-5C5F7A003126}" srcOrd="1" destOrd="0" presId="urn:microsoft.com/office/officeart/2005/8/layout/pyramid1"/>
    <dgm:cxn modelId="{1A498F67-7165-483A-A818-04AF603C30E4}" type="presParOf" srcId="{053C0614-256B-4685-BB07-FF37D920A858}" destId="{479BBE7A-CF85-4E10-BB75-C7D2A4ABF7DF}" srcOrd="1" destOrd="0" presId="urn:microsoft.com/office/officeart/2005/8/layout/pyramid1"/>
    <dgm:cxn modelId="{3DD2EF4C-EA88-4466-852B-31162E1D0751}" type="presParOf" srcId="{479BBE7A-CF85-4E10-BB75-C7D2A4ABF7DF}" destId="{A4FEA961-004A-4759-94EF-CE2D48924DCC}" srcOrd="0" destOrd="0" presId="urn:microsoft.com/office/officeart/2005/8/layout/pyramid1"/>
    <dgm:cxn modelId="{EA77DA4F-E576-46BF-B812-CFCE895FCFA6}" type="presParOf" srcId="{479BBE7A-CF85-4E10-BB75-C7D2A4ABF7DF}" destId="{94EFE402-0757-4373-BF71-8658C531EF32}" srcOrd="1" destOrd="0" presId="urn:microsoft.com/office/officeart/2005/8/layout/pyramid1"/>
    <dgm:cxn modelId="{68A297B6-B5B3-4603-9482-2990F00B094F}" type="presParOf" srcId="{053C0614-256B-4685-BB07-FF37D920A858}" destId="{C7DD038E-8A8B-43EC-90DE-F3D0EA79A46E}" srcOrd="2" destOrd="0" presId="urn:microsoft.com/office/officeart/2005/8/layout/pyramid1"/>
    <dgm:cxn modelId="{A2152DA5-D042-4068-8FB2-CD2DE735B3AA}" type="presParOf" srcId="{C7DD038E-8A8B-43EC-90DE-F3D0EA79A46E}" destId="{A640A72F-41B5-4AC4-B201-5C49769A6886}" srcOrd="0" destOrd="0" presId="urn:microsoft.com/office/officeart/2005/8/layout/pyramid1"/>
    <dgm:cxn modelId="{9CD17C21-0F41-49B1-B272-2A02ABBB34C4}" type="presParOf" srcId="{C7DD038E-8A8B-43EC-90DE-F3D0EA79A46E}" destId="{DC49FE9E-9934-4EB3-8FF4-CAFA0DA35BF0}"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B247A-C183-4A87-900B-A7004242E7F1}">
      <dsp:nvSpPr>
        <dsp:cNvPr id="0" name=""/>
        <dsp:cNvSpPr/>
      </dsp:nvSpPr>
      <dsp:spPr>
        <a:xfrm>
          <a:off x="1908703" y="0"/>
          <a:ext cx="1908704" cy="1264355"/>
        </a:xfrm>
        <a:prstGeom prst="trapezoid">
          <a:avLst>
            <a:gd name="adj" fmla="val 75481"/>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endParaRPr lang="en-US" sz="1600" kern="1200" dirty="0" smtClean="0"/>
        </a:p>
        <a:p>
          <a:pPr lvl="0" algn="ctr" defTabSz="889000">
            <a:lnSpc>
              <a:spcPct val="90000"/>
            </a:lnSpc>
            <a:spcBef>
              <a:spcPct val="0"/>
            </a:spcBef>
            <a:spcAft>
              <a:spcPct val="35000"/>
            </a:spcAft>
          </a:pPr>
          <a:r>
            <a:rPr lang="en-US" sz="1600" b="1" kern="1200" dirty="0" smtClean="0">
              <a:solidFill>
                <a:schemeClr val="bg1"/>
              </a:solidFill>
            </a:rPr>
            <a:t>Community </a:t>
          </a:r>
        </a:p>
        <a:p>
          <a:pPr lvl="0" algn="ctr" defTabSz="889000">
            <a:lnSpc>
              <a:spcPct val="90000"/>
            </a:lnSpc>
            <a:spcBef>
              <a:spcPct val="0"/>
            </a:spcBef>
            <a:spcAft>
              <a:spcPct val="35000"/>
            </a:spcAft>
          </a:pPr>
          <a:r>
            <a:rPr lang="en-US" sz="1600" b="1" kern="1200" dirty="0" smtClean="0">
              <a:solidFill>
                <a:schemeClr val="bg1"/>
              </a:solidFill>
            </a:rPr>
            <a:t>Vision </a:t>
          </a:r>
          <a:endParaRPr lang="en-US" sz="1600" b="1" kern="1200" dirty="0">
            <a:solidFill>
              <a:schemeClr val="bg1"/>
            </a:solidFill>
          </a:endParaRPr>
        </a:p>
      </dsp:txBody>
      <dsp:txXfrm>
        <a:off x="1908703" y="0"/>
        <a:ext cx="1908704" cy="1264355"/>
      </dsp:txXfrm>
    </dsp:sp>
    <dsp:sp modelId="{A4FEA961-004A-4759-94EF-CE2D48924DCC}">
      <dsp:nvSpPr>
        <dsp:cNvPr id="0" name=""/>
        <dsp:cNvSpPr/>
      </dsp:nvSpPr>
      <dsp:spPr>
        <a:xfrm>
          <a:off x="954351" y="1264355"/>
          <a:ext cx="3817408" cy="1264355"/>
        </a:xfrm>
        <a:prstGeom prst="trapezoid">
          <a:avLst>
            <a:gd name="adj" fmla="val 75481"/>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Comprehensive Plan </a:t>
          </a:r>
        </a:p>
        <a:p>
          <a:pPr lvl="0" algn="ctr" defTabSz="711200">
            <a:lnSpc>
              <a:spcPct val="90000"/>
            </a:lnSpc>
            <a:spcBef>
              <a:spcPct val="0"/>
            </a:spcBef>
            <a:spcAft>
              <a:spcPct val="35000"/>
            </a:spcAft>
          </a:pPr>
          <a:r>
            <a:rPr lang="en-US" sz="1600" kern="1200" dirty="0" smtClean="0">
              <a:solidFill>
                <a:schemeClr val="bg1"/>
              </a:solidFill>
            </a:rPr>
            <a:t>Goals, policies, etc. </a:t>
          </a:r>
          <a:endParaRPr lang="en-US" sz="1600" kern="1200" dirty="0">
            <a:solidFill>
              <a:schemeClr val="bg1"/>
            </a:solidFill>
          </a:endParaRPr>
        </a:p>
      </dsp:txBody>
      <dsp:txXfrm>
        <a:off x="1622398" y="1264355"/>
        <a:ext cx="2481315" cy="1264355"/>
      </dsp:txXfrm>
    </dsp:sp>
    <dsp:sp modelId="{A640A72F-41B5-4AC4-B201-5C49769A6886}">
      <dsp:nvSpPr>
        <dsp:cNvPr id="0" name=""/>
        <dsp:cNvSpPr/>
      </dsp:nvSpPr>
      <dsp:spPr>
        <a:xfrm>
          <a:off x="0" y="2528711"/>
          <a:ext cx="5726111" cy="1264355"/>
        </a:xfrm>
        <a:prstGeom prst="trapezoid">
          <a:avLst>
            <a:gd name="adj" fmla="val 75481"/>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rPr>
            <a:t>Implementation Actions</a:t>
          </a:r>
        </a:p>
        <a:p>
          <a:pPr lvl="0" algn="ctr" defTabSz="711200">
            <a:lnSpc>
              <a:spcPct val="90000"/>
            </a:lnSpc>
            <a:spcBef>
              <a:spcPct val="0"/>
            </a:spcBef>
            <a:spcAft>
              <a:spcPct val="35000"/>
            </a:spcAft>
          </a:pPr>
          <a:r>
            <a:rPr lang="en-US" sz="1600" kern="1200" dirty="0" smtClean="0">
              <a:solidFill>
                <a:schemeClr val="bg1"/>
              </a:solidFill>
            </a:rPr>
            <a:t>Zoning regulations, capital facilities, programs, partnerships, permits, budget decisions, etc. </a:t>
          </a:r>
          <a:endParaRPr lang="en-US" sz="1600" kern="1200" dirty="0">
            <a:solidFill>
              <a:schemeClr val="bg1"/>
            </a:solidFill>
          </a:endParaRPr>
        </a:p>
      </dsp:txBody>
      <dsp:txXfrm>
        <a:off x="1002069" y="2528711"/>
        <a:ext cx="3721972" cy="126435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36B5B84-498A-487B-984D-B666E6D45967}" type="slidenum">
              <a:rPr lang="en-US" smtClean="0"/>
              <a:t>‹#›</a:t>
            </a:fld>
            <a:endParaRPr lang="en-US"/>
          </a:p>
        </p:txBody>
      </p:sp>
    </p:spTree>
    <p:extLst>
      <p:ext uri="{BB962C8B-B14F-4D97-AF65-F5344CB8AC3E}">
        <p14:creationId xmlns:p14="http://schemas.microsoft.com/office/powerpoint/2010/main" val="705323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8DC65CA-AF23-47EE-A654-03DACF41CEE3}"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506914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037557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2374399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792676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8DC65CA-AF23-47EE-A654-03DACF41CEE3}"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98589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8DC65CA-AF23-47EE-A654-03DACF41CEE3}"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4178128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678254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735554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90978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DC65CA-AF23-47EE-A654-03DACF41CEE3}"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2188107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DC65CA-AF23-47EE-A654-03DACF41CEE3}"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711203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DC65CA-AF23-47EE-A654-03DACF41CEE3}"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255848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DC65CA-AF23-47EE-A654-03DACF41CEE3}" type="datetimeFigureOut">
              <a:rPr lang="en-US" smtClean="0"/>
              <a:t>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851566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DC65CA-AF23-47EE-A654-03DACF41CEE3}" type="datetimeFigureOut">
              <a:rPr lang="en-US" smtClean="0"/>
              <a:t>2/8/2022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274380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8DC65CA-AF23-47EE-A654-03DACF41CEE3}"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3316372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8DC65CA-AF23-47EE-A654-03DACF41CEE3}"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36B5B84-498A-487B-984D-B666E6D45967}" type="slidenum">
              <a:rPr lang="en-US" smtClean="0"/>
              <a:t>‹#›</a:t>
            </a:fld>
            <a:endParaRPr lang="en-US"/>
          </a:p>
        </p:txBody>
      </p:sp>
    </p:spTree>
    <p:extLst>
      <p:ext uri="{BB962C8B-B14F-4D97-AF65-F5344CB8AC3E}">
        <p14:creationId xmlns:p14="http://schemas.microsoft.com/office/powerpoint/2010/main" val="1721003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98DC65CA-AF23-47EE-A654-03DACF41CEE3}" type="datetimeFigureOut">
              <a:rPr lang="en-US" smtClean="0"/>
              <a:t>2/8/2022</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36B5B84-498A-487B-984D-B666E6D45967}" type="slidenum">
              <a:rPr lang="en-US" smtClean="0"/>
              <a:t>‹#›</a:t>
            </a:fld>
            <a:endParaRPr lang="en-US"/>
          </a:p>
        </p:txBody>
      </p:sp>
    </p:spTree>
    <p:extLst>
      <p:ext uri="{BB962C8B-B14F-4D97-AF65-F5344CB8AC3E}">
        <p14:creationId xmlns:p14="http://schemas.microsoft.com/office/powerpoint/2010/main" val="2692131446"/>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 id="2147483998"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hyperlink" Target="http://app.leg.wa.gov/RCW/default.aspx?cite=36.70A.030" TargetMode="Externa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psrc.org/" TargetMode="External"/><Relationship Id="rId2" Type="http://schemas.openxmlformats.org/officeDocument/2006/relationships/hyperlink" Target="https://mrsc.org/Home/Explore-Topics/Planning/General-Planning-and-Growth-Management/Comprehensive-Planning-Growth-Management.aspx" TargetMode="External"/><Relationship Id="rId1" Type="http://schemas.openxmlformats.org/officeDocument/2006/relationships/slideLayout" Target="../slideLayouts/slideLayout2.xml"/><Relationship Id="rId6" Type="http://schemas.openxmlformats.org/officeDocument/2006/relationships/hyperlink" Target="mailto:agemmer@marysvillewa.gov" TargetMode="External"/><Relationship Id="rId5" Type="http://schemas.openxmlformats.org/officeDocument/2006/relationships/hyperlink" Target="mailto:hmiller@Marysvillewa.gov" TargetMode="External"/><Relationship Id="rId4" Type="http://schemas.openxmlformats.org/officeDocument/2006/relationships/hyperlink" Target="https://snohomishcountywa.gov/168/Snohomish-County-Tomorrow"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100" b="1" dirty="0" smtClean="0"/>
              <a:t>2024 Comprehensive Plan </a:t>
            </a:r>
            <a:r>
              <a:rPr lang="en-US" sz="4100" b="1" i="1" dirty="0" smtClean="0"/>
              <a:t>Update</a:t>
            </a:r>
            <a:r>
              <a:rPr lang="en-US" sz="4100" b="1" dirty="0" smtClean="0"/>
              <a:t> </a:t>
            </a:r>
            <a:endParaRPr lang="en-US" sz="4100" b="1" dirty="0"/>
          </a:p>
        </p:txBody>
      </p:sp>
      <p:sp>
        <p:nvSpPr>
          <p:cNvPr id="3" name="Subtitle 2"/>
          <p:cNvSpPr>
            <a:spLocks noGrp="1"/>
          </p:cNvSpPr>
          <p:nvPr>
            <p:ph type="subTitle" idx="1"/>
          </p:nvPr>
        </p:nvSpPr>
        <p:spPr/>
        <p:txBody>
          <a:bodyPr/>
          <a:lstStyle/>
          <a:p>
            <a:r>
              <a:rPr lang="en-US" dirty="0" smtClean="0"/>
              <a:t>Overview for February 7, 2022 </a:t>
            </a:r>
          </a:p>
          <a:p>
            <a:r>
              <a:rPr lang="en-US" dirty="0" smtClean="0"/>
              <a:t>Economic development committee meeting </a:t>
            </a:r>
            <a:endParaRPr lang="en-US" dirty="0"/>
          </a:p>
        </p:txBody>
      </p:sp>
      <p:pic>
        <p:nvPicPr>
          <p:cNvPr id="4" name="Picture 3"/>
          <p:cNvPicPr>
            <a:picLocks noChangeAspect="1"/>
          </p:cNvPicPr>
          <p:nvPr/>
        </p:nvPicPr>
        <p:blipFill>
          <a:blip r:embed="rId2"/>
          <a:stretch>
            <a:fillRect/>
          </a:stretch>
        </p:blipFill>
        <p:spPr>
          <a:xfrm>
            <a:off x="8284867" y="4777379"/>
            <a:ext cx="1542857" cy="742857"/>
          </a:xfrm>
          <a:prstGeom prst="rect">
            <a:avLst/>
          </a:prstGeom>
        </p:spPr>
      </p:pic>
    </p:spTree>
    <p:extLst>
      <p:ext uri="{BB962C8B-B14F-4D97-AF65-F5344CB8AC3E}">
        <p14:creationId xmlns:p14="http://schemas.microsoft.com/office/powerpoint/2010/main" val="1014319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Use Element – Analysis </a:t>
            </a:r>
            <a:endParaRPr lang="en-US" dirty="0"/>
          </a:p>
        </p:txBody>
      </p:sp>
      <p:sp>
        <p:nvSpPr>
          <p:cNvPr id="3" name="Content Placeholder 2"/>
          <p:cNvSpPr>
            <a:spLocks noGrp="1"/>
          </p:cNvSpPr>
          <p:nvPr>
            <p:ph idx="1"/>
          </p:nvPr>
        </p:nvSpPr>
        <p:spPr/>
        <p:txBody>
          <a:bodyPr>
            <a:normAutofit/>
          </a:bodyPr>
          <a:lstStyle/>
          <a:p>
            <a:pPr lvl="0"/>
            <a:r>
              <a:rPr lang="en-US" dirty="0" smtClean="0"/>
              <a:t>Review State Amendments and Puget Sound Regional Council’s VISION 2050 Requirements. </a:t>
            </a:r>
          </a:p>
          <a:p>
            <a:pPr lvl="0"/>
            <a:r>
              <a:rPr lang="en-US" dirty="0" smtClean="0"/>
              <a:t>Review the 2044 population and employment targets. </a:t>
            </a:r>
          </a:p>
          <a:p>
            <a:pPr lvl="0"/>
            <a:r>
              <a:rPr lang="en-US" dirty="0" smtClean="0"/>
              <a:t>Propose </a:t>
            </a:r>
            <a:r>
              <a:rPr lang="en-US" dirty="0"/>
              <a:t>alternatives for accommodating the growth targets within the UGA (</a:t>
            </a:r>
            <a:r>
              <a:rPr lang="en-US" dirty="0" smtClean="0"/>
              <a:t>e.g. identify area for Comp. Plan map re-designations, zoning </a:t>
            </a:r>
            <a:r>
              <a:rPr lang="en-US" dirty="0"/>
              <a:t>code amendments, whether UGA expansion may be necessary, evaluate UGA expansion requests and Comp. Plan map re-designation requests, etc.). </a:t>
            </a:r>
            <a:endParaRPr lang="en-US" dirty="0" smtClean="0"/>
          </a:p>
          <a:p>
            <a:r>
              <a:rPr lang="en-US" dirty="0"/>
              <a:t>Conduct reasonable measures analysis for accommodating growth</a:t>
            </a:r>
            <a:r>
              <a:rPr lang="en-US" dirty="0" smtClean="0"/>
              <a:t>.</a:t>
            </a:r>
            <a:endParaRPr lang="en-US" dirty="0"/>
          </a:p>
          <a:p>
            <a:pPr lvl="0"/>
            <a:r>
              <a:rPr lang="en-US" dirty="0"/>
              <a:t>Update maps, charts, figures, text, policies, etc. accordingly. </a:t>
            </a:r>
            <a:endParaRPr lang="en-US" dirty="0" smtClean="0"/>
          </a:p>
          <a:p>
            <a:pPr lvl="0"/>
            <a:endParaRPr lang="en-US" dirty="0"/>
          </a:p>
        </p:txBody>
      </p:sp>
    </p:spTree>
    <p:extLst>
      <p:ext uri="{BB962C8B-B14F-4D97-AF65-F5344CB8AC3E}">
        <p14:creationId xmlns:p14="http://schemas.microsoft.com/office/powerpoint/2010/main" val="39704295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Requirements and/or Areas with Greater Focus/Emphasis </a:t>
            </a:r>
            <a:endParaRPr lang="en-US" dirty="0"/>
          </a:p>
        </p:txBody>
      </p:sp>
      <p:sp>
        <p:nvSpPr>
          <p:cNvPr id="3" name="Content Placeholder 2"/>
          <p:cNvSpPr>
            <a:spLocks noGrp="1"/>
          </p:cNvSpPr>
          <p:nvPr>
            <p:ph idx="1"/>
          </p:nvPr>
        </p:nvSpPr>
        <p:spPr>
          <a:xfrm>
            <a:off x="492369" y="2603499"/>
            <a:ext cx="4600136" cy="3755097"/>
          </a:xfrm>
        </p:spPr>
        <p:txBody>
          <a:bodyPr>
            <a:normAutofit/>
          </a:bodyPr>
          <a:lstStyle/>
          <a:p>
            <a:r>
              <a:rPr lang="en-US" b="1" dirty="0" smtClean="0"/>
              <a:t>High Capacity Transit Community </a:t>
            </a:r>
            <a:r>
              <a:rPr lang="en-US" dirty="0" smtClean="0"/>
              <a:t>– VISION </a:t>
            </a:r>
            <a:r>
              <a:rPr lang="en-US" dirty="0"/>
              <a:t>2050 focuses growth in the urbanized areas of the region, setting a goal of attracting </a:t>
            </a:r>
            <a:r>
              <a:rPr lang="en-US" b="1" dirty="0"/>
              <a:t>65% of the region’s population growth and 75% of the region’s job growth into regional centers and near high-capacity </a:t>
            </a:r>
            <a:r>
              <a:rPr lang="en-US" b="1" dirty="0" smtClean="0"/>
              <a:t>transit.</a:t>
            </a:r>
          </a:p>
          <a:p>
            <a:r>
              <a:rPr lang="en-US" dirty="0" smtClean="0"/>
              <a:t>Marysville designated HCT community. Density around stations.</a:t>
            </a:r>
          </a:p>
          <a:p>
            <a:r>
              <a:rPr lang="en-US" dirty="0" smtClean="0"/>
              <a:t>CT’s SWIFT Gold line planned arrival 2027. </a:t>
            </a:r>
          </a:p>
          <a:p>
            <a:pPr lvl="1"/>
            <a:endParaRPr lang="en-US" dirty="0"/>
          </a:p>
        </p:txBody>
      </p:sp>
      <p:pic>
        <p:nvPicPr>
          <p:cNvPr id="4" name="Picture 3"/>
          <p:cNvPicPr>
            <a:picLocks noChangeAspect="1"/>
          </p:cNvPicPr>
          <p:nvPr/>
        </p:nvPicPr>
        <p:blipFill>
          <a:blip r:embed="rId2"/>
          <a:stretch>
            <a:fillRect/>
          </a:stretch>
        </p:blipFill>
        <p:spPr>
          <a:xfrm>
            <a:off x="4896542" y="2405258"/>
            <a:ext cx="3212870" cy="4176122"/>
          </a:xfrm>
          <a:prstGeom prst="rect">
            <a:avLst/>
          </a:prstGeom>
        </p:spPr>
      </p:pic>
      <p:pic>
        <p:nvPicPr>
          <p:cNvPr id="6" name="Picture 5"/>
          <p:cNvPicPr>
            <a:picLocks noChangeAspect="1"/>
          </p:cNvPicPr>
          <p:nvPr/>
        </p:nvPicPr>
        <p:blipFill>
          <a:blip r:embed="rId3"/>
          <a:stretch>
            <a:fillRect/>
          </a:stretch>
        </p:blipFill>
        <p:spPr>
          <a:xfrm>
            <a:off x="8307345" y="2396295"/>
            <a:ext cx="3436334" cy="4194048"/>
          </a:xfrm>
          <a:prstGeom prst="rect">
            <a:avLst/>
          </a:prstGeom>
        </p:spPr>
      </p:pic>
    </p:spTree>
    <p:extLst>
      <p:ext uri="{BB962C8B-B14F-4D97-AF65-F5344CB8AC3E}">
        <p14:creationId xmlns:p14="http://schemas.microsoft.com/office/powerpoint/2010/main" val="1600366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Requirements and/or Areas with Greater Focus/Emphasis </a:t>
            </a:r>
          </a:p>
        </p:txBody>
      </p:sp>
      <p:sp>
        <p:nvSpPr>
          <p:cNvPr id="3" name="Content Placeholder 2"/>
          <p:cNvSpPr>
            <a:spLocks noGrp="1"/>
          </p:cNvSpPr>
          <p:nvPr>
            <p:ph idx="1"/>
          </p:nvPr>
        </p:nvSpPr>
        <p:spPr/>
        <p:txBody>
          <a:bodyPr>
            <a:normAutofit lnSpcReduction="10000"/>
          </a:bodyPr>
          <a:lstStyle/>
          <a:p>
            <a:r>
              <a:rPr lang="en-US" b="1" dirty="0"/>
              <a:t>Social Equity </a:t>
            </a:r>
            <a:r>
              <a:rPr lang="en-US" dirty="0" smtClean="0"/>
              <a:t>– Seeks to provide everyone with access to the resources and opportunities they need to improve their quality of life, and address current and past inequities particularly among communities of color, people with low incomes, and historically underserved communities. </a:t>
            </a:r>
            <a:endParaRPr lang="en-US" b="1" dirty="0" smtClean="0"/>
          </a:p>
          <a:p>
            <a:r>
              <a:rPr lang="en-US" b="1" dirty="0" smtClean="0"/>
              <a:t>Housing </a:t>
            </a:r>
            <a:r>
              <a:rPr lang="en-US" b="1" dirty="0"/>
              <a:t>Initiatives </a:t>
            </a:r>
            <a:r>
              <a:rPr lang="en-US" dirty="0" smtClean="0"/>
              <a:t>– Promote more housing, greater housing options (missing middle, etc.), and create more affordability. Support diverse housing near transit, services, and jobs. Affordability to low and very low income households. </a:t>
            </a:r>
            <a:endParaRPr lang="en-US" dirty="0"/>
          </a:p>
          <a:p>
            <a:r>
              <a:rPr lang="en-US" b="1" dirty="0"/>
              <a:t>Climate Change/Environmental Protection </a:t>
            </a:r>
            <a:r>
              <a:rPr lang="en-US" dirty="0" smtClean="0"/>
              <a:t>– VISION 2050 includes goal to reduce greenhouse gas emissions to 80% below 1990 levels. Compact growth patterns, low-carbon travel modes, protection of natural areas, climate resilience and adaptation, etc. pursued. </a:t>
            </a:r>
            <a:endParaRPr lang="en-US" b="1" dirty="0"/>
          </a:p>
          <a:p>
            <a:endParaRPr lang="en-US" dirty="0"/>
          </a:p>
        </p:txBody>
      </p:sp>
    </p:spTree>
    <p:extLst>
      <p:ext uri="{BB962C8B-B14F-4D97-AF65-F5344CB8AC3E}">
        <p14:creationId xmlns:p14="http://schemas.microsoft.com/office/powerpoint/2010/main" val="907724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Use Element – </a:t>
            </a:r>
            <a:br>
              <a:rPr lang="en-US" dirty="0" smtClean="0"/>
            </a:br>
            <a:r>
              <a:rPr lang="en-US" sz="3000" dirty="0" smtClean="0"/>
              <a:t>PSRC </a:t>
            </a:r>
            <a:r>
              <a:rPr lang="en-US" sz="3000" dirty="0"/>
              <a:t>VISION 2050 Policy and Program Goals </a:t>
            </a:r>
          </a:p>
        </p:txBody>
      </p:sp>
      <p:pic>
        <p:nvPicPr>
          <p:cNvPr id="4" name="Content Placeholder 3"/>
          <p:cNvPicPr>
            <a:picLocks noGrp="1" noChangeAspect="1"/>
          </p:cNvPicPr>
          <p:nvPr>
            <p:ph idx="1"/>
          </p:nvPr>
        </p:nvPicPr>
        <p:blipFill>
          <a:blip r:embed="rId2"/>
          <a:stretch>
            <a:fillRect/>
          </a:stretch>
        </p:blipFill>
        <p:spPr>
          <a:xfrm>
            <a:off x="860928" y="2696369"/>
            <a:ext cx="4850394" cy="3416300"/>
          </a:xfrm>
          <a:prstGeom prst="rect">
            <a:avLst/>
          </a:prstGeom>
        </p:spPr>
      </p:pic>
      <p:pic>
        <p:nvPicPr>
          <p:cNvPr id="5" name="Picture 4"/>
          <p:cNvPicPr>
            <a:picLocks noChangeAspect="1"/>
          </p:cNvPicPr>
          <p:nvPr/>
        </p:nvPicPr>
        <p:blipFill>
          <a:blip r:embed="rId3"/>
          <a:stretch>
            <a:fillRect/>
          </a:stretch>
        </p:blipFill>
        <p:spPr>
          <a:xfrm>
            <a:off x="5993826" y="2731905"/>
            <a:ext cx="5452844" cy="3380764"/>
          </a:xfrm>
          <a:prstGeom prst="rect">
            <a:avLst/>
          </a:prstGeom>
        </p:spPr>
      </p:pic>
    </p:spTree>
    <p:extLst>
      <p:ext uri="{BB962C8B-B14F-4D97-AF65-F5344CB8AC3E}">
        <p14:creationId xmlns:p14="http://schemas.microsoft.com/office/powerpoint/2010/main" val="1758720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Element </a:t>
            </a:r>
            <a:endParaRPr lang="en-US" dirty="0"/>
          </a:p>
        </p:txBody>
      </p:sp>
      <p:sp>
        <p:nvSpPr>
          <p:cNvPr id="3" name="Content Placeholder 2"/>
          <p:cNvSpPr>
            <a:spLocks noGrp="1"/>
          </p:cNvSpPr>
          <p:nvPr>
            <p:ph idx="1"/>
          </p:nvPr>
        </p:nvSpPr>
        <p:spPr>
          <a:xfrm>
            <a:off x="933498" y="2471738"/>
            <a:ext cx="8346231" cy="3548062"/>
          </a:xfrm>
        </p:spPr>
        <p:txBody>
          <a:bodyPr>
            <a:noAutofit/>
          </a:bodyPr>
          <a:lstStyle/>
          <a:p>
            <a:r>
              <a:rPr lang="en-US" dirty="0" smtClean="0"/>
              <a:t>Update demographic and housing information (e.g. age of housing stock, family composition, age of community members, income stratification and cost burden, affordable housing units, etc.). Alliance for Housing Affordability (AHA) assisting with housing profiles. </a:t>
            </a:r>
          </a:p>
          <a:p>
            <a:r>
              <a:rPr lang="en-US" dirty="0" smtClean="0"/>
              <a:t>Ensure </a:t>
            </a:r>
            <a:r>
              <a:rPr lang="en-US" dirty="0"/>
              <a:t>compliance with state statutes requiring more in-depth analysis for affordable and low income housing, equity, avoiding displacement, </a:t>
            </a:r>
            <a:r>
              <a:rPr lang="en-US" dirty="0" smtClean="0"/>
              <a:t>etc.</a:t>
            </a:r>
          </a:p>
          <a:p>
            <a:r>
              <a:rPr lang="en-US" dirty="0" smtClean="0"/>
              <a:t>Washington </a:t>
            </a:r>
            <a:r>
              <a:rPr lang="en-US" dirty="0"/>
              <a:t>Center for Real Estate Research (WCRER) at </a:t>
            </a:r>
            <a:r>
              <a:rPr lang="en-US" dirty="0" smtClean="0"/>
              <a:t>UW producing reports </a:t>
            </a:r>
            <a:r>
              <a:rPr lang="en-US" dirty="0"/>
              <a:t>that compiles housing supply affordability metrics for </a:t>
            </a:r>
            <a:r>
              <a:rPr lang="en-US" dirty="0" smtClean="0"/>
              <a:t>cities with 10,000 people. </a:t>
            </a:r>
          </a:p>
          <a:p>
            <a:r>
              <a:rPr lang="en-US" dirty="0" smtClean="0"/>
              <a:t>Other sources: US </a:t>
            </a:r>
            <a:r>
              <a:rPr lang="en-US" dirty="0"/>
              <a:t>Census Bureau, Snohomish County Assessor, American Community </a:t>
            </a:r>
            <a:r>
              <a:rPr lang="en-US" dirty="0" smtClean="0"/>
              <a:t>Survey, etc. </a:t>
            </a:r>
            <a:endParaRPr lang="en-US" dirty="0"/>
          </a:p>
        </p:txBody>
      </p:sp>
      <p:pic>
        <p:nvPicPr>
          <p:cNvPr id="4" name="Picture 3"/>
          <p:cNvPicPr>
            <a:picLocks noChangeAspect="1"/>
          </p:cNvPicPr>
          <p:nvPr/>
        </p:nvPicPr>
        <p:blipFill>
          <a:blip r:embed="rId2"/>
          <a:stretch>
            <a:fillRect/>
          </a:stretch>
        </p:blipFill>
        <p:spPr>
          <a:xfrm>
            <a:off x="9279729" y="4311650"/>
            <a:ext cx="2438400" cy="1876425"/>
          </a:xfrm>
          <a:prstGeom prst="rect">
            <a:avLst/>
          </a:prstGeom>
        </p:spPr>
      </p:pic>
      <p:pic>
        <p:nvPicPr>
          <p:cNvPr id="5" name="Picture 4"/>
          <p:cNvPicPr>
            <a:picLocks noChangeAspect="1"/>
          </p:cNvPicPr>
          <p:nvPr/>
        </p:nvPicPr>
        <p:blipFill rotWithShape="1">
          <a:blip r:embed="rId3"/>
          <a:srcRect l="19155" r="5119"/>
          <a:stretch/>
        </p:blipFill>
        <p:spPr>
          <a:xfrm>
            <a:off x="9215435" y="2293142"/>
            <a:ext cx="2536033" cy="1911668"/>
          </a:xfrm>
          <a:prstGeom prst="rect">
            <a:avLst/>
          </a:prstGeom>
        </p:spPr>
      </p:pic>
    </p:spTree>
    <p:extLst>
      <p:ext uri="{BB962C8B-B14F-4D97-AF65-F5344CB8AC3E}">
        <p14:creationId xmlns:p14="http://schemas.microsoft.com/office/powerpoint/2010/main" val="16217113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Element – </a:t>
            </a:r>
            <a:br>
              <a:rPr lang="en-US" dirty="0" smtClean="0"/>
            </a:br>
            <a:r>
              <a:rPr lang="en-US" sz="3000" dirty="0" smtClean="0"/>
              <a:t>PSRC VISION 2050 Policy and Program Goals </a:t>
            </a:r>
            <a:endParaRPr lang="en-US" sz="3000" dirty="0"/>
          </a:p>
        </p:txBody>
      </p:sp>
      <p:pic>
        <p:nvPicPr>
          <p:cNvPr id="4" name="Content Placeholder 3"/>
          <p:cNvPicPr>
            <a:picLocks noGrp="1" noChangeAspect="1"/>
          </p:cNvPicPr>
          <p:nvPr>
            <p:ph idx="1"/>
          </p:nvPr>
        </p:nvPicPr>
        <p:blipFill>
          <a:blip r:embed="rId2"/>
          <a:stretch>
            <a:fillRect/>
          </a:stretch>
        </p:blipFill>
        <p:spPr>
          <a:xfrm>
            <a:off x="735241" y="3160713"/>
            <a:ext cx="5368954" cy="2449586"/>
          </a:xfrm>
          <a:prstGeom prst="rect">
            <a:avLst/>
          </a:prstGeom>
        </p:spPr>
      </p:pic>
      <p:pic>
        <p:nvPicPr>
          <p:cNvPr id="5" name="Picture 4"/>
          <p:cNvPicPr>
            <a:picLocks noChangeAspect="1"/>
          </p:cNvPicPr>
          <p:nvPr/>
        </p:nvPicPr>
        <p:blipFill>
          <a:blip r:embed="rId3"/>
          <a:stretch>
            <a:fillRect/>
          </a:stretch>
        </p:blipFill>
        <p:spPr>
          <a:xfrm>
            <a:off x="6285211" y="3139741"/>
            <a:ext cx="5318620" cy="2470558"/>
          </a:xfrm>
          <a:prstGeom prst="rect">
            <a:avLst/>
          </a:prstGeom>
        </p:spPr>
      </p:pic>
    </p:spTree>
    <p:extLst>
      <p:ext uri="{BB962C8B-B14F-4D97-AF65-F5344CB8AC3E}">
        <p14:creationId xmlns:p14="http://schemas.microsoft.com/office/powerpoint/2010/main" val="2265130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Element</a:t>
            </a:r>
            <a:endParaRPr lang="en-US" dirty="0"/>
          </a:p>
        </p:txBody>
      </p:sp>
      <p:sp>
        <p:nvSpPr>
          <p:cNvPr id="3" name="Content Placeholder 2"/>
          <p:cNvSpPr>
            <a:spLocks noGrp="1"/>
          </p:cNvSpPr>
          <p:nvPr>
            <p:ph idx="1"/>
          </p:nvPr>
        </p:nvSpPr>
        <p:spPr>
          <a:xfrm>
            <a:off x="1154955" y="2603500"/>
            <a:ext cx="3938539" cy="3416300"/>
          </a:xfrm>
        </p:spPr>
        <p:txBody>
          <a:bodyPr/>
          <a:lstStyle/>
          <a:p>
            <a:r>
              <a:rPr lang="en-US" dirty="0"/>
              <a:t>Update text, maps/figures, and policies. </a:t>
            </a:r>
            <a:endParaRPr lang="en-US" dirty="0" smtClean="0"/>
          </a:p>
          <a:p>
            <a:r>
              <a:rPr lang="en-US" dirty="0" smtClean="0"/>
              <a:t>Address state requirements on climate change and any other new/updated requirements pertaining to the environment. </a:t>
            </a:r>
          </a:p>
          <a:p>
            <a:r>
              <a:rPr lang="en-US" dirty="0" smtClean="0"/>
              <a:t>State Department of Commerce anticipated </a:t>
            </a:r>
            <a:r>
              <a:rPr lang="en-US" dirty="0"/>
              <a:t>model </a:t>
            </a:r>
            <a:r>
              <a:rPr lang="en-US" dirty="0" smtClean="0"/>
              <a:t>ordinance on Climate Change. </a:t>
            </a:r>
            <a:endParaRPr lang="en-US" dirty="0"/>
          </a:p>
          <a:p>
            <a:endParaRPr lang="en-US" dirty="0"/>
          </a:p>
        </p:txBody>
      </p:sp>
      <p:pic>
        <p:nvPicPr>
          <p:cNvPr id="4" name="Picture 3"/>
          <p:cNvPicPr>
            <a:picLocks noChangeAspect="1"/>
          </p:cNvPicPr>
          <p:nvPr/>
        </p:nvPicPr>
        <p:blipFill>
          <a:blip r:embed="rId2"/>
          <a:stretch>
            <a:fillRect/>
          </a:stretch>
        </p:blipFill>
        <p:spPr>
          <a:xfrm>
            <a:off x="8470271" y="2275553"/>
            <a:ext cx="2892189" cy="4316891"/>
          </a:xfrm>
          <a:prstGeom prst="rect">
            <a:avLst/>
          </a:prstGeom>
        </p:spPr>
      </p:pic>
      <p:pic>
        <p:nvPicPr>
          <p:cNvPr id="5" name="Picture 4"/>
          <p:cNvPicPr>
            <a:picLocks noChangeAspect="1"/>
          </p:cNvPicPr>
          <p:nvPr/>
        </p:nvPicPr>
        <p:blipFill>
          <a:blip r:embed="rId3"/>
          <a:stretch>
            <a:fillRect/>
          </a:stretch>
        </p:blipFill>
        <p:spPr>
          <a:xfrm>
            <a:off x="5367217" y="2304286"/>
            <a:ext cx="2987823" cy="4259426"/>
          </a:xfrm>
          <a:prstGeom prst="rect">
            <a:avLst/>
          </a:prstGeom>
        </p:spPr>
      </p:pic>
    </p:spTree>
    <p:extLst>
      <p:ext uri="{BB962C8B-B14F-4D97-AF65-F5344CB8AC3E}">
        <p14:creationId xmlns:p14="http://schemas.microsoft.com/office/powerpoint/2010/main" val="428502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Element – </a:t>
            </a:r>
            <a:br>
              <a:rPr lang="en-US" dirty="0" smtClean="0"/>
            </a:br>
            <a:r>
              <a:rPr lang="en-US" sz="3000" dirty="0" smtClean="0"/>
              <a:t>PSRC VISION 2050 Policy and Program Goals </a:t>
            </a:r>
            <a:endParaRPr lang="en-US" sz="3000" dirty="0"/>
          </a:p>
        </p:txBody>
      </p:sp>
      <p:pic>
        <p:nvPicPr>
          <p:cNvPr id="4" name="Content Placeholder 3"/>
          <p:cNvPicPr>
            <a:picLocks noGrp="1" noChangeAspect="1"/>
          </p:cNvPicPr>
          <p:nvPr>
            <p:ph idx="1"/>
          </p:nvPr>
        </p:nvPicPr>
        <p:blipFill>
          <a:blip r:embed="rId2"/>
          <a:stretch>
            <a:fillRect/>
          </a:stretch>
        </p:blipFill>
        <p:spPr>
          <a:xfrm>
            <a:off x="5754995" y="2432050"/>
            <a:ext cx="5887394" cy="3515826"/>
          </a:xfrm>
          <a:prstGeom prst="rect">
            <a:avLst/>
          </a:prstGeom>
        </p:spPr>
      </p:pic>
      <p:pic>
        <p:nvPicPr>
          <p:cNvPr id="5" name="Picture 4"/>
          <p:cNvPicPr>
            <a:picLocks noChangeAspect="1"/>
          </p:cNvPicPr>
          <p:nvPr/>
        </p:nvPicPr>
        <p:blipFill>
          <a:blip r:embed="rId3"/>
          <a:stretch>
            <a:fillRect/>
          </a:stretch>
        </p:blipFill>
        <p:spPr>
          <a:xfrm>
            <a:off x="715178" y="2432050"/>
            <a:ext cx="4907560" cy="1147614"/>
          </a:xfrm>
          <a:prstGeom prst="rect">
            <a:avLst/>
          </a:prstGeom>
        </p:spPr>
      </p:pic>
      <p:pic>
        <p:nvPicPr>
          <p:cNvPr id="6" name="Picture 5"/>
          <p:cNvPicPr>
            <a:picLocks noChangeAspect="1"/>
          </p:cNvPicPr>
          <p:nvPr/>
        </p:nvPicPr>
        <p:blipFill>
          <a:blip r:embed="rId4"/>
          <a:stretch>
            <a:fillRect/>
          </a:stretch>
        </p:blipFill>
        <p:spPr>
          <a:xfrm>
            <a:off x="715178" y="3515370"/>
            <a:ext cx="4832059" cy="2789759"/>
          </a:xfrm>
          <a:prstGeom prst="rect">
            <a:avLst/>
          </a:prstGeom>
        </p:spPr>
      </p:pic>
    </p:spTree>
    <p:extLst>
      <p:ext uri="{BB962C8B-B14F-4D97-AF65-F5344CB8AC3E}">
        <p14:creationId xmlns:p14="http://schemas.microsoft.com/office/powerpoint/2010/main" val="4255273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Development Element </a:t>
            </a:r>
            <a:endParaRPr lang="en-US" dirty="0"/>
          </a:p>
        </p:txBody>
      </p:sp>
      <p:sp>
        <p:nvSpPr>
          <p:cNvPr id="3" name="Content Placeholder 2"/>
          <p:cNvSpPr>
            <a:spLocks noGrp="1"/>
          </p:cNvSpPr>
          <p:nvPr>
            <p:ph idx="1"/>
          </p:nvPr>
        </p:nvSpPr>
        <p:spPr>
          <a:xfrm>
            <a:off x="1154955" y="2603500"/>
            <a:ext cx="4231433" cy="3416300"/>
          </a:xfrm>
        </p:spPr>
        <p:txBody>
          <a:bodyPr>
            <a:normAutofit fontScale="92500" lnSpcReduction="10000"/>
          </a:bodyPr>
          <a:lstStyle/>
          <a:p>
            <a:r>
              <a:rPr lang="en-US" dirty="0" smtClean="0"/>
              <a:t>Incorporate </a:t>
            </a:r>
            <a:r>
              <a:rPr lang="en-US" dirty="0"/>
              <a:t>updated economic goals, policies and </a:t>
            </a:r>
            <a:r>
              <a:rPr lang="en-US" dirty="0" smtClean="0"/>
              <a:t>data including those adopted with CIC Subarea Plan, Downtown Master Plan, etc. </a:t>
            </a:r>
            <a:endParaRPr lang="en-US" dirty="0"/>
          </a:p>
          <a:p>
            <a:pPr lvl="0"/>
            <a:r>
              <a:rPr lang="en-US" dirty="0"/>
              <a:t>Coordinate with the City’s </a:t>
            </a:r>
            <a:r>
              <a:rPr lang="en-US" dirty="0" smtClean="0"/>
              <a:t>future </a:t>
            </a:r>
            <a:r>
              <a:rPr lang="en-US" dirty="0"/>
              <a:t>Economic Development </a:t>
            </a:r>
            <a:r>
              <a:rPr lang="en-US" dirty="0" smtClean="0"/>
              <a:t>Manager, Executive staff, Economic </a:t>
            </a:r>
            <a:r>
              <a:rPr lang="en-US" dirty="0"/>
              <a:t>Alliance Snohomish </a:t>
            </a:r>
            <a:r>
              <a:rPr lang="en-US" dirty="0" smtClean="0"/>
              <a:t>County, etc. </a:t>
            </a:r>
            <a:endParaRPr lang="en-US" dirty="0"/>
          </a:p>
          <a:p>
            <a:pPr lvl="0"/>
            <a:r>
              <a:rPr lang="en-US" dirty="0"/>
              <a:t>Highlight job growth and goals, different initiatives and strategies for promoting economic development, etc. </a:t>
            </a:r>
            <a:endParaRPr lang="en-US" dirty="0" smtClean="0"/>
          </a:p>
          <a:p>
            <a:pPr lvl="0"/>
            <a:endParaRPr lang="en-US" dirty="0"/>
          </a:p>
          <a:p>
            <a:endParaRPr lang="en-US" dirty="0"/>
          </a:p>
        </p:txBody>
      </p:sp>
      <p:pic>
        <p:nvPicPr>
          <p:cNvPr id="4" name="Picture 3"/>
          <p:cNvPicPr>
            <a:picLocks noChangeAspect="1"/>
          </p:cNvPicPr>
          <p:nvPr/>
        </p:nvPicPr>
        <p:blipFill>
          <a:blip r:embed="rId2"/>
          <a:stretch>
            <a:fillRect/>
          </a:stretch>
        </p:blipFill>
        <p:spPr>
          <a:xfrm>
            <a:off x="8796226" y="2190213"/>
            <a:ext cx="2240280" cy="2185988"/>
          </a:xfrm>
          <a:prstGeom prst="rect">
            <a:avLst/>
          </a:prstGeom>
        </p:spPr>
      </p:pic>
      <p:pic>
        <p:nvPicPr>
          <p:cNvPr id="5" name="Picture 4"/>
          <p:cNvPicPr>
            <a:picLocks noChangeAspect="1"/>
          </p:cNvPicPr>
          <p:nvPr/>
        </p:nvPicPr>
        <p:blipFill>
          <a:blip r:embed="rId3"/>
          <a:stretch>
            <a:fillRect/>
          </a:stretch>
        </p:blipFill>
        <p:spPr>
          <a:xfrm>
            <a:off x="5744889" y="2346065"/>
            <a:ext cx="2563676" cy="2030136"/>
          </a:xfrm>
          <a:prstGeom prst="rect">
            <a:avLst/>
          </a:prstGeom>
        </p:spPr>
      </p:pic>
      <p:pic>
        <p:nvPicPr>
          <p:cNvPr id="6" name="Picture 5"/>
          <p:cNvPicPr>
            <a:picLocks noChangeAspect="1"/>
          </p:cNvPicPr>
          <p:nvPr/>
        </p:nvPicPr>
        <p:blipFill rotWithShape="1">
          <a:blip r:embed="rId4"/>
          <a:srcRect b="6361"/>
          <a:stretch/>
        </p:blipFill>
        <p:spPr>
          <a:xfrm>
            <a:off x="6272597" y="4497399"/>
            <a:ext cx="4286250" cy="1846252"/>
          </a:xfrm>
          <a:prstGeom prst="rect">
            <a:avLst/>
          </a:prstGeom>
        </p:spPr>
      </p:pic>
    </p:spTree>
    <p:extLst>
      <p:ext uri="{BB962C8B-B14F-4D97-AF65-F5344CB8AC3E}">
        <p14:creationId xmlns:p14="http://schemas.microsoft.com/office/powerpoint/2010/main" val="653982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Development Element – </a:t>
            </a:r>
            <a:r>
              <a:rPr lang="en-US" sz="3000" dirty="0" smtClean="0"/>
              <a:t>PSRC VISION 2050 Policy and Program Goals  </a:t>
            </a:r>
            <a:endParaRPr lang="en-US" sz="3000" dirty="0"/>
          </a:p>
        </p:txBody>
      </p:sp>
      <p:pic>
        <p:nvPicPr>
          <p:cNvPr id="4" name="Content Placeholder 3"/>
          <p:cNvPicPr>
            <a:picLocks noGrp="1" noChangeAspect="1"/>
          </p:cNvPicPr>
          <p:nvPr>
            <p:ph idx="1"/>
          </p:nvPr>
        </p:nvPicPr>
        <p:blipFill>
          <a:blip r:embed="rId2"/>
          <a:stretch>
            <a:fillRect/>
          </a:stretch>
        </p:blipFill>
        <p:spPr>
          <a:xfrm>
            <a:off x="3033164" y="2296318"/>
            <a:ext cx="6016584" cy="4327880"/>
          </a:xfrm>
          <a:prstGeom prst="rect">
            <a:avLst/>
          </a:prstGeom>
        </p:spPr>
      </p:pic>
    </p:spTree>
    <p:extLst>
      <p:ext uri="{BB962C8B-B14F-4D97-AF65-F5344CB8AC3E}">
        <p14:creationId xmlns:p14="http://schemas.microsoft.com/office/powerpoint/2010/main" val="3791805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Region, County, City Alignment </a:t>
            </a:r>
            <a:endParaRPr lang="en-US" dirty="0"/>
          </a:p>
        </p:txBody>
      </p:sp>
      <p:sp>
        <p:nvSpPr>
          <p:cNvPr id="3" name="Content Placeholder 2"/>
          <p:cNvSpPr>
            <a:spLocks noGrp="1"/>
          </p:cNvSpPr>
          <p:nvPr>
            <p:ph idx="1"/>
          </p:nvPr>
        </p:nvSpPr>
        <p:spPr>
          <a:xfrm>
            <a:off x="1154955" y="2603500"/>
            <a:ext cx="6061771" cy="3416300"/>
          </a:xfrm>
        </p:spPr>
        <p:txBody>
          <a:bodyPr>
            <a:normAutofit/>
          </a:bodyPr>
          <a:lstStyle/>
          <a:p>
            <a:r>
              <a:rPr lang="en-US" sz="3200" dirty="0" smtClean="0"/>
              <a:t>Growth Management Act </a:t>
            </a:r>
          </a:p>
          <a:p>
            <a:r>
              <a:rPr lang="en-US" sz="3200" dirty="0" smtClean="0"/>
              <a:t>VISION 2050 &amp; Multi-county Planning Policies</a:t>
            </a:r>
          </a:p>
          <a:p>
            <a:r>
              <a:rPr lang="en-US" sz="3200" dirty="0" smtClean="0"/>
              <a:t>Countywide Planning Policies</a:t>
            </a:r>
          </a:p>
          <a:p>
            <a:r>
              <a:rPr lang="en-US" sz="3200" dirty="0" smtClean="0"/>
              <a:t>Local Comprehensive Plans </a:t>
            </a:r>
            <a:endParaRPr lang="en-US" sz="3200" dirty="0"/>
          </a:p>
        </p:txBody>
      </p:sp>
      <p:pic>
        <p:nvPicPr>
          <p:cNvPr id="5" name="Picture 4"/>
          <p:cNvPicPr>
            <a:picLocks noChangeAspect="1"/>
          </p:cNvPicPr>
          <p:nvPr/>
        </p:nvPicPr>
        <p:blipFill>
          <a:blip r:embed="rId2"/>
          <a:stretch>
            <a:fillRect/>
          </a:stretch>
        </p:blipFill>
        <p:spPr>
          <a:xfrm>
            <a:off x="7002342" y="2397602"/>
            <a:ext cx="5035868" cy="4193858"/>
          </a:xfrm>
          <a:prstGeom prst="rect">
            <a:avLst/>
          </a:prstGeom>
        </p:spPr>
      </p:pic>
    </p:spTree>
    <p:extLst>
      <p:ext uri="{BB962C8B-B14F-4D97-AF65-F5344CB8AC3E}">
        <p14:creationId xmlns:p14="http://schemas.microsoft.com/office/powerpoint/2010/main" val="2408192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Element </a:t>
            </a:r>
            <a:endParaRPr lang="en-US" dirty="0"/>
          </a:p>
        </p:txBody>
      </p:sp>
      <p:sp>
        <p:nvSpPr>
          <p:cNvPr id="3" name="Content Placeholder 2"/>
          <p:cNvSpPr>
            <a:spLocks noGrp="1"/>
          </p:cNvSpPr>
          <p:nvPr>
            <p:ph idx="1"/>
          </p:nvPr>
        </p:nvSpPr>
        <p:spPr>
          <a:xfrm>
            <a:off x="1154955" y="2603499"/>
            <a:ext cx="6314990" cy="3558149"/>
          </a:xfrm>
        </p:spPr>
        <p:txBody>
          <a:bodyPr>
            <a:normAutofit fontScale="92500" lnSpcReduction="10000"/>
          </a:bodyPr>
          <a:lstStyle/>
          <a:p>
            <a:r>
              <a:rPr lang="en-US" sz="1900" dirty="0" smtClean="0"/>
              <a:t>Update led by PW staff/consultant. CD staff coordination. Consultant budget request 2023 -24. </a:t>
            </a:r>
          </a:p>
          <a:p>
            <a:r>
              <a:rPr lang="en-US" sz="1900" dirty="0" smtClean="0"/>
              <a:t>Update </a:t>
            </a:r>
            <a:r>
              <a:rPr lang="en-US" sz="1900" dirty="0"/>
              <a:t>the roadway network to include changes from last plan stemming from the Downtown Master Plan Update, Lakewood Neighborhood Master </a:t>
            </a:r>
            <a:r>
              <a:rPr lang="en-US" sz="1900" dirty="0" smtClean="0"/>
              <a:t>Plan, </a:t>
            </a:r>
            <a:r>
              <a:rPr lang="en-US" sz="1900" dirty="0"/>
              <a:t>and </a:t>
            </a:r>
            <a:r>
              <a:rPr lang="en-US" sz="1900" dirty="0" smtClean="0"/>
              <a:t>the  </a:t>
            </a:r>
            <a:r>
              <a:rPr lang="en-US" sz="1900" dirty="0"/>
              <a:t>Cascade Industrial </a:t>
            </a:r>
            <a:r>
              <a:rPr lang="en-US" sz="1900" dirty="0" smtClean="0"/>
              <a:t>Center (</a:t>
            </a:r>
            <a:r>
              <a:rPr lang="en-US" sz="1900" dirty="0" err="1" smtClean="0"/>
              <a:t>fka</a:t>
            </a:r>
            <a:r>
              <a:rPr lang="en-US" sz="1900" dirty="0" smtClean="0"/>
              <a:t> AMMIC).</a:t>
            </a:r>
          </a:p>
          <a:p>
            <a:pPr lvl="0"/>
            <a:r>
              <a:rPr lang="en-US" sz="1900" dirty="0" smtClean="0"/>
              <a:t>PW working with County </a:t>
            </a:r>
            <a:r>
              <a:rPr lang="en-US" sz="1900" dirty="0"/>
              <a:t>staff to review roadway segments outside of Marysville City limits, in particular west and east of 156</a:t>
            </a:r>
            <a:r>
              <a:rPr lang="en-US" sz="1900" baseline="30000" dirty="0"/>
              <a:t>th</a:t>
            </a:r>
            <a:r>
              <a:rPr lang="en-US" sz="1900" dirty="0"/>
              <a:t> </a:t>
            </a:r>
            <a:r>
              <a:rPr lang="en-US" sz="1900" dirty="0" smtClean="0"/>
              <a:t>Street NE</a:t>
            </a:r>
            <a:r>
              <a:rPr lang="en-US" sz="1900" dirty="0"/>
              <a:t> </a:t>
            </a:r>
            <a:r>
              <a:rPr lang="en-US" sz="1900" dirty="0" smtClean="0"/>
              <a:t>to ensure </a:t>
            </a:r>
            <a:r>
              <a:rPr lang="en-US" sz="1900" dirty="0"/>
              <a:t>there is a focus to direct traffic to the new 156</a:t>
            </a:r>
            <a:r>
              <a:rPr lang="en-US" sz="1900" baseline="30000" dirty="0"/>
              <a:t>th</a:t>
            </a:r>
            <a:r>
              <a:rPr lang="en-US" sz="1900" dirty="0"/>
              <a:t> </a:t>
            </a:r>
            <a:r>
              <a:rPr lang="en-US" sz="1900" dirty="0" smtClean="0"/>
              <a:t>Street interchange </a:t>
            </a:r>
            <a:r>
              <a:rPr lang="en-US" sz="1900" dirty="0"/>
              <a:t>at </a:t>
            </a:r>
            <a:r>
              <a:rPr lang="en-US" sz="1900" dirty="0" smtClean="0"/>
              <a:t>I-5.</a:t>
            </a:r>
          </a:p>
          <a:p>
            <a:endParaRPr lang="en-US" dirty="0"/>
          </a:p>
        </p:txBody>
      </p:sp>
      <p:pic>
        <p:nvPicPr>
          <p:cNvPr id="4" name="Picture 3"/>
          <p:cNvPicPr>
            <a:picLocks noChangeAspect="1"/>
          </p:cNvPicPr>
          <p:nvPr/>
        </p:nvPicPr>
        <p:blipFill>
          <a:blip r:embed="rId2"/>
          <a:stretch>
            <a:fillRect/>
          </a:stretch>
        </p:blipFill>
        <p:spPr>
          <a:xfrm>
            <a:off x="7773404" y="2377405"/>
            <a:ext cx="3451231" cy="4069500"/>
          </a:xfrm>
          <a:prstGeom prst="rect">
            <a:avLst/>
          </a:prstGeom>
        </p:spPr>
      </p:pic>
    </p:spTree>
    <p:extLst>
      <p:ext uri="{BB962C8B-B14F-4D97-AF65-F5344CB8AC3E}">
        <p14:creationId xmlns:p14="http://schemas.microsoft.com/office/powerpoint/2010/main" val="28619882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Element </a:t>
            </a:r>
            <a:endParaRPr lang="en-US" dirty="0"/>
          </a:p>
        </p:txBody>
      </p:sp>
      <p:sp>
        <p:nvSpPr>
          <p:cNvPr id="3" name="Content Placeholder 2"/>
          <p:cNvSpPr>
            <a:spLocks noGrp="1"/>
          </p:cNvSpPr>
          <p:nvPr>
            <p:ph idx="1"/>
          </p:nvPr>
        </p:nvSpPr>
        <p:spPr>
          <a:xfrm>
            <a:off x="365761" y="2400301"/>
            <a:ext cx="4475320" cy="3619499"/>
          </a:xfrm>
        </p:spPr>
        <p:txBody>
          <a:bodyPr>
            <a:noAutofit/>
          </a:bodyPr>
          <a:lstStyle/>
          <a:p>
            <a:pPr marL="457200" lvl="1" indent="0">
              <a:buNone/>
            </a:pPr>
            <a:endParaRPr lang="en-US" sz="1400" dirty="0" smtClean="0"/>
          </a:p>
          <a:p>
            <a:pPr lvl="1"/>
            <a:r>
              <a:rPr lang="en-US" sz="2000" dirty="0" smtClean="0"/>
              <a:t>Update </a:t>
            </a:r>
            <a:r>
              <a:rPr lang="en-US" sz="2000" dirty="0"/>
              <a:t>and improve pedestrian and bicycle routes, including trails that provide regional benefit</a:t>
            </a:r>
            <a:r>
              <a:rPr lang="en-US" sz="2000" dirty="0" smtClean="0"/>
              <a:t>.</a:t>
            </a:r>
          </a:p>
          <a:p>
            <a:pPr lvl="1"/>
            <a:r>
              <a:rPr lang="en-US" sz="2000" dirty="0" smtClean="0"/>
              <a:t>Focus </a:t>
            </a:r>
            <a:r>
              <a:rPr lang="en-US" sz="2000" dirty="0"/>
              <a:t>on transit with new SWIFT line plus access to </a:t>
            </a:r>
            <a:r>
              <a:rPr lang="en-US" sz="2000" dirty="0" smtClean="0"/>
              <a:t>park-and-ride facilities</a:t>
            </a:r>
            <a:r>
              <a:rPr lang="en-US" sz="2000" dirty="0"/>
              <a:t>.  </a:t>
            </a:r>
          </a:p>
          <a:p>
            <a:pPr lvl="1"/>
            <a:r>
              <a:rPr lang="en-US" sz="2000" dirty="0" smtClean="0"/>
              <a:t>Anticipate </a:t>
            </a:r>
            <a:r>
              <a:rPr lang="en-US" sz="2000" dirty="0"/>
              <a:t>increased frequency in transit service with connections to light rail</a:t>
            </a:r>
            <a:r>
              <a:rPr lang="en-US" sz="2000" dirty="0" smtClean="0"/>
              <a:t>.</a:t>
            </a:r>
            <a:endParaRPr lang="en-US" sz="2000" dirty="0"/>
          </a:p>
        </p:txBody>
      </p:sp>
      <p:pic>
        <p:nvPicPr>
          <p:cNvPr id="5" name="Picture 4"/>
          <p:cNvPicPr>
            <a:picLocks noChangeAspect="1"/>
          </p:cNvPicPr>
          <p:nvPr/>
        </p:nvPicPr>
        <p:blipFill>
          <a:blip r:embed="rId2"/>
          <a:stretch>
            <a:fillRect/>
          </a:stretch>
        </p:blipFill>
        <p:spPr>
          <a:xfrm>
            <a:off x="4841081" y="2400301"/>
            <a:ext cx="4762500" cy="3429000"/>
          </a:xfrm>
          <a:prstGeom prst="rect">
            <a:avLst/>
          </a:prstGeom>
        </p:spPr>
      </p:pic>
      <p:pic>
        <p:nvPicPr>
          <p:cNvPr id="4" name="Picture 3"/>
          <p:cNvPicPr>
            <a:picLocks noChangeAspect="1"/>
          </p:cNvPicPr>
          <p:nvPr/>
        </p:nvPicPr>
        <p:blipFill rotWithShape="1">
          <a:blip r:embed="rId3"/>
          <a:srcRect t="21026"/>
          <a:stretch/>
        </p:blipFill>
        <p:spPr>
          <a:xfrm>
            <a:off x="7915275" y="4179094"/>
            <a:ext cx="3714750" cy="2200275"/>
          </a:xfrm>
          <a:prstGeom prst="rect">
            <a:avLst/>
          </a:prstGeom>
        </p:spPr>
      </p:pic>
    </p:spTree>
    <p:extLst>
      <p:ext uri="{BB962C8B-B14F-4D97-AF65-F5344CB8AC3E}">
        <p14:creationId xmlns:p14="http://schemas.microsoft.com/office/powerpoint/2010/main" val="4114275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Element </a:t>
            </a:r>
            <a:endParaRPr lang="en-US" dirty="0"/>
          </a:p>
        </p:txBody>
      </p:sp>
      <p:sp>
        <p:nvSpPr>
          <p:cNvPr id="3" name="Content Placeholder 2"/>
          <p:cNvSpPr>
            <a:spLocks noGrp="1"/>
          </p:cNvSpPr>
          <p:nvPr>
            <p:ph idx="1"/>
          </p:nvPr>
        </p:nvSpPr>
        <p:spPr>
          <a:xfrm>
            <a:off x="576776" y="2603500"/>
            <a:ext cx="5395400" cy="3416300"/>
          </a:xfrm>
        </p:spPr>
        <p:txBody>
          <a:bodyPr>
            <a:normAutofit fontScale="92500" lnSpcReduction="20000"/>
          </a:bodyPr>
          <a:lstStyle/>
          <a:p>
            <a:pPr lvl="1"/>
            <a:r>
              <a:rPr lang="en-US" sz="2200" dirty="0"/>
              <a:t>Intersection analysis and meeting concurrency with growth.  Evaluate what intersections need to be addressed, within timeline and a better analysis of options</a:t>
            </a:r>
            <a:r>
              <a:rPr lang="en-US" sz="2200" dirty="0" smtClean="0"/>
              <a:t>.</a:t>
            </a:r>
          </a:p>
          <a:p>
            <a:pPr lvl="1"/>
            <a:r>
              <a:rPr lang="en-US" sz="2200" dirty="0"/>
              <a:t>Review traffic impact fee calculation and compare with neighboring cities</a:t>
            </a:r>
            <a:r>
              <a:rPr lang="en-US" sz="2200" dirty="0" smtClean="0"/>
              <a:t>.</a:t>
            </a:r>
            <a:endParaRPr lang="en-US" sz="2200" dirty="0"/>
          </a:p>
          <a:p>
            <a:pPr lvl="1"/>
            <a:r>
              <a:rPr lang="en-US" sz="2200" dirty="0"/>
              <a:t>Evaluate federal classification, freight routes, and other criteria that would support future grant opportunities.</a:t>
            </a:r>
          </a:p>
          <a:p>
            <a:endParaRPr lang="en-US" dirty="0"/>
          </a:p>
        </p:txBody>
      </p:sp>
      <p:pic>
        <p:nvPicPr>
          <p:cNvPr id="4" name="Picture 3"/>
          <p:cNvPicPr>
            <a:picLocks noChangeAspect="1"/>
          </p:cNvPicPr>
          <p:nvPr/>
        </p:nvPicPr>
        <p:blipFill>
          <a:blip r:embed="rId2"/>
          <a:stretch>
            <a:fillRect/>
          </a:stretch>
        </p:blipFill>
        <p:spPr>
          <a:xfrm>
            <a:off x="6072188" y="2686050"/>
            <a:ext cx="5486400" cy="3086100"/>
          </a:xfrm>
          <a:prstGeom prst="rect">
            <a:avLst/>
          </a:prstGeom>
        </p:spPr>
      </p:pic>
    </p:spTree>
    <p:extLst>
      <p:ext uri="{BB962C8B-B14F-4D97-AF65-F5344CB8AC3E}">
        <p14:creationId xmlns:p14="http://schemas.microsoft.com/office/powerpoint/2010/main" val="922366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Element – </a:t>
            </a:r>
            <a:br>
              <a:rPr lang="en-US" dirty="0" smtClean="0"/>
            </a:br>
            <a:r>
              <a:rPr lang="en-US" sz="3000" dirty="0" smtClean="0"/>
              <a:t>PSRC VISION 2050 Policy and Program Goals </a:t>
            </a:r>
            <a:endParaRPr lang="en-US" sz="3000" dirty="0"/>
          </a:p>
        </p:txBody>
      </p:sp>
      <p:pic>
        <p:nvPicPr>
          <p:cNvPr id="4" name="Content Placeholder 3"/>
          <p:cNvPicPr>
            <a:picLocks noGrp="1" noChangeAspect="1"/>
          </p:cNvPicPr>
          <p:nvPr>
            <p:ph idx="1"/>
          </p:nvPr>
        </p:nvPicPr>
        <p:blipFill>
          <a:blip r:embed="rId2"/>
          <a:stretch>
            <a:fillRect/>
          </a:stretch>
        </p:blipFill>
        <p:spPr>
          <a:xfrm>
            <a:off x="968020" y="2620641"/>
            <a:ext cx="4779085" cy="3416300"/>
          </a:xfrm>
          <a:prstGeom prst="rect">
            <a:avLst/>
          </a:prstGeom>
        </p:spPr>
      </p:pic>
      <p:pic>
        <p:nvPicPr>
          <p:cNvPr id="5" name="Picture 4"/>
          <p:cNvPicPr>
            <a:picLocks noChangeAspect="1"/>
          </p:cNvPicPr>
          <p:nvPr/>
        </p:nvPicPr>
        <p:blipFill>
          <a:blip r:embed="rId3"/>
          <a:stretch>
            <a:fillRect/>
          </a:stretch>
        </p:blipFill>
        <p:spPr>
          <a:xfrm>
            <a:off x="6211284" y="2647008"/>
            <a:ext cx="4801858" cy="3363566"/>
          </a:xfrm>
          <a:prstGeom prst="rect">
            <a:avLst/>
          </a:prstGeom>
        </p:spPr>
      </p:pic>
    </p:spTree>
    <p:extLst>
      <p:ext uri="{BB962C8B-B14F-4D97-AF65-F5344CB8AC3E}">
        <p14:creationId xmlns:p14="http://schemas.microsoft.com/office/powerpoint/2010/main" val="34908210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Parks and Recreation Element</a:t>
            </a:r>
            <a:endParaRPr lang="en-US" dirty="0"/>
          </a:p>
        </p:txBody>
      </p:sp>
      <p:sp>
        <p:nvSpPr>
          <p:cNvPr id="3" name="Content Placeholder 2"/>
          <p:cNvSpPr>
            <a:spLocks noGrp="1"/>
          </p:cNvSpPr>
          <p:nvPr>
            <p:ph idx="1"/>
          </p:nvPr>
        </p:nvSpPr>
        <p:spPr>
          <a:xfrm>
            <a:off x="1154955" y="2603500"/>
            <a:ext cx="3167014" cy="3416300"/>
          </a:xfrm>
        </p:spPr>
        <p:txBody>
          <a:bodyPr/>
          <a:lstStyle/>
          <a:p>
            <a:r>
              <a:rPr lang="en-US" dirty="0"/>
              <a:t>Parks and Recreation just updated the Parks Plan in 2020 – which was written for 2020 – 2025. </a:t>
            </a:r>
            <a:endParaRPr lang="en-US" dirty="0" smtClean="0"/>
          </a:p>
          <a:p>
            <a:r>
              <a:rPr lang="en-US" dirty="0" smtClean="0"/>
              <a:t>Level </a:t>
            </a:r>
            <a:r>
              <a:rPr lang="en-US" dirty="0"/>
              <a:t>of service (LOS) and concurrency standards for parks and recreation facilities </a:t>
            </a:r>
            <a:r>
              <a:rPr lang="en-US" dirty="0" smtClean="0"/>
              <a:t>may need to </a:t>
            </a:r>
            <a:r>
              <a:rPr lang="en-US" smtClean="0"/>
              <a:t>be updated. </a:t>
            </a: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4391069" y="2584508"/>
            <a:ext cx="2627432" cy="3435292"/>
          </a:xfrm>
          <a:prstGeom prst="rect">
            <a:avLst/>
          </a:prstGeom>
        </p:spPr>
      </p:pic>
      <p:pic>
        <p:nvPicPr>
          <p:cNvPr id="5" name="Picture 4"/>
          <p:cNvPicPr>
            <a:picLocks noChangeAspect="1"/>
          </p:cNvPicPr>
          <p:nvPr/>
        </p:nvPicPr>
        <p:blipFill>
          <a:blip r:embed="rId3"/>
          <a:stretch>
            <a:fillRect/>
          </a:stretch>
        </p:blipFill>
        <p:spPr>
          <a:xfrm>
            <a:off x="7255668" y="3170555"/>
            <a:ext cx="4343400" cy="2282190"/>
          </a:xfrm>
          <a:prstGeom prst="rect">
            <a:avLst/>
          </a:prstGeom>
        </p:spPr>
      </p:pic>
    </p:spTree>
    <p:extLst>
      <p:ext uri="{BB962C8B-B14F-4D97-AF65-F5344CB8AC3E}">
        <p14:creationId xmlns:p14="http://schemas.microsoft.com/office/powerpoint/2010/main" val="28538699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Utilities Element </a:t>
            </a:r>
            <a:endParaRPr lang="en-US" dirty="0"/>
          </a:p>
        </p:txBody>
      </p:sp>
      <p:sp>
        <p:nvSpPr>
          <p:cNvPr id="3" name="Content Placeholder 2"/>
          <p:cNvSpPr>
            <a:spLocks noGrp="1"/>
          </p:cNvSpPr>
          <p:nvPr>
            <p:ph idx="1"/>
          </p:nvPr>
        </p:nvSpPr>
        <p:spPr>
          <a:xfrm>
            <a:off x="1154955" y="2603500"/>
            <a:ext cx="4624339" cy="3416300"/>
          </a:xfrm>
        </p:spPr>
        <p:txBody>
          <a:bodyPr>
            <a:normAutofit fontScale="85000" lnSpcReduction="10000"/>
          </a:bodyPr>
          <a:lstStyle/>
          <a:p>
            <a:pPr lvl="0"/>
            <a:r>
              <a:rPr lang="en-US" dirty="0" smtClean="0"/>
              <a:t>The utilities element provides information on the general </a:t>
            </a:r>
            <a:r>
              <a:rPr lang="en-US" dirty="0"/>
              <a:t>location, proposed location, and capacity of all existing and proposed utilities, including, but not limited to, electrical lines, telecommunication lines, and natural gas </a:t>
            </a:r>
            <a:r>
              <a:rPr lang="en-US" dirty="0" smtClean="0"/>
              <a:t>lines.</a:t>
            </a:r>
          </a:p>
          <a:p>
            <a:pPr lvl="0"/>
            <a:r>
              <a:rPr lang="en-US" dirty="0" smtClean="0"/>
              <a:t>Consult </a:t>
            </a:r>
            <a:r>
              <a:rPr lang="en-US" dirty="0"/>
              <a:t>with PUD, PSE, telecommunications companies, etc. </a:t>
            </a:r>
            <a:endParaRPr lang="en-US" dirty="0" smtClean="0"/>
          </a:p>
          <a:p>
            <a:pPr lvl="0"/>
            <a:r>
              <a:rPr lang="en-US" dirty="0" smtClean="0"/>
              <a:t>Review their planning </a:t>
            </a:r>
            <a:r>
              <a:rPr lang="en-US" dirty="0"/>
              <a:t>documents and incorporate relevant </a:t>
            </a:r>
            <a:r>
              <a:rPr lang="en-US" dirty="0" smtClean="0"/>
              <a:t>information</a:t>
            </a:r>
            <a:r>
              <a:rPr lang="en-US" dirty="0"/>
              <a:t> </a:t>
            </a:r>
            <a:r>
              <a:rPr lang="en-US" dirty="0" smtClean="0"/>
              <a:t>pertaining to capacity, infrastructure, etc. </a:t>
            </a:r>
          </a:p>
          <a:p>
            <a:pPr lvl="0"/>
            <a:r>
              <a:rPr lang="en-US" dirty="0" smtClean="0"/>
              <a:t>Infrastructure and network information is often general in nature for security reasons. </a:t>
            </a:r>
            <a:endParaRPr lang="en-US" dirty="0"/>
          </a:p>
          <a:p>
            <a:endParaRPr lang="en-US" dirty="0"/>
          </a:p>
        </p:txBody>
      </p:sp>
      <p:pic>
        <p:nvPicPr>
          <p:cNvPr id="4" name="Picture 3"/>
          <p:cNvPicPr>
            <a:picLocks noChangeAspect="1"/>
          </p:cNvPicPr>
          <p:nvPr/>
        </p:nvPicPr>
        <p:blipFill>
          <a:blip r:embed="rId2"/>
          <a:stretch>
            <a:fillRect/>
          </a:stretch>
        </p:blipFill>
        <p:spPr>
          <a:xfrm>
            <a:off x="6073377" y="3005534"/>
            <a:ext cx="2776538" cy="1042988"/>
          </a:xfrm>
          <a:prstGeom prst="rect">
            <a:avLst/>
          </a:prstGeom>
        </p:spPr>
      </p:pic>
      <p:pic>
        <p:nvPicPr>
          <p:cNvPr id="5" name="Picture 4"/>
          <p:cNvPicPr>
            <a:picLocks noChangeAspect="1"/>
          </p:cNvPicPr>
          <p:nvPr/>
        </p:nvPicPr>
        <p:blipFill>
          <a:blip r:embed="rId3"/>
          <a:stretch>
            <a:fillRect/>
          </a:stretch>
        </p:blipFill>
        <p:spPr>
          <a:xfrm>
            <a:off x="9143998" y="3005534"/>
            <a:ext cx="2209800" cy="1066800"/>
          </a:xfrm>
          <a:prstGeom prst="rect">
            <a:avLst/>
          </a:prstGeom>
        </p:spPr>
      </p:pic>
      <p:pic>
        <p:nvPicPr>
          <p:cNvPr id="6" name="Picture 5"/>
          <p:cNvPicPr>
            <a:picLocks noChangeAspect="1"/>
          </p:cNvPicPr>
          <p:nvPr/>
        </p:nvPicPr>
        <p:blipFill>
          <a:blip r:embed="rId4"/>
          <a:stretch>
            <a:fillRect/>
          </a:stretch>
        </p:blipFill>
        <p:spPr>
          <a:xfrm>
            <a:off x="5884067" y="4426744"/>
            <a:ext cx="3324225" cy="819150"/>
          </a:xfrm>
          <a:prstGeom prst="rect">
            <a:avLst/>
          </a:prstGeom>
        </p:spPr>
      </p:pic>
      <p:pic>
        <p:nvPicPr>
          <p:cNvPr id="7" name="Picture 6"/>
          <p:cNvPicPr>
            <a:picLocks noChangeAspect="1"/>
          </p:cNvPicPr>
          <p:nvPr/>
        </p:nvPicPr>
        <p:blipFill>
          <a:blip r:embed="rId5"/>
          <a:stretch>
            <a:fillRect/>
          </a:stretch>
        </p:blipFill>
        <p:spPr>
          <a:xfrm>
            <a:off x="9454990" y="4202906"/>
            <a:ext cx="2257425" cy="1266825"/>
          </a:xfrm>
          <a:prstGeom prst="rect">
            <a:avLst/>
          </a:prstGeom>
        </p:spPr>
      </p:pic>
    </p:spTree>
    <p:extLst>
      <p:ext uri="{BB962C8B-B14F-4D97-AF65-F5344CB8AC3E}">
        <p14:creationId xmlns:p14="http://schemas.microsoft.com/office/powerpoint/2010/main" val="22319588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Facilities and Services</a:t>
            </a:r>
            <a:endParaRPr lang="en-US" dirty="0"/>
          </a:p>
        </p:txBody>
      </p:sp>
      <p:sp>
        <p:nvSpPr>
          <p:cNvPr id="3" name="Content Placeholder 2"/>
          <p:cNvSpPr>
            <a:spLocks noGrp="1"/>
          </p:cNvSpPr>
          <p:nvPr>
            <p:ph idx="1"/>
          </p:nvPr>
        </p:nvSpPr>
        <p:spPr>
          <a:xfrm>
            <a:off x="1154954" y="2603500"/>
            <a:ext cx="6257459" cy="3909842"/>
          </a:xfrm>
        </p:spPr>
        <p:txBody>
          <a:bodyPr>
            <a:noAutofit/>
          </a:bodyPr>
          <a:lstStyle/>
          <a:p>
            <a:r>
              <a:rPr lang="en-US" sz="1500" dirty="0" smtClean="0"/>
              <a:t>"</a:t>
            </a:r>
            <a:r>
              <a:rPr lang="en-US" sz="1500" dirty="0"/>
              <a:t>Public facilities" include streets, roads, highways, sidewalks, street and road lighting systems, traffic signals, domestic water systems, storm and sanitary sewer systems, parks and recreational facilities, and </a:t>
            </a:r>
            <a:r>
              <a:rPr lang="en-US" sz="1500" dirty="0" smtClean="0"/>
              <a:t>schools (RCW </a:t>
            </a:r>
            <a:r>
              <a:rPr lang="en-US" sz="1500" b="1" dirty="0" smtClean="0">
                <a:hlinkClick r:id="rId2"/>
              </a:rPr>
              <a:t>36.70A.030</a:t>
            </a:r>
            <a:r>
              <a:rPr lang="en-US" sz="1500" dirty="0" smtClean="0"/>
              <a:t>(20)). </a:t>
            </a:r>
            <a:endParaRPr lang="en-US" sz="1500" dirty="0"/>
          </a:p>
          <a:p>
            <a:r>
              <a:rPr lang="en-US" sz="1500" dirty="0" smtClean="0"/>
              <a:t>"</a:t>
            </a:r>
            <a:r>
              <a:rPr lang="en-US" sz="1500" dirty="0"/>
              <a:t>Public services" include fire protection and suppression, law enforcement, public health, education, recreation, environmental protection, and other governmental </a:t>
            </a:r>
            <a:r>
              <a:rPr lang="en-US" sz="1500" dirty="0" smtClean="0"/>
              <a:t>services (RCW </a:t>
            </a:r>
            <a:r>
              <a:rPr lang="en-US" sz="1500" b="1" dirty="0" smtClean="0">
                <a:hlinkClick r:id="rId2"/>
              </a:rPr>
              <a:t>36.70A.030</a:t>
            </a:r>
            <a:r>
              <a:rPr lang="en-US" sz="1500" dirty="0" smtClean="0"/>
              <a:t>(21)). </a:t>
            </a:r>
            <a:endParaRPr lang="en-US" sz="1500" dirty="0"/>
          </a:p>
          <a:p>
            <a:pPr lvl="0"/>
            <a:r>
              <a:rPr lang="en-US" sz="1500" dirty="0" smtClean="0"/>
              <a:t>Incorporate </a:t>
            </a:r>
            <a:r>
              <a:rPr lang="en-US" sz="1500" dirty="0"/>
              <a:t>current school CFP, police, fire, water, sewer, </a:t>
            </a:r>
            <a:r>
              <a:rPr lang="en-US" sz="1500" dirty="0" smtClean="0"/>
              <a:t>etc. info. and coordinate </a:t>
            </a:r>
            <a:r>
              <a:rPr lang="en-US" sz="1500" dirty="0"/>
              <a:t>with </a:t>
            </a:r>
            <a:r>
              <a:rPr lang="en-US" sz="1500" dirty="0" smtClean="0"/>
              <a:t>these entities, as needed. </a:t>
            </a:r>
          </a:p>
          <a:p>
            <a:pPr lvl="0"/>
            <a:r>
              <a:rPr lang="en-US" sz="1500" dirty="0" smtClean="0"/>
              <a:t>Coordinate with Public Works to ensure adequate water and sewer capacity where zoning changes contemplated. </a:t>
            </a:r>
          </a:p>
          <a:p>
            <a:pPr lvl="0"/>
            <a:r>
              <a:rPr lang="en-US" sz="1500" dirty="0" smtClean="0"/>
              <a:t>Streamline by referencing functional plans. </a:t>
            </a:r>
            <a:endParaRPr lang="en-US" sz="1500" dirty="0"/>
          </a:p>
        </p:txBody>
      </p:sp>
      <p:pic>
        <p:nvPicPr>
          <p:cNvPr id="4" name="Picture 3"/>
          <p:cNvPicPr>
            <a:picLocks noChangeAspect="1"/>
          </p:cNvPicPr>
          <p:nvPr/>
        </p:nvPicPr>
        <p:blipFill>
          <a:blip r:embed="rId3"/>
          <a:stretch>
            <a:fillRect/>
          </a:stretch>
        </p:blipFill>
        <p:spPr>
          <a:xfrm>
            <a:off x="7522214" y="3638550"/>
            <a:ext cx="1838325" cy="2381250"/>
          </a:xfrm>
          <a:prstGeom prst="rect">
            <a:avLst/>
          </a:prstGeom>
        </p:spPr>
      </p:pic>
      <p:pic>
        <p:nvPicPr>
          <p:cNvPr id="5" name="Picture 4"/>
          <p:cNvPicPr>
            <a:picLocks noChangeAspect="1"/>
          </p:cNvPicPr>
          <p:nvPr/>
        </p:nvPicPr>
        <p:blipFill>
          <a:blip r:embed="rId4"/>
          <a:stretch>
            <a:fillRect/>
          </a:stretch>
        </p:blipFill>
        <p:spPr>
          <a:xfrm>
            <a:off x="9730630" y="3638550"/>
            <a:ext cx="1920240" cy="2373630"/>
          </a:xfrm>
          <a:prstGeom prst="rect">
            <a:avLst/>
          </a:prstGeom>
        </p:spPr>
      </p:pic>
      <p:pic>
        <p:nvPicPr>
          <p:cNvPr id="6" name="Picture 5"/>
          <p:cNvPicPr>
            <a:picLocks noChangeAspect="1"/>
          </p:cNvPicPr>
          <p:nvPr/>
        </p:nvPicPr>
        <p:blipFill>
          <a:blip r:embed="rId5"/>
          <a:stretch>
            <a:fillRect/>
          </a:stretch>
        </p:blipFill>
        <p:spPr>
          <a:xfrm>
            <a:off x="7769863" y="2568731"/>
            <a:ext cx="1343025" cy="876300"/>
          </a:xfrm>
          <a:prstGeom prst="rect">
            <a:avLst/>
          </a:prstGeom>
        </p:spPr>
      </p:pic>
      <p:pic>
        <p:nvPicPr>
          <p:cNvPr id="7" name="Picture 6"/>
          <p:cNvPicPr>
            <a:picLocks noChangeAspect="1"/>
          </p:cNvPicPr>
          <p:nvPr/>
        </p:nvPicPr>
        <p:blipFill>
          <a:blip r:embed="rId6"/>
          <a:stretch>
            <a:fillRect/>
          </a:stretch>
        </p:blipFill>
        <p:spPr>
          <a:xfrm>
            <a:off x="9470336" y="2556667"/>
            <a:ext cx="862965" cy="862965"/>
          </a:xfrm>
          <a:prstGeom prst="rect">
            <a:avLst/>
          </a:prstGeom>
        </p:spPr>
      </p:pic>
      <p:pic>
        <p:nvPicPr>
          <p:cNvPr id="8" name="Picture 7"/>
          <p:cNvPicPr>
            <a:picLocks noChangeAspect="1"/>
          </p:cNvPicPr>
          <p:nvPr/>
        </p:nvPicPr>
        <p:blipFill rotWithShape="1">
          <a:blip r:embed="rId7"/>
          <a:srcRect r="55755"/>
          <a:stretch/>
        </p:blipFill>
        <p:spPr>
          <a:xfrm>
            <a:off x="10690750" y="2511900"/>
            <a:ext cx="831057" cy="952500"/>
          </a:xfrm>
          <a:prstGeom prst="rect">
            <a:avLst/>
          </a:prstGeom>
        </p:spPr>
      </p:pic>
    </p:spTree>
    <p:extLst>
      <p:ext uri="{BB962C8B-B14F-4D97-AF65-F5344CB8AC3E}">
        <p14:creationId xmlns:p14="http://schemas.microsoft.com/office/powerpoint/2010/main" val="13642307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UGA Expansions</a:t>
            </a:r>
            <a:endParaRPr lang="en-US" dirty="0"/>
          </a:p>
        </p:txBody>
      </p:sp>
      <p:pic>
        <p:nvPicPr>
          <p:cNvPr id="4" name="Content Placeholder 3"/>
          <p:cNvPicPr>
            <a:picLocks noGrp="1" noChangeAspect="1"/>
          </p:cNvPicPr>
          <p:nvPr>
            <p:ph idx="1"/>
          </p:nvPr>
        </p:nvPicPr>
        <p:blipFill>
          <a:blip r:embed="rId2"/>
          <a:stretch>
            <a:fillRect/>
          </a:stretch>
        </p:blipFill>
        <p:spPr>
          <a:xfrm>
            <a:off x="455658" y="80517"/>
            <a:ext cx="5782582" cy="6777483"/>
          </a:xfrm>
          <a:prstGeom prst="rect">
            <a:avLst/>
          </a:prstGeom>
        </p:spPr>
      </p:pic>
      <p:pic>
        <p:nvPicPr>
          <p:cNvPr id="5" name="Picture 4"/>
          <p:cNvPicPr>
            <a:picLocks noChangeAspect="1"/>
          </p:cNvPicPr>
          <p:nvPr/>
        </p:nvPicPr>
        <p:blipFill>
          <a:blip r:embed="rId3"/>
          <a:stretch>
            <a:fillRect/>
          </a:stretch>
        </p:blipFill>
        <p:spPr>
          <a:xfrm>
            <a:off x="6156960" y="0"/>
            <a:ext cx="5679440" cy="6858000"/>
          </a:xfrm>
          <a:prstGeom prst="rect">
            <a:avLst/>
          </a:prstGeom>
        </p:spPr>
      </p:pic>
    </p:spTree>
    <p:extLst>
      <p:ext uri="{BB962C8B-B14F-4D97-AF65-F5344CB8AC3E}">
        <p14:creationId xmlns:p14="http://schemas.microsoft.com/office/powerpoint/2010/main" val="23728740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Questions, Comments…</a:t>
            </a:r>
            <a:endParaRPr lang="en-US" dirty="0"/>
          </a:p>
        </p:txBody>
      </p:sp>
      <p:sp>
        <p:nvSpPr>
          <p:cNvPr id="3" name="Content Placeholder 2"/>
          <p:cNvSpPr>
            <a:spLocks noGrp="1"/>
          </p:cNvSpPr>
          <p:nvPr>
            <p:ph idx="1"/>
          </p:nvPr>
        </p:nvSpPr>
        <p:spPr>
          <a:xfrm>
            <a:off x="1154954" y="2603500"/>
            <a:ext cx="10056997" cy="3416300"/>
          </a:xfrm>
        </p:spPr>
        <p:txBody>
          <a:bodyPr/>
          <a:lstStyle/>
          <a:p>
            <a:r>
              <a:rPr lang="en-US" dirty="0" smtClean="0"/>
              <a:t>Municipal Research Services Center – </a:t>
            </a:r>
            <a:r>
              <a:rPr lang="en-US" dirty="0" smtClean="0">
                <a:hlinkClick r:id="rId2"/>
              </a:rPr>
              <a:t>https</a:t>
            </a:r>
            <a:r>
              <a:rPr lang="en-US" dirty="0">
                <a:hlinkClick r:id="rId2"/>
              </a:rPr>
              <a:t>://</a:t>
            </a:r>
            <a:r>
              <a:rPr lang="en-US" dirty="0" smtClean="0">
                <a:hlinkClick r:id="rId2"/>
              </a:rPr>
              <a:t>mrsc.org/Home/Explore-Topics/Planning/General-Planning-and-Growth-Management/Comprehensive-Planning-Growth-Management.aspx</a:t>
            </a:r>
            <a:r>
              <a:rPr lang="en-US" dirty="0" smtClean="0"/>
              <a:t> </a:t>
            </a:r>
            <a:endParaRPr lang="en-US" dirty="0"/>
          </a:p>
          <a:p>
            <a:r>
              <a:rPr lang="en-US" dirty="0" smtClean="0"/>
              <a:t>Puget Sound Regional Council – </a:t>
            </a:r>
            <a:r>
              <a:rPr lang="en-US" dirty="0" smtClean="0">
                <a:hlinkClick r:id="rId3"/>
              </a:rPr>
              <a:t>www.psrc.org</a:t>
            </a:r>
            <a:r>
              <a:rPr lang="en-US" dirty="0" smtClean="0"/>
              <a:t> </a:t>
            </a:r>
          </a:p>
          <a:p>
            <a:r>
              <a:rPr lang="en-US" dirty="0" smtClean="0"/>
              <a:t>Snohomish </a:t>
            </a:r>
            <a:r>
              <a:rPr lang="en-US" dirty="0"/>
              <a:t>County Tomorrow – </a:t>
            </a:r>
            <a:r>
              <a:rPr lang="en-US" dirty="0">
                <a:hlinkClick r:id="rId4"/>
              </a:rPr>
              <a:t>https://</a:t>
            </a:r>
            <a:r>
              <a:rPr lang="en-US" dirty="0" smtClean="0">
                <a:hlinkClick r:id="rId4"/>
              </a:rPr>
              <a:t>snohomishcountywa.gov/168/Snohomish-County-Tomorrow</a:t>
            </a:r>
            <a:r>
              <a:rPr lang="en-US" dirty="0" smtClean="0"/>
              <a:t> </a:t>
            </a:r>
          </a:p>
          <a:p>
            <a:r>
              <a:rPr lang="en-US" dirty="0" smtClean="0"/>
              <a:t>Haylie Miller, Community Development Director – </a:t>
            </a:r>
            <a:r>
              <a:rPr lang="en-US" dirty="0" smtClean="0">
                <a:hlinkClick r:id="rId5"/>
              </a:rPr>
              <a:t>hmiller@Marysvillewa.gov</a:t>
            </a:r>
            <a:endParaRPr lang="en-US" dirty="0" smtClean="0"/>
          </a:p>
          <a:p>
            <a:r>
              <a:rPr lang="en-US" dirty="0" smtClean="0"/>
              <a:t>Angela Gemmer, Senior Planner – Long Range – </a:t>
            </a:r>
            <a:r>
              <a:rPr lang="en-US" dirty="0" smtClean="0">
                <a:hlinkClick r:id="rId6"/>
              </a:rPr>
              <a:t>agemmer@marysvillewa.gov</a:t>
            </a:r>
            <a:r>
              <a:rPr lang="en-US" dirty="0" smtClean="0"/>
              <a:t> </a:t>
            </a:r>
            <a:endParaRPr lang="en-US" dirty="0"/>
          </a:p>
          <a:p>
            <a:endParaRPr lang="en-US" dirty="0"/>
          </a:p>
        </p:txBody>
      </p:sp>
    </p:spTree>
    <p:extLst>
      <p:ext uri="{BB962C8B-B14F-4D97-AF65-F5344CB8AC3E}">
        <p14:creationId xmlns:p14="http://schemas.microsoft.com/office/powerpoint/2010/main" val="1417324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Comprehensive Plan Periodic Updates </a:t>
            </a:r>
            <a:endParaRPr lang="en-US" dirty="0"/>
          </a:p>
        </p:txBody>
      </p:sp>
      <p:sp>
        <p:nvSpPr>
          <p:cNvPr id="3" name="Content Placeholder 2"/>
          <p:cNvSpPr>
            <a:spLocks noGrp="1"/>
          </p:cNvSpPr>
          <p:nvPr>
            <p:ph idx="1"/>
          </p:nvPr>
        </p:nvSpPr>
        <p:spPr>
          <a:xfrm>
            <a:off x="1154955" y="2452256"/>
            <a:ext cx="4242380" cy="3509158"/>
          </a:xfrm>
        </p:spPr>
        <p:txBody>
          <a:bodyPr>
            <a:normAutofit/>
          </a:bodyPr>
          <a:lstStyle/>
          <a:p>
            <a:r>
              <a:rPr lang="en-US" sz="2200" dirty="0" smtClean="0"/>
              <a:t>Prior Comprehensive Plan Periodic Update: 2005</a:t>
            </a:r>
          </a:p>
          <a:p>
            <a:pPr marL="0" indent="0">
              <a:buNone/>
            </a:pPr>
            <a:endParaRPr lang="en-US" sz="2200" dirty="0" smtClean="0"/>
          </a:p>
          <a:p>
            <a:r>
              <a:rPr lang="en-US" sz="2200" dirty="0" smtClean="0"/>
              <a:t>Last Comprehensive Plan Periodic Update: 2015</a:t>
            </a:r>
          </a:p>
          <a:p>
            <a:pPr marL="0" indent="0">
              <a:buNone/>
            </a:pPr>
            <a:endParaRPr lang="en-US" sz="2200" dirty="0" smtClean="0"/>
          </a:p>
          <a:p>
            <a:r>
              <a:rPr lang="en-US" sz="2200" dirty="0" smtClean="0"/>
              <a:t>Next Comprehensive Plan Update due: June 2024 </a:t>
            </a:r>
            <a:endParaRPr lang="en-US" sz="2200" dirty="0"/>
          </a:p>
        </p:txBody>
      </p:sp>
      <p:graphicFrame>
        <p:nvGraphicFramePr>
          <p:cNvPr id="4" name="Diagram 3"/>
          <p:cNvGraphicFramePr/>
          <p:nvPr>
            <p:extLst>
              <p:ext uri="{D42A27DB-BD31-4B8C-83A1-F6EECF244321}">
                <p14:modId xmlns:p14="http://schemas.microsoft.com/office/powerpoint/2010/main" val="1503878353"/>
              </p:ext>
            </p:extLst>
          </p:nvPr>
        </p:nvGraphicFramePr>
        <p:xfrm>
          <a:off x="5932488" y="2310301"/>
          <a:ext cx="5726112" cy="3793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1125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Comprehensive Plan Elements </a:t>
            </a:r>
            <a:endParaRPr lang="en-US" dirty="0"/>
          </a:p>
        </p:txBody>
      </p:sp>
      <p:sp>
        <p:nvSpPr>
          <p:cNvPr id="5" name="Content Placeholder 4"/>
          <p:cNvSpPr>
            <a:spLocks noGrp="1"/>
          </p:cNvSpPr>
          <p:nvPr>
            <p:ph sz="half" idx="1"/>
          </p:nvPr>
        </p:nvSpPr>
        <p:spPr/>
        <p:txBody>
          <a:bodyPr/>
          <a:lstStyle/>
          <a:p>
            <a:r>
              <a:rPr lang="en-US" b="1" dirty="0" smtClean="0"/>
              <a:t>MANDATORY </a:t>
            </a:r>
          </a:p>
          <a:p>
            <a:pPr lvl="1"/>
            <a:r>
              <a:rPr lang="en-US" dirty="0" smtClean="0"/>
              <a:t>Land Use </a:t>
            </a:r>
          </a:p>
          <a:p>
            <a:pPr lvl="1"/>
            <a:r>
              <a:rPr lang="en-US" dirty="0" smtClean="0"/>
              <a:t>Housing </a:t>
            </a:r>
          </a:p>
          <a:p>
            <a:pPr lvl="1"/>
            <a:r>
              <a:rPr lang="en-US" dirty="0" smtClean="0"/>
              <a:t>Capital Facilities Plan </a:t>
            </a:r>
          </a:p>
          <a:p>
            <a:pPr lvl="1"/>
            <a:r>
              <a:rPr lang="en-US" dirty="0" smtClean="0"/>
              <a:t>Utilities </a:t>
            </a:r>
          </a:p>
          <a:p>
            <a:pPr lvl="1"/>
            <a:r>
              <a:rPr lang="en-US" dirty="0" smtClean="0"/>
              <a:t>Transportation </a:t>
            </a:r>
          </a:p>
          <a:p>
            <a:pPr lvl="1"/>
            <a:r>
              <a:rPr lang="en-US" dirty="0" smtClean="0"/>
              <a:t>Economic Development </a:t>
            </a:r>
          </a:p>
          <a:p>
            <a:pPr lvl="1"/>
            <a:r>
              <a:rPr lang="en-US" dirty="0" smtClean="0"/>
              <a:t>Parks and Recreation </a:t>
            </a:r>
          </a:p>
          <a:p>
            <a:pPr lvl="1"/>
            <a:r>
              <a:rPr lang="en-US" dirty="0" smtClean="0"/>
              <a:t>Shoreline Management</a:t>
            </a:r>
            <a:endParaRPr lang="en-US" dirty="0"/>
          </a:p>
        </p:txBody>
      </p:sp>
      <p:sp>
        <p:nvSpPr>
          <p:cNvPr id="6" name="Content Placeholder 5"/>
          <p:cNvSpPr>
            <a:spLocks noGrp="1"/>
          </p:cNvSpPr>
          <p:nvPr>
            <p:ph sz="half" idx="2"/>
          </p:nvPr>
        </p:nvSpPr>
        <p:spPr/>
        <p:txBody>
          <a:bodyPr/>
          <a:lstStyle/>
          <a:p>
            <a:r>
              <a:rPr lang="en-US" b="1" dirty="0" smtClean="0"/>
              <a:t>OPTIONAL </a:t>
            </a:r>
          </a:p>
          <a:p>
            <a:pPr lvl="1"/>
            <a:r>
              <a:rPr lang="en-US" dirty="0" smtClean="0"/>
              <a:t>Conservation </a:t>
            </a:r>
          </a:p>
          <a:p>
            <a:pPr lvl="1"/>
            <a:r>
              <a:rPr lang="en-US" dirty="0" smtClean="0"/>
              <a:t>Solar Energy </a:t>
            </a:r>
          </a:p>
          <a:p>
            <a:pPr lvl="1"/>
            <a:r>
              <a:rPr lang="en-US" dirty="0" smtClean="0"/>
              <a:t>Recreation </a:t>
            </a:r>
          </a:p>
          <a:p>
            <a:pPr lvl="1"/>
            <a:r>
              <a:rPr lang="en-US" dirty="0" smtClean="0"/>
              <a:t>Subarea Plans </a:t>
            </a:r>
          </a:p>
          <a:p>
            <a:pPr lvl="1"/>
            <a:r>
              <a:rPr lang="en-US" dirty="0" smtClean="0"/>
              <a:t>Ports </a:t>
            </a:r>
            <a:r>
              <a:rPr lang="en-US" sz="1400" i="1" dirty="0" smtClean="0"/>
              <a:t>(mandatory for cities with annual maritime port revenues exceeding $60 million and option for those with revenues between $20 million and 60 million). </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897141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Project Schedule/ Timeline </a:t>
            </a:r>
            <a:endParaRPr lang="en-US" dirty="0"/>
          </a:p>
        </p:txBody>
      </p:sp>
      <p:pic>
        <p:nvPicPr>
          <p:cNvPr id="4" name="Content Placeholder 3"/>
          <p:cNvPicPr>
            <a:picLocks noGrp="1" noChangeAspect="1"/>
          </p:cNvPicPr>
          <p:nvPr>
            <p:ph idx="1"/>
          </p:nvPr>
        </p:nvPicPr>
        <p:blipFill>
          <a:blip r:embed="rId2"/>
          <a:stretch>
            <a:fillRect/>
          </a:stretch>
        </p:blipFill>
        <p:spPr>
          <a:xfrm>
            <a:off x="777080" y="2767539"/>
            <a:ext cx="10628688" cy="3035767"/>
          </a:xfrm>
          <a:prstGeom prst="rect">
            <a:avLst/>
          </a:prstGeom>
        </p:spPr>
      </p:pic>
    </p:spTree>
    <p:extLst>
      <p:ext uri="{BB962C8B-B14F-4D97-AF65-F5344CB8AC3E}">
        <p14:creationId xmlns:p14="http://schemas.microsoft.com/office/powerpoint/2010/main" val="3984679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 and Vision Elements </a:t>
            </a:r>
            <a:endParaRPr lang="en-US" dirty="0"/>
          </a:p>
        </p:txBody>
      </p:sp>
      <p:sp>
        <p:nvSpPr>
          <p:cNvPr id="6" name="Content Placeholder 5"/>
          <p:cNvSpPr>
            <a:spLocks noGrp="1"/>
          </p:cNvSpPr>
          <p:nvPr>
            <p:ph idx="1"/>
          </p:nvPr>
        </p:nvSpPr>
        <p:spPr>
          <a:xfrm>
            <a:off x="1154955" y="2603500"/>
            <a:ext cx="5753051" cy="3416300"/>
          </a:xfrm>
        </p:spPr>
        <p:txBody>
          <a:bodyPr>
            <a:noAutofit/>
          </a:bodyPr>
          <a:lstStyle/>
          <a:p>
            <a:r>
              <a:rPr lang="en-US" sz="2200" dirty="0" smtClean="0"/>
              <a:t>Update to be more concise and graphically appealing. </a:t>
            </a:r>
          </a:p>
          <a:p>
            <a:r>
              <a:rPr lang="en-US" sz="2200" dirty="0" smtClean="0"/>
              <a:t>Incorporate historical imagery to include with the written history.</a:t>
            </a:r>
          </a:p>
          <a:p>
            <a:r>
              <a:rPr lang="en-US" sz="2200" dirty="0" smtClean="0"/>
              <a:t>Growth Management Task Force (GMTF) provided feedback on the City’s six overarching land use priorities. </a:t>
            </a:r>
            <a:endParaRPr lang="en-US" sz="2200" dirty="0"/>
          </a:p>
        </p:txBody>
      </p:sp>
      <p:pic>
        <p:nvPicPr>
          <p:cNvPr id="8" name="Picture 7"/>
          <p:cNvPicPr>
            <a:picLocks noChangeAspect="1"/>
          </p:cNvPicPr>
          <p:nvPr/>
        </p:nvPicPr>
        <p:blipFill>
          <a:blip r:embed="rId2"/>
          <a:stretch>
            <a:fillRect/>
          </a:stretch>
        </p:blipFill>
        <p:spPr>
          <a:xfrm>
            <a:off x="8417894" y="4002325"/>
            <a:ext cx="3400425" cy="2395538"/>
          </a:xfrm>
          <a:prstGeom prst="rect">
            <a:avLst/>
          </a:prstGeom>
        </p:spPr>
      </p:pic>
      <p:pic>
        <p:nvPicPr>
          <p:cNvPr id="9" name="Picture 8"/>
          <p:cNvPicPr>
            <a:picLocks noChangeAspect="1"/>
          </p:cNvPicPr>
          <p:nvPr/>
        </p:nvPicPr>
        <p:blipFill>
          <a:blip r:embed="rId3"/>
          <a:stretch>
            <a:fillRect/>
          </a:stretch>
        </p:blipFill>
        <p:spPr>
          <a:xfrm>
            <a:off x="6336504" y="2512615"/>
            <a:ext cx="3169444" cy="2687479"/>
          </a:xfrm>
          <a:prstGeom prst="rect">
            <a:avLst/>
          </a:prstGeom>
        </p:spPr>
      </p:pic>
    </p:spTree>
    <p:extLst>
      <p:ext uri="{BB962C8B-B14F-4D97-AF65-F5344CB8AC3E}">
        <p14:creationId xmlns:p14="http://schemas.microsoft.com/office/powerpoint/2010/main" val="2734638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21948"/>
          <a:stretch/>
        </p:blipFill>
        <p:spPr>
          <a:xfrm>
            <a:off x="9381794" y="4349408"/>
            <a:ext cx="2668969" cy="2276475"/>
          </a:xfrm>
          <a:prstGeom prst="rect">
            <a:avLst/>
          </a:prstGeom>
        </p:spPr>
      </p:pic>
      <p:sp>
        <p:nvSpPr>
          <p:cNvPr id="2" name="Title 1"/>
          <p:cNvSpPr>
            <a:spLocks noGrp="1"/>
          </p:cNvSpPr>
          <p:nvPr>
            <p:ph type="title"/>
          </p:nvPr>
        </p:nvSpPr>
        <p:spPr/>
        <p:txBody>
          <a:bodyPr/>
          <a:lstStyle/>
          <a:p>
            <a:r>
              <a:rPr lang="en-US" dirty="0" smtClean="0"/>
              <a:t>Public Participation Plan </a:t>
            </a:r>
            <a:endParaRPr lang="en-US" dirty="0"/>
          </a:p>
        </p:txBody>
      </p:sp>
      <p:sp>
        <p:nvSpPr>
          <p:cNvPr id="3" name="Content Placeholder 2"/>
          <p:cNvSpPr>
            <a:spLocks noGrp="1"/>
          </p:cNvSpPr>
          <p:nvPr>
            <p:ph idx="1"/>
          </p:nvPr>
        </p:nvSpPr>
        <p:spPr>
          <a:xfrm>
            <a:off x="1154954" y="2603499"/>
            <a:ext cx="9831914" cy="4022384"/>
          </a:xfrm>
        </p:spPr>
        <p:txBody>
          <a:bodyPr>
            <a:noAutofit/>
          </a:bodyPr>
          <a:lstStyle/>
          <a:p>
            <a:r>
              <a:rPr lang="en-US" sz="1300" i="1" dirty="0" smtClean="0"/>
              <a:t>“Each </a:t>
            </a:r>
            <a:r>
              <a:rPr lang="en-US" sz="1300" i="1" dirty="0"/>
              <a:t>county and city planning under the act must establish procedures for </a:t>
            </a:r>
            <a:r>
              <a:rPr lang="en-US" sz="1300" b="1" i="1" dirty="0"/>
              <a:t>early</a:t>
            </a:r>
            <a:r>
              <a:rPr lang="en-US" sz="1300" i="1" dirty="0"/>
              <a:t> and </a:t>
            </a:r>
            <a:r>
              <a:rPr lang="en-US" sz="1300" b="1" i="1" dirty="0"/>
              <a:t>continuous</a:t>
            </a:r>
            <a:r>
              <a:rPr lang="en-US" sz="1300" i="1" dirty="0"/>
              <a:t> public participation in the development and amendment of comprehensive plans and development </a:t>
            </a:r>
            <a:r>
              <a:rPr lang="en-US" sz="1300" i="1" dirty="0" smtClean="0"/>
              <a:t>regulations” </a:t>
            </a:r>
            <a:r>
              <a:rPr lang="en-US" sz="1300" dirty="0" smtClean="0"/>
              <a:t>(WAC 365-196-600). </a:t>
            </a:r>
          </a:p>
          <a:p>
            <a:r>
              <a:rPr lang="en-US" sz="1300" dirty="0" smtClean="0"/>
              <a:t>Amend old </a:t>
            </a:r>
            <a:r>
              <a:rPr lang="en-US" sz="1300" dirty="0"/>
              <a:t>information and incorporate information relevant to the current update. </a:t>
            </a:r>
          </a:p>
          <a:p>
            <a:r>
              <a:rPr lang="en-US" sz="1300" dirty="0" smtClean="0"/>
              <a:t>Open Houses (</a:t>
            </a:r>
            <a:r>
              <a:rPr lang="en-US" sz="1300" i="1" dirty="0" smtClean="0"/>
              <a:t>Zoom/in person</a:t>
            </a:r>
            <a:r>
              <a:rPr lang="en-US" sz="1300" dirty="0" smtClean="0"/>
              <a:t>), Planning Commission &amp; City Council work sessions/meetings, etc.</a:t>
            </a:r>
          </a:p>
          <a:p>
            <a:r>
              <a:rPr lang="en-US" sz="1300" dirty="0"/>
              <a:t>Draft documents to neighboring jurisdictions, tribes, etc. Meet/coordinate as needed. </a:t>
            </a:r>
            <a:endParaRPr lang="en-US" sz="1300" dirty="0" smtClean="0"/>
          </a:p>
          <a:p>
            <a:r>
              <a:rPr lang="en-US" sz="1300" dirty="0" smtClean="0"/>
              <a:t>Robust online engagement. </a:t>
            </a:r>
            <a:r>
              <a:rPr lang="en-US" sz="1200" dirty="0" smtClean="0"/>
              <a:t>Initial survey. How would the public like to engage? What land use issues are of greatest interest? </a:t>
            </a:r>
          </a:p>
          <a:p>
            <a:r>
              <a:rPr lang="en-US" sz="1200" dirty="0" smtClean="0"/>
              <a:t>Online (quarterly) </a:t>
            </a:r>
            <a:r>
              <a:rPr lang="en-US" sz="1200" dirty="0"/>
              <a:t>surveys </a:t>
            </a:r>
            <a:r>
              <a:rPr lang="en-US" sz="1200" dirty="0" smtClean="0"/>
              <a:t>– visioning</a:t>
            </a:r>
            <a:r>
              <a:rPr lang="en-US" sz="1200" dirty="0"/>
              <a:t>, general Comprehensive Plan goals, map designation </a:t>
            </a:r>
            <a:r>
              <a:rPr lang="en-US" sz="1200" dirty="0" smtClean="0"/>
              <a:t>changes, etc.</a:t>
            </a:r>
          </a:p>
          <a:p>
            <a:r>
              <a:rPr lang="en-US" sz="1200" dirty="0" smtClean="0"/>
              <a:t>Use </a:t>
            </a:r>
            <a:r>
              <a:rPr lang="en-US" sz="1200" dirty="0"/>
              <a:t>of </a:t>
            </a:r>
            <a:r>
              <a:rPr lang="en-US" sz="1200" dirty="0" smtClean="0"/>
              <a:t>Social Pinpoint interactive mapping software, and Idea Walls. </a:t>
            </a:r>
          </a:p>
          <a:p>
            <a:r>
              <a:rPr lang="en-US" sz="1200" dirty="0" smtClean="0"/>
              <a:t>Availability of draft documents for comment. </a:t>
            </a:r>
          </a:p>
        </p:txBody>
      </p:sp>
    </p:spTree>
    <p:extLst>
      <p:ext uri="{BB962C8B-B14F-4D97-AF65-F5344CB8AC3E}">
        <p14:creationId xmlns:p14="http://schemas.microsoft.com/office/powerpoint/2010/main" val="16012379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Use Element </a:t>
            </a:r>
            <a:endParaRPr lang="en-US" dirty="0"/>
          </a:p>
        </p:txBody>
      </p:sp>
      <p:sp>
        <p:nvSpPr>
          <p:cNvPr id="3" name="Content Placeholder 2"/>
          <p:cNvSpPr>
            <a:spLocks noGrp="1"/>
          </p:cNvSpPr>
          <p:nvPr>
            <p:ph idx="1"/>
          </p:nvPr>
        </p:nvSpPr>
        <p:spPr>
          <a:xfrm>
            <a:off x="1154955" y="2603500"/>
            <a:ext cx="6807359" cy="3416300"/>
          </a:xfrm>
        </p:spPr>
        <p:txBody>
          <a:bodyPr>
            <a:normAutofit fontScale="92500" lnSpcReduction="20000"/>
          </a:bodyPr>
          <a:lstStyle/>
          <a:p>
            <a:endParaRPr lang="en-US" b="1" cap="small" dirty="0" smtClean="0"/>
          </a:p>
          <a:p>
            <a:pPr lvl="0"/>
            <a:r>
              <a:rPr lang="en-US" sz="2700" dirty="0" smtClean="0"/>
              <a:t>Land Use Element sets the direction of future growth in a community and is depicted on a Comprehensive Plan Map (future land use map) . The Comprehensive Plan Map is implemented via the zoning map. </a:t>
            </a:r>
          </a:p>
          <a:p>
            <a:pPr lvl="0"/>
            <a:r>
              <a:rPr lang="en-US" sz="2700" dirty="0" smtClean="0"/>
              <a:t>A zoning change </a:t>
            </a:r>
            <a:r>
              <a:rPr lang="en-US" sz="2700" i="1" dirty="0" smtClean="0"/>
              <a:t>cannot</a:t>
            </a:r>
            <a:r>
              <a:rPr lang="en-US" sz="2700" dirty="0" smtClean="0"/>
              <a:t> be approved unless it is consistent with the future land use map.</a:t>
            </a:r>
          </a:p>
          <a:p>
            <a:pPr lvl="0"/>
            <a:endParaRPr lang="en-US" dirty="0" smtClean="0"/>
          </a:p>
          <a:p>
            <a:endParaRPr lang="en-US" dirty="0"/>
          </a:p>
        </p:txBody>
      </p:sp>
      <p:pic>
        <p:nvPicPr>
          <p:cNvPr id="4" name="Picture 3"/>
          <p:cNvPicPr>
            <a:picLocks noChangeAspect="1"/>
          </p:cNvPicPr>
          <p:nvPr/>
        </p:nvPicPr>
        <p:blipFill>
          <a:blip r:embed="rId2"/>
          <a:stretch>
            <a:fillRect/>
          </a:stretch>
        </p:blipFill>
        <p:spPr>
          <a:xfrm>
            <a:off x="8969178" y="2321022"/>
            <a:ext cx="2569335" cy="4207213"/>
          </a:xfrm>
          <a:prstGeom prst="rect">
            <a:avLst/>
          </a:prstGeom>
        </p:spPr>
      </p:pic>
    </p:spTree>
    <p:extLst>
      <p:ext uri="{BB962C8B-B14F-4D97-AF65-F5344CB8AC3E}">
        <p14:creationId xmlns:p14="http://schemas.microsoft.com/office/powerpoint/2010/main" val="2417088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2035 &amp; 2044 Marysville Growth Targets </a:t>
            </a:r>
            <a:endParaRPr lang="en-US" dirty="0"/>
          </a:p>
        </p:txBody>
      </p:sp>
      <p:pic>
        <p:nvPicPr>
          <p:cNvPr id="5" name="Picture 4"/>
          <p:cNvPicPr>
            <a:picLocks noChangeAspect="1"/>
          </p:cNvPicPr>
          <p:nvPr/>
        </p:nvPicPr>
        <p:blipFill>
          <a:blip r:embed="rId2"/>
          <a:stretch>
            <a:fillRect/>
          </a:stretch>
        </p:blipFill>
        <p:spPr>
          <a:xfrm>
            <a:off x="465992" y="2887980"/>
            <a:ext cx="11273028" cy="2407158"/>
          </a:xfrm>
          <a:prstGeom prst="rect">
            <a:avLst/>
          </a:prstGeom>
        </p:spPr>
      </p:pic>
    </p:spTree>
    <p:extLst>
      <p:ext uri="{BB962C8B-B14F-4D97-AF65-F5344CB8AC3E}">
        <p14:creationId xmlns:p14="http://schemas.microsoft.com/office/powerpoint/2010/main" val="12989375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Frame</Template>
  <TotalTime>2339</TotalTime>
  <Words>1456</Words>
  <Application>Microsoft Office PowerPoint</Application>
  <PresentationFormat>Widescreen</PresentationFormat>
  <Paragraphs>123</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Century Gothic</vt:lpstr>
      <vt:lpstr>Wingdings 3</vt:lpstr>
      <vt:lpstr>Ion Boardroom</vt:lpstr>
      <vt:lpstr>2024 Comprehensive Plan Update </vt:lpstr>
      <vt:lpstr>State, Region, County, City Alignment </vt:lpstr>
      <vt:lpstr>Comprehensive Plan Periodic Updates </vt:lpstr>
      <vt:lpstr>Comprehensive Plan Elements </vt:lpstr>
      <vt:lpstr>Draft Project Schedule/ Timeline </vt:lpstr>
      <vt:lpstr>Introduction and Vision Elements </vt:lpstr>
      <vt:lpstr>Public Participation Plan </vt:lpstr>
      <vt:lpstr>Land Use Element </vt:lpstr>
      <vt:lpstr>2035 &amp; 2044 Marysville Growth Targets </vt:lpstr>
      <vt:lpstr>Land Use Element – Analysis </vt:lpstr>
      <vt:lpstr>New Requirements and/or Areas with Greater Focus/Emphasis </vt:lpstr>
      <vt:lpstr>New Requirements and/or Areas with Greater Focus/Emphasis </vt:lpstr>
      <vt:lpstr>Land Use Element –  PSRC VISION 2050 Policy and Program Goals </vt:lpstr>
      <vt:lpstr>Housing Element </vt:lpstr>
      <vt:lpstr>Housing Element –  PSRC VISION 2050 Policy and Program Goals </vt:lpstr>
      <vt:lpstr>Environmental Element</vt:lpstr>
      <vt:lpstr>Environmental Element –  PSRC VISION 2050 Policy and Program Goals </vt:lpstr>
      <vt:lpstr>Economic Development Element </vt:lpstr>
      <vt:lpstr>Economic Development Element – PSRC VISION 2050 Policy and Program Goals  </vt:lpstr>
      <vt:lpstr>Transportation Element </vt:lpstr>
      <vt:lpstr>Transportation Element </vt:lpstr>
      <vt:lpstr>Transportation Element </vt:lpstr>
      <vt:lpstr>Transportation Element –  PSRC VISION 2050 Policy and Program Goals </vt:lpstr>
      <vt:lpstr>Parks and Recreation Element</vt:lpstr>
      <vt:lpstr>Utilities Element </vt:lpstr>
      <vt:lpstr>Public Facilities and Services</vt:lpstr>
      <vt:lpstr>UGA Expansions</vt:lpstr>
      <vt:lpstr>Resources, Questions,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Gemmer</dc:creator>
  <cp:lastModifiedBy>Angela Gemmer</cp:lastModifiedBy>
  <cp:revision>181</cp:revision>
  <cp:lastPrinted>2022-02-07T21:25:16Z</cp:lastPrinted>
  <dcterms:created xsi:type="dcterms:W3CDTF">2022-02-03T18:18:51Z</dcterms:created>
  <dcterms:modified xsi:type="dcterms:W3CDTF">2022-02-08T20:53:06Z</dcterms:modified>
</cp:coreProperties>
</file>