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541" r:id="rId5"/>
    <p:sldId id="559" r:id="rId6"/>
    <p:sldId id="561" r:id="rId7"/>
    <p:sldId id="588" r:id="rId8"/>
    <p:sldId id="589" r:id="rId9"/>
    <p:sldId id="566" r:id="rId10"/>
    <p:sldId id="585" r:id="rId11"/>
    <p:sldId id="590" r:id="rId12"/>
  </p:sldIdLst>
  <p:sldSz cx="7315200" cy="41148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57145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1429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371435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828581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285726" algn="l" defTabSz="91429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6pPr>
    <a:lvl7pPr marL="2742871" algn="l" defTabSz="91429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7pPr>
    <a:lvl8pPr marL="3200016" algn="l" defTabSz="91429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8pPr>
    <a:lvl9pPr marL="3657161" algn="l" defTabSz="91429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ott Bean" initials="SJB" lastIdx="2" clrIdx="0"/>
  <p:cmAuthor id="1" name="Andy Mortensen" initials="A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B2E76"/>
    <a:srgbClr val="18B0D4"/>
    <a:srgbClr val="08E4DF"/>
    <a:srgbClr val="532015"/>
    <a:srgbClr val="127C8A"/>
    <a:srgbClr val="72B95A"/>
    <a:srgbClr val="597924"/>
    <a:srgbClr val="89B938"/>
    <a:srgbClr val="5A6C78"/>
    <a:srgbClr val="55555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8948" autoAdjust="0"/>
    <p:restoredTop sz="97789" autoAdjust="0"/>
  </p:normalViewPr>
  <p:slideViewPr>
    <p:cSldViewPr snapToGrid="0">
      <p:cViewPr>
        <p:scale>
          <a:sx n="130" d="100"/>
          <a:sy n="130" d="100"/>
        </p:scale>
        <p:origin x="-78" y="-654"/>
      </p:cViewPr>
      <p:guideLst>
        <p:guide orient="horz" pos="1296"/>
        <p:guide pos="2304"/>
      </p:guideLst>
    </p:cSldViewPr>
  </p:slideViewPr>
  <p:outlineViewPr>
    <p:cViewPr>
      <p:scale>
        <a:sx n="33" d="100"/>
        <a:sy n="33" d="100"/>
      </p:scale>
      <p:origin x="0" y="30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5" d="100"/>
          <a:sy n="105" d="100"/>
        </p:scale>
        <p:origin x="-4040" y="-112"/>
      </p:cViewPr>
      <p:guideLst>
        <p:guide orient="horz" pos="3024"/>
        <p:guide pos="230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69375" cy="480060"/>
          </a:xfrm>
          <a:prstGeom prst="rect">
            <a:avLst/>
          </a:prstGeom>
        </p:spPr>
        <p:txBody>
          <a:bodyPr vert="horz" lIns="93675" tIns="46838" rIns="93675" bIns="46838" rtlCol="0"/>
          <a:lstStyle>
            <a:lvl1pPr algn="l">
              <a:defRPr sz="1100"/>
            </a:lvl1pPr>
          </a:lstStyle>
          <a:p>
            <a:r>
              <a:rPr lang="en-US" dirty="0" smtClean="0"/>
              <a:t>Transpo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4196" y="0"/>
            <a:ext cx="3169375" cy="480060"/>
          </a:xfrm>
          <a:prstGeom prst="rect">
            <a:avLst/>
          </a:prstGeom>
        </p:spPr>
        <p:txBody>
          <a:bodyPr vert="horz" lIns="93675" tIns="46838" rIns="93675" bIns="46838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119520"/>
            <a:ext cx="3169375" cy="480060"/>
          </a:xfrm>
          <a:prstGeom prst="rect">
            <a:avLst/>
          </a:prstGeom>
        </p:spPr>
        <p:txBody>
          <a:bodyPr vert="horz" lIns="93675" tIns="46838" rIns="93675" bIns="46838" rtlCol="0" anchor="b"/>
          <a:lstStyle>
            <a:lvl1pPr algn="l">
              <a:defRPr sz="1100"/>
            </a:lvl1pPr>
          </a:lstStyle>
          <a:p>
            <a:r>
              <a:rPr lang="en-US" dirty="0" smtClean="0"/>
              <a:t>What Transportation Can Be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4196" y="9119520"/>
            <a:ext cx="3169375" cy="480060"/>
          </a:xfrm>
          <a:prstGeom prst="rect">
            <a:avLst/>
          </a:prstGeom>
        </p:spPr>
        <p:txBody>
          <a:bodyPr vert="horz" lIns="93675" tIns="46838" rIns="93675" bIns="46838" rtlCol="0" anchor="b"/>
          <a:lstStyle>
            <a:lvl1pPr algn="r">
              <a:defRPr sz="1100"/>
            </a:lvl1pPr>
          </a:lstStyle>
          <a:p>
            <a:fld id="{6E20183B-9EFD-42E9-AEA6-499128C4C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95444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19" cy="480388"/>
          </a:xfrm>
          <a:prstGeom prst="rect">
            <a:avLst/>
          </a:prstGeom>
        </p:spPr>
        <p:txBody>
          <a:bodyPr vert="horz" lIns="95723" tIns="47860" rIns="95723" bIns="47860" rtlCol="0"/>
          <a:lstStyle>
            <a:lvl1pPr algn="l">
              <a:defRPr sz="1200"/>
            </a:lvl1pPr>
          </a:lstStyle>
          <a:p>
            <a:r>
              <a:rPr lang="en-US" dirty="0" smtClean="0"/>
              <a:t>Transpo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19" cy="480388"/>
          </a:xfrm>
          <a:prstGeom prst="rect">
            <a:avLst/>
          </a:prstGeom>
        </p:spPr>
        <p:txBody>
          <a:bodyPr vert="horz" lIns="95723" tIns="47860" rIns="95723" bIns="47860" rtlCol="0"/>
          <a:lstStyle>
            <a:lvl1pPr algn="r">
              <a:defRPr sz="1200"/>
            </a:lvl1pPr>
          </a:lstStyle>
          <a:p>
            <a:fld id="{919ED2D7-86F2-4CC2-88FC-D2DCDA2D499C}" type="datetimeFigureOut">
              <a:rPr lang="en-US" smtClean="0"/>
              <a:pPr/>
              <a:t>06/24/2015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2313"/>
            <a:ext cx="6397625" cy="3598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23" tIns="47860" rIns="95723" bIns="4786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1229"/>
            <a:ext cx="5852160" cy="4320213"/>
          </a:xfrm>
          <a:prstGeom prst="rect">
            <a:avLst/>
          </a:prstGeom>
        </p:spPr>
        <p:txBody>
          <a:bodyPr vert="horz" lIns="95723" tIns="47860" rIns="95723" bIns="4786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19176"/>
            <a:ext cx="3169919" cy="480388"/>
          </a:xfrm>
          <a:prstGeom prst="rect">
            <a:avLst/>
          </a:prstGeom>
        </p:spPr>
        <p:txBody>
          <a:bodyPr vert="horz" lIns="95723" tIns="47860" rIns="95723" bIns="4786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What Transportation Can Be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176"/>
            <a:ext cx="3169919" cy="480388"/>
          </a:xfrm>
          <a:prstGeom prst="rect">
            <a:avLst/>
          </a:prstGeom>
        </p:spPr>
        <p:txBody>
          <a:bodyPr vert="horz" lIns="95723" tIns="47860" rIns="95723" bIns="47860" rtlCol="0" anchor="b"/>
          <a:lstStyle>
            <a:lvl1pPr algn="r">
              <a:defRPr sz="1200"/>
            </a:lvl1pPr>
          </a:lstStyle>
          <a:p>
            <a:fld id="{45FA38AA-FC5D-45F9-87B2-0C3216AC21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192533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569" y="946150"/>
            <a:ext cx="2837181" cy="127634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589-A6F2-48EF-94D1-006817D6E2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red cloth_texture1068.jpg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858" t="2449" r="2580" b="1939"/>
          <a:stretch/>
        </p:blipFill>
        <p:spPr>
          <a:xfrm>
            <a:off x="4933951" y="-2419"/>
            <a:ext cx="2381249" cy="4117219"/>
          </a:xfrm>
          <a:prstGeom prst="rect">
            <a:avLst/>
          </a:prstGeom>
        </p:spPr>
      </p:pic>
      <p:sp>
        <p:nvSpPr>
          <p:cNvPr id="7" name="Oval 6"/>
          <p:cNvSpPr/>
          <p:nvPr userDrawn="1"/>
        </p:nvSpPr>
        <p:spPr bwMode="auto">
          <a:xfrm>
            <a:off x="4035714" y="1040190"/>
            <a:ext cx="1847273" cy="2032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524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8154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anspo Logo_tag_Web_15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350" y="3927078"/>
            <a:ext cx="730250" cy="134421"/>
          </a:xfrm>
          <a:prstGeom prst="rect">
            <a:avLst/>
          </a:prstGeom>
        </p:spPr>
      </p:pic>
      <p:pic>
        <p:nvPicPr>
          <p:cNvPr id="7" name="Picture 6" descr="Standwood bar.png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407"/>
          <a:stretch/>
        </p:blipFill>
        <p:spPr>
          <a:xfrm>
            <a:off x="0" y="0"/>
            <a:ext cx="7315200" cy="829491"/>
          </a:xfrm>
          <a:prstGeom prst="rect">
            <a:avLst/>
          </a:prstGeom>
          <a:noFill/>
        </p:spPr>
      </p:pic>
      <p:sp>
        <p:nvSpPr>
          <p:cNvPr id="9" name="Rectangle 2"/>
          <p:cNvSpPr txBox="1">
            <a:spLocks noChangeArrowheads="1"/>
          </p:cNvSpPr>
          <p:nvPr userDrawn="1"/>
        </p:nvSpPr>
        <p:spPr bwMode="auto">
          <a:xfrm>
            <a:off x="369569" y="946151"/>
            <a:ext cx="6516582" cy="20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ctr" anchorCtr="0" compatLnSpc="1">
            <a:prstTxWarp prst="textNoShape">
              <a:avLst/>
            </a:prstTxWarp>
          </a:bodyPr>
          <a:lstStyle>
            <a:lvl1pPr algn="l" defTabSz="652385" rtl="0" eaLnBrk="1" fontAlgn="base" hangingPunct="1">
              <a:spcBef>
                <a:spcPct val="0"/>
              </a:spcBef>
              <a:spcAft>
                <a:spcPct val="0"/>
              </a:spcAft>
              <a:defRPr sz="1800" b="0" cap="none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endParaRPr lang="en-US" dirty="0" smtClean="0">
              <a:solidFill>
                <a:srgbClr val="555555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 bwMode="auto">
          <a:xfrm>
            <a:off x="340994" y="3814775"/>
            <a:ext cx="509906" cy="10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ctr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Font typeface="+mj-lt"/>
              <a:buNone/>
              <a:defRPr sz="3600" b="0" cap="all" baseline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l"/>
            <a:r>
              <a:rPr lang="en-US" sz="500" b="0" i="0" cap="none" dirty="0" smtClean="0">
                <a:solidFill>
                  <a:srgbClr val="555555"/>
                </a:solidFill>
                <a:latin typeface="Arial"/>
                <a:cs typeface="Arial"/>
              </a:rPr>
              <a:t>Presented by</a:t>
            </a:r>
            <a:endParaRPr lang="en-US" sz="500" b="0" i="0" cap="none" dirty="0">
              <a:solidFill>
                <a:srgbClr val="555555"/>
              </a:solidFill>
              <a:latin typeface="Arial"/>
              <a:cs typeface="Arial"/>
            </a:endParaRP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0" y="1212850"/>
            <a:ext cx="731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Date Placeholder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>
          <a:xfrm>
            <a:off x="55745" y="3796446"/>
            <a:ext cx="424600" cy="285750"/>
          </a:xfrm>
        </p:spPr>
        <p:txBody>
          <a:bodyPr/>
          <a:lstStyle>
            <a:lvl1pPr algn="ctr">
              <a:defRPr sz="800"/>
            </a:lvl1pPr>
          </a:lstStyle>
          <a:p>
            <a:fld id="{061C7589-A6F2-48EF-94D1-006817D6E2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0" name="Title 3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2" name="Content Placeholder 41"/>
          <p:cNvSpPr>
            <a:spLocks noGrp="1"/>
          </p:cNvSpPr>
          <p:nvPr>
            <p:ph sz="quarter" idx="13"/>
          </p:nvPr>
        </p:nvSpPr>
        <p:spPr>
          <a:xfrm>
            <a:off x="355600" y="1333500"/>
            <a:ext cx="606425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4" name="Picture 13" descr="Flag_of_Marysville,_Washington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00" t="5389" r="18184"/>
          <a:stretch/>
        </p:blipFill>
        <p:spPr>
          <a:xfrm>
            <a:off x="375390" y="310453"/>
            <a:ext cx="519976" cy="29792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1565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anspo Logo_tag_Web_15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350" y="3927078"/>
            <a:ext cx="730250" cy="134421"/>
          </a:xfrm>
          <a:prstGeom prst="rect">
            <a:avLst/>
          </a:prstGeom>
        </p:spPr>
      </p:pic>
      <p:pic>
        <p:nvPicPr>
          <p:cNvPr id="7" name="Picture 6" descr="Standwood bar.png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407"/>
          <a:stretch/>
        </p:blipFill>
        <p:spPr>
          <a:xfrm>
            <a:off x="0" y="0"/>
            <a:ext cx="7315200" cy="829491"/>
          </a:xfrm>
          <a:prstGeom prst="rect">
            <a:avLst/>
          </a:prstGeom>
          <a:noFill/>
        </p:spPr>
      </p:pic>
      <p:sp>
        <p:nvSpPr>
          <p:cNvPr id="9" name="Rectangle 2"/>
          <p:cNvSpPr txBox="1">
            <a:spLocks noChangeArrowheads="1"/>
          </p:cNvSpPr>
          <p:nvPr userDrawn="1"/>
        </p:nvSpPr>
        <p:spPr bwMode="auto">
          <a:xfrm>
            <a:off x="369569" y="946151"/>
            <a:ext cx="6516582" cy="20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ctr" anchorCtr="0" compatLnSpc="1">
            <a:prstTxWarp prst="textNoShape">
              <a:avLst/>
            </a:prstTxWarp>
          </a:bodyPr>
          <a:lstStyle>
            <a:lvl1pPr algn="l" defTabSz="652385" rtl="0" eaLnBrk="1" fontAlgn="base" hangingPunct="1">
              <a:spcBef>
                <a:spcPct val="0"/>
              </a:spcBef>
              <a:spcAft>
                <a:spcPct val="0"/>
              </a:spcAft>
              <a:defRPr sz="1800" b="0" cap="none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endParaRPr lang="en-US" dirty="0" smtClean="0">
              <a:solidFill>
                <a:srgbClr val="555555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 bwMode="auto">
          <a:xfrm>
            <a:off x="340994" y="3814775"/>
            <a:ext cx="509906" cy="10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ctr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Font typeface="+mj-lt"/>
              <a:buNone/>
              <a:defRPr sz="3600" b="0" cap="all" baseline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l"/>
            <a:r>
              <a:rPr lang="en-US" sz="500" b="0" i="0" cap="none" dirty="0" smtClean="0">
                <a:solidFill>
                  <a:srgbClr val="555555"/>
                </a:solidFill>
                <a:latin typeface="Arial"/>
                <a:cs typeface="Arial"/>
              </a:rPr>
              <a:t>Presented by</a:t>
            </a:r>
            <a:endParaRPr lang="en-US" sz="500" b="0" i="0" cap="none" dirty="0">
              <a:solidFill>
                <a:srgbClr val="555555"/>
              </a:solidFill>
              <a:latin typeface="Arial"/>
              <a:cs typeface="Arial"/>
            </a:endParaRP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0" y="1503871"/>
            <a:ext cx="731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Date Placeholder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0" name="Title 39"/>
          <p:cNvSpPr>
            <a:spLocks noGrp="1"/>
          </p:cNvSpPr>
          <p:nvPr>
            <p:ph type="title"/>
          </p:nvPr>
        </p:nvSpPr>
        <p:spPr>
          <a:xfrm>
            <a:off x="369569" y="946151"/>
            <a:ext cx="2514507" cy="48911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2" name="Content Placeholder 41"/>
          <p:cNvSpPr>
            <a:spLocks noGrp="1"/>
          </p:cNvSpPr>
          <p:nvPr>
            <p:ph sz="quarter" idx="13"/>
          </p:nvPr>
        </p:nvSpPr>
        <p:spPr>
          <a:xfrm>
            <a:off x="355600" y="1624521"/>
            <a:ext cx="606425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4" name="Picture 13" descr="Flag_of_Marysville,_Washington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00" t="5389" r="18184"/>
          <a:stretch/>
        </p:blipFill>
        <p:spPr>
          <a:xfrm>
            <a:off x="375390" y="310453"/>
            <a:ext cx="519976" cy="297926"/>
          </a:xfrm>
          <a:prstGeom prst="ellipse">
            <a:avLst/>
          </a:prstGeom>
        </p:spPr>
      </p:pic>
      <p:sp>
        <p:nvSpPr>
          <p:cNvPr id="15" name="Slide Number Placeholder 38"/>
          <p:cNvSpPr txBox="1">
            <a:spLocks/>
          </p:cNvSpPr>
          <p:nvPr userDrawn="1"/>
        </p:nvSpPr>
        <p:spPr>
          <a:xfrm>
            <a:off x="55745" y="3796446"/>
            <a:ext cx="424600" cy="2857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7F7F7F"/>
                </a:solidFill>
                <a:latin typeface="Arial" charset="0"/>
                <a:ea typeface="+mn-ea"/>
                <a:cs typeface="+mn-cs"/>
              </a:defRPr>
            </a:lvl1pPr>
            <a:lvl2pPr marL="457145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290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35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581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61C7589-A6F2-48EF-94D1-006817D6E2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1000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tandwood bar.png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407"/>
          <a:stretch/>
        </p:blipFill>
        <p:spPr>
          <a:xfrm>
            <a:off x="0" y="0"/>
            <a:ext cx="7315200" cy="829491"/>
          </a:xfrm>
          <a:prstGeom prst="rect">
            <a:avLst/>
          </a:prstGeom>
          <a:noFill/>
        </p:spPr>
      </p:pic>
      <p:sp>
        <p:nvSpPr>
          <p:cNvPr id="25" name="Date Placeholder 36"/>
          <p:cNvSpPr>
            <a:spLocks noGrp="1"/>
          </p:cNvSpPr>
          <p:nvPr>
            <p:ph type="dt" sz="half" idx="10"/>
          </p:nvPr>
        </p:nvSpPr>
        <p:spPr>
          <a:xfrm>
            <a:off x="1349375" y="3797300"/>
            <a:ext cx="1708150" cy="2857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6" name="Footer Placeholder 37"/>
          <p:cNvSpPr>
            <a:spLocks noGrp="1"/>
          </p:cNvSpPr>
          <p:nvPr>
            <p:ph type="ftr" sz="quarter" idx="11"/>
          </p:nvPr>
        </p:nvSpPr>
        <p:spPr>
          <a:xfrm>
            <a:off x="2663825" y="3797300"/>
            <a:ext cx="2317750" cy="2857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38"/>
          <p:cNvSpPr>
            <a:spLocks noGrp="1"/>
          </p:cNvSpPr>
          <p:nvPr>
            <p:ph type="sldNum" sz="quarter" idx="12"/>
          </p:nvPr>
        </p:nvSpPr>
        <p:spPr>
          <a:xfrm>
            <a:off x="5407025" y="3797300"/>
            <a:ext cx="1708150" cy="285750"/>
          </a:xfrm>
        </p:spPr>
        <p:txBody>
          <a:bodyPr/>
          <a:lstStyle/>
          <a:p>
            <a:fld id="{061C7589-A6F2-48EF-94D1-006817D6E2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3"/>
          </p:nvPr>
        </p:nvSpPr>
        <p:spPr>
          <a:xfrm>
            <a:off x="482600" y="1422400"/>
            <a:ext cx="1803400" cy="850900"/>
          </a:xfrm>
        </p:spPr>
        <p:txBody>
          <a:bodyPr/>
          <a:lstStyle>
            <a:lvl1pPr algn="ctr">
              <a:defRPr>
                <a:solidFill>
                  <a:srgbClr val="555555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1" name="Picture 10" descr="Transpo Logo_tag_Web_15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350" y="3927078"/>
            <a:ext cx="730250" cy="134421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 userDrawn="1"/>
        </p:nvSpPr>
        <p:spPr bwMode="auto">
          <a:xfrm>
            <a:off x="340994" y="3814775"/>
            <a:ext cx="509906" cy="10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ctr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Font typeface="+mj-lt"/>
              <a:buNone/>
              <a:defRPr sz="3600" b="0" cap="all" baseline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l"/>
            <a:r>
              <a:rPr lang="en-US" sz="500" b="0" i="0" cap="none" dirty="0" smtClean="0">
                <a:solidFill>
                  <a:srgbClr val="555555"/>
                </a:solidFill>
                <a:latin typeface="Arial"/>
                <a:cs typeface="Arial"/>
              </a:rPr>
              <a:t>Presented by</a:t>
            </a:r>
            <a:endParaRPr lang="en-US" sz="500" b="0" i="0" cap="none" dirty="0">
              <a:solidFill>
                <a:srgbClr val="555555"/>
              </a:solidFill>
              <a:latin typeface="Arial"/>
              <a:cs typeface="Arial"/>
            </a:endParaRPr>
          </a:p>
        </p:txBody>
      </p:sp>
      <p:pic>
        <p:nvPicPr>
          <p:cNvPr id="9" name="Picture 8" descr="Flag_of_Marysville,_Washington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00" t="5389" r="18184"/>
          <a:stretch/>
        </p:blipFill>
        <p:spPr>
          <a:xfrm>
            <a:off x="375390" y="310453"/>
            <a:ext cx="519976" cy="29792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2625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tandwood bar.png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407"/>
          <a:stretch/>
        </p:blipFill>
        <p:spPr>
          <a:xfrm>
            <a:off x="0" y="0"/>
            <a:ext cx="7315200" cy="829491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589-A6F2-48EF-94D1-006817D6E2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Transpo Logo_tag_Web_15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350" y="3927078"/>
            <a:ext cx="730250" cy="134421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 userDrawn="1"/>
        </p:nvSpPr>
        <p:spPr bwMode="auto">
          <a:xfrm>
            <a:off x="340994" y="3814775"/>
            <a:ext cx="509906" cy="10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ctr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Font typeface="+mj-lt"/>
              <a:buNone/>
              <a:defRPr sz="3600" b="0" cap="all" baseline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l"/>
            <a:r>
              <a:rPr lang="en-US" sz="500" b="0" i="0" cap="none" dirty="0" smtClean="0">
                <a:solidFill>
                  <a:srgbClr val="555555"/>
                </a:solidFill>
                <a:latin typeface="Arial"/>
                <a:cs typeface="Arial"/>
              </a:rPr>
              <a:t>Presented by</a:t>
            </a:r>
            <a:endParaRPr lang="en-US" sz="500" b="0" i="0" cap="none" dirty="0">
              <a:solidFill>
                <a:srgbClr val="555555"/>
              </a:solidFill>
              <a:latin typeface="Arial"/>
              <a:cs typeface="Arial"/>
            </a:endParaRPr>
          </a:p>
        </p:txBody>
      </p:sp>
      <p:pic>
        <p:nvPicPr>
          <p:cNvPr id="11" name="Picture 10" descr="Flag_of_Marysville,_Washington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00" t="5389" r="18184"/>
          <a:stretch/>
        </p:blipFill>
        <p:spPr>
          <a:xfrm>
            <a:off x="375390" y="310453"/>
            <a:ext cx="519976" cy="29792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9240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rushed Blue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6" y="0"/>
            <a:ext cx="7315200" cy="4114800"/>
          </a:xfrm>
          <a:prstGeom prst="rect">
            <a:avLst/>
          </a:prstGeom>
        </p:spPr>
      </p:pic>
      <p:pic>
        <p:nvPicPr>
          <p:cNvPr id="12" name="Picture 11" descr="red cloth_texture1068.jpg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alphaModFix amt="49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96" t="6650" r="1507" b="6452"/>
          <a:stretch/>
        </p:blipFill>
        <p:spPr>
          <a:xfrm>
            <a:off x="1" y="-2419"/>
            <a:ext cx="7315200" cy="411721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87044" y="850900"/>
            <a:ext cx="5439622" cy="2024380"/>
          </a:xfrm>
        </p:spPr>
        <p:txBody>
          <a:bodyPr/>
          <a:lstStyle>
            <a:lvl1pPr marL="0" indent="0">
              <a:lnSpc>
                <a:spcPct val="70000"/>
              </a:lnSpc>
              <a:buFont typeface="+mj-lt"/>
              <a:buNone/>
              <a:defRPr sz="6000" cap="all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1349375" y="3797300"/>
            <a:ext cx="1708150" cy="285750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3825" y="3797300"/>
            <a:ext cx="2317750" cy="285750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38"/>
          <p:cNvSpPr txBox="1">
            <a:spLocks/>
          </p:cNvSpPr>
          <p:nvPr userDrawn="1"/>
        </p:nvSpPr>
        <p:spPr>
          <a:xfrm>
            <a:off x="55745" y="3796446"/>
            <a:ext cx="424600" cy="2857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7F7F7F"/>
                </a:solidFill>
                <a:latin typeface="Arial" charset="0"/>
                <a:ea typeface="+mn-ea"/>
                <a:cs typeface="+mn-cs"/>
              </a:defRPr>
            </a:lvl1pPr>
            <a:lvl2pPr marL="457145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290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35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581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61C7589-A6F2-48EF-94D1-006817D6E242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2792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left / QA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3784600"/>
            <a:ext cx="73152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5306" tIns="32653" rIns="65306" bIns="32653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659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3"/>
          </p:nvPr>
        </p:nvSpPr>
        <p:spPr>
          <a:xfrm>
            <a:off x="4286673" y="867410"/>
            <a:ext cx="2452370" cy="70612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 b="0">
                <a:solidFill>
                  <a:srgbClr val="555555"/>
                </a:solidFill>
              </a:defRPr>
            </a:lvl1pPr>
            <a:lvl2pPr marL="326986" indent="0">
              <a:lnSpc>
                <a:spcPct val="80000"/>
              </a:lnSpc>
              <a:buNone/>
              <a:defRPr sz="1200" b="0">
                <a:solidFill>
                  <a:srgbClr val="555555"/>
                </a:solidFill>
              </a:defRPr>
            </a:lvl2pPr>
            <a:lvl3pPr marL="652384" indent="0">
              <a:lnSpc>
                <a:spcPct val="80000"/>
              </a:lnSpc>
              <a:buNone/>
              <a:defRPr sz="1050" b="0">
                <a:solidFill>
                  <a:srgbClr val="555555"/>
                </a:solidFill>
              </a:defRPr>
            </a:lvl3pPr>
            <a:lvl4pPr marL="979370" indent="0">
              <a:lnSpc>
                <a:spcPct val="80000"/>
              </a:lnSpc>
              <a:buNone/>
              <a:defRPr sz="900" b="0">
                <a:solidFill>
                  <a:srgbClr val="555555"/>
                </a:solidFill>
              </a:defRPr>
            </a:lvl4pPr>
            <a:lvl5pPr marL="1306355" indent="0">
              <a:lnSpc>
                <a:spcPct val="80000"/>
              </a:lnSpc>
              <a:buNone/>
              <a:defRPr sz="800" b="0">
                <a:solidFill>
                  <a:srgbClr val="555555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" name="Picture 16" descr="Standwood bar.png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407"/>
          <a:stretch/>
        </p:blipFill>
        <p:spPr>
          <a:xfrm>
            <a:off x="0" y="0"/>
            <a:ext cx="7315200" cy="829491"/>
          </a:xfrm>
          <a:prstGeom prst="rect">
            <a:avLst/>
          </a:prstGeom>
          <a:noFill/>
        </p:spPr>
      </p:pic>
      <p:pic>
        <p:nvPicPr>
          <p:cNvPr id="12" name="Picture 11" descr="Transpo Logo_tag_Web_150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350" y="3927078"/>
            <a:ext cx="730250" cy="134421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 userDrawn="1"/>
        </p:nvSpPr>
        <p:spPr bwMode="auto">
          <a:xfrm>
            <a:off x="340994" y="3814775"/>
            <a:ext cx="509906" cy="10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ctr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Font typeface="+mj-lt"/>
              <a:buNone/>
              <a:defRPr sz="3600" b="0" cap="all" baseline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l"/>
            <a:r>
              <a:rPr lang="en-US" sz="500" b="0" i="0" cap="none" dirty="0" smtClean="0">
                <a:solidFill>
                  <a:srgbClr val="555555"/>
                </a:solidFill>
                <a:latin typeface="Arial"/>
                <a:cs typeface="Arial"/>
              </a:rPr>
              <a:t>Presented by</a:t>
            </a:r>
            <a:endParaRPr lang="en-US" sz="500" b="0" i="0" cap="none" dirty="0">
              <a:solidFill>
                <a:srgbClr val="555555"/>
              </a:solidFill>
              <a:latin typeface="Arial"/>
              <a:cs typeface="Arial"/>
            </a:endParaRPr>
          </a:p>
        </p:txBody>
      </p:sp>
      <p:cxnSp>
        <p:nvCxnSpPr>
          <p:cNvPr id="19" name="Straight Connector 18"/>
          <p:cNvCxnSpPr/>
          <p:nvPr userDrawn="1"/>
        </p:nvCxnSpPr>
        <p:spPr bwMode="auto">
          <a:xfrm>
            <a:off x="0" y="3778250"/>
            <a:ext cx="731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Flag_of_Marysville,_Washington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00" t="5389" r="18184"/>
          <a:stretch/>
        </p:blipFill>
        <p:spPr>
          <a:xfrm>
            <a:off x="375390" y="310453"/>
            <a:ext cx="519976" cy="297926"/>
          </a:xfrm>
          <a:prstGeom prst="ellipse">
            <a:avLst/>
          </a:prstGeom>
        </p:spPr>
      </p:pic>
      <p:sp>
        <p:nvSpPr>
          <p:cNvPr id="14" name="Slide Number Placeholder 38"/>
          <p:cNvSpPr txBox="1">
            <a:spLocks/>
          </p:cNvSpPr>
          <p:nvPr userDrawn="1"/>
        </p:nvSpPr>
        <p:spPr>
          <a:xfrm>
            <a:off x="55745" y="3796446"/>
            <a:ext cx="424600" cy="2857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7F7F7F"/>
                </a:solidFill>
                <a:latin typeface="Arial" charset="0"/>
                <a:ea typeface="+mn-ea"/>
                <a:cs typeface="+mn-cs"/>
              </a:defRPr>
            </a:lvl1pPr>
            <a:lvl2pPr marL="457145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290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35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581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61C7589-A6F2-48EF-94D1-006817D6E2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8261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right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 bwMode="auto">
          <a:xfrm>
            <a:off x="0" y="3790950"/>
            <a:ext cx="7315200" cy="3238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5306" tIns="32653" rIns="65306" bIns="32653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659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Date Placeholder 1"/>
          <p:cNvSpPr>
            <a:spLocks noGrp="1"/>
          </p:cNvSpPr>
          <p:nvPr>
            <p:ph type="dt" sz="half" idx="14"/>
          </p:nvPr>
        </p:nvSpPr>
        <p:spPr>
          <a:xfrm>
            <a:off x="1349375" y="3797300"/>
            <a:ext cx="1708150" cy="2857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2663825" y="3797300"/>
            <a:ext cx="2317750" cy="2857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Content Placeholder 11"/>
          <p:cNvSpPr>
            <a:spLocks noGrp="1"/>
          </p:cNvSpPr>
          <p:nvPr>
            <p:ph sz="quarter" idx="13"/>
          </p:nvPr>
        </p:nvSpPr>
        <p:spPr>
          <a:xfrm>
            <a:off x="1257723" y="816610"/>
            <a:ext cx="2452370" cy="70612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 b="0">
                <a:solidFill>
                  <a:srgbClr val="555555"/>
                </a:solidFill>
              </a:defRPr>
            </a:lvl1pPr>
            <a:lvl2pPr marL="326986" indent="0">
              <a:lnSpc>
                <a:spcPct val="80000"/>
              </a:lnSpc>
              <a:buNone/>
              <a:defRPr sz="1200" b="0">
                <a:solidFill>
                  <a:srgbClr val="555555"/>
                </a:solidFill>
              </a:defRPr>
            </a:lvl2pPr>
            <a:lvl3pPr marL="652384" indent="0">
              <a:lnSpc>
                <a:spcPct val="80000"/>
              </a:lnSpc>
              <a:buNone/>
              <a:defRPr sz="1050" b="0">
                <a:solidFill>
                  <a:srgbClr val="555555"/>
                </a:solidFill>
              </a:defRPr>
            </a:lvl3pPr>
            <a:lvl4pPr marL="979370" indent="0">
              <a:lnSpc>
                <a:spcPct val="80000"/>
              </a:lnSpc>
              <a:buNone/>
              <a:defRPr sz="900" b="0">
                <a:solidFill>
                  <a:srgbClr val="555555"/>
                </a:solidFill>
              </a:defRPr>
            </a:lvl4pPr>
            <a:lvl5pPr marL="1306355" indent="0">
              <a:lnSpc>
                <a:spcPct val="80000"/>
              </a:lnSpc>
              <a:buNone/>
              <a:defRPr sz="800" b="0">
                <a:solidFill>
                  <a:srgbClr val="555555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6" name="Picture 25" descr="Standwood bar.png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407"/>
          <a:stretch/>
        </p:blipFill>
        <p:spPr>
          <a:xfrm>
            <a:off x="0" y="0"/>
            <a:ext cx="7315200" cy="829491"/>
          </a:xfrm>
          <a:prstGeom prst="rect">
            <a:avLst/>
          </a:prstGeom>
          <a:noFill/>
        </p:spPr>
      </p:pic>
      <p:pic>
        <p:nvPicPr>
          <p:cNvPr id="12" name="Picture 11" descr="Transpo Logo_tag_Web_150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350" y="3927078"/>
            <a:ext cx="730250" cy="134421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 userDrawn="1"/>
        </p:nvSpPr>
        <p:spPr bwMode="auto">
          <a:xfrm>
            <a:off x="340994" y="3814775"/>
            <a:ext cx="509906" cy="10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ctr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Font typeface="+mj-lt"/>
              <a:buNone/>
              <a:defRPr sz="3600" b="0" cap="all" baseline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algn="l"/>
            <a:r>
              <a:rPr lang="en-US" sz="500" b="0" i="0" cap="none" dirty="0" smtClean="0">
                <a:solidFill>
                  <a:srgbClr val="555555"/>
                </a:solidFill>
                <a:latin typeface="Arial"/>
                <a:cs typeface="Arial"/>
              </a:rPr>
              <a:t>Presented by</a:t>
            </a:r>
            <a:endParaRPr lang="en-US" sz="500" b="0" i="0" cap="none" dirty="0">
              <a:solidFill>
                <a:srgbClr val="555555"/>
              </a:solidFill>
              <a:latin typeface="Arial"/>
              <a:cs typeface="Arial"/>
            </a:endParaRP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0" y="3778250"/>
            <a:ext cx="731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Flag_of_Marysville,_Washington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00" t="5389" r="18184"/>
          <a:stretch/>
        </p:blipFill>
        <p:spPr>
          <a:xfrm>
            <a:off x="375390" y="310453"/>
            <a:ext cx="519976" cy="297926"/>
          </a:xfrm>
          <a:prstGeom prst="ellipse">
            <a:avLst/>
          </a:prstGeom>
        </p:spPr>
      </p:pic>
      <p:sp>
        <p:nvSpPr>
          <p:cNvPr id="15" name="Slide Number Placeholder 38"/>
          <p:cNvSpPr txBox="1">
            <a:spLocks/>
          </p:cNvSpPr>
          <p:nvPr userDrawn="1"/>
        </p:nvSpPr>
        <p:spPr>
          <a:xfrm>
            <a:off x="55745" y="3796446"/>
            <a:ext cx="424600" cy="2857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7F7F7F"/>
                </a:solidFill>
                <a:latin typeface="Arial" charset="0"/>
                <a:ea typeface="+mn-ea"/>
                <a:cs typeface="+mn-cs"/>
              </a:defRPr>
            </a:lvl1pPr>
            <a:lvl2pPr marL="457145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290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35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581" algn="l" rtl="0" fontAlgn="base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3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061C7589-A6F2-48EF-94D1-006817D6E2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2590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9569" y="946151"/>
            <a:ext cx="6516582" cy="20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5124" y="1341439"/>
            <a:ext cx="6613525" cy="219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1349375" y="3797300"/>
            <a:ext cx="1708150" cy="285750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7F7F7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663825" y="3797300"/>
            <a:ext cx="2317750" cy="285750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7F7F7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407025" y="3797300"/>
            <a:ext cx="1708150" cy="285750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7F7F7F"/>
                </a:solidFill>
              </a:defRPr>
            </a:lvl1pPr>
          </a:lstStyle>
          <a:p>
            <a:fld id="{061C7589-A6F2-48EF-94D1-006817D6E2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6" r:id="rId3"/>
    <p:sldLayoutId id="2147483666" r:id="rId4"/>
    <p:sldLayoutId id="2147483674" r:id="rId5"/>
    <p:sldLayoutId id="2147483671" r:id="rId6"/>
    <p:sldLayoutId id="2147483664" r:id="rId7"/>
    <p:sldLayoutId id="214748366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52385" rtl="0" eaLnBrk="1" fontAlgn="base" hangingPunct="1">
        <a:spcBef>
          <a:spcPct val="0"/>
        </a:spcBef>
        <a:spcAft>
          <a:spcPct val="0"/>
        </a:spcAft>
        <a:defRPr sz="1400" b="0" cap="none">
          <a:solidFill>
            <a:srgbClr val="555555"/>
          </a:solidFill>
          <a:latin typeface="+mj-lt"/>
          <a:ea typeface="+mj-ea"/>
          <a:cs typeface="+mj-cs"/>
        </a:defRPr>
      </a:lvl1pPr>
      <a:lvl2pPr algn="ctr" defTabSz="652385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FFFFFF"/>
          </a:solidFill>
          <a:latin typeface="Arial" charset="0"/>
        </a:defRPr>
      </a:lvl2pPr>
      <a:lvl3pPr algn="ctr" defTabSz="652385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FFFFFF"/>
          </a:solidFill>
          <a:latin typeface="Arial" charset="0"/>
        </a:defRPr>
      </a:lvl3pPr>
      <a:lvl4pPr algn="ctr" defTabSz="652385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FFFFFF"/>
          </a:solidFill>
          <a:latin typeface="Arial" charset="0"/>
        </a:defRPr>
      </a:lvl4pPr>
      <a:lvl5pPr algn="ctr" defTabSz="652385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FFFFFF"/>
          </a:solidFill>
          <a:latin typeface="Arial" charset="0"/>
        </a:defRPr>
      </a:lvl5pPr>
      <a:lvl6pPr marL="457145" algn="ctr" defTabSz="652385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FFFFFF"/>
          </a:solidFill>
          <a:latin typeface="Arial" charset="0"/>
        </a:defRPr>
      </a:lvl6pPr>
      <a:lvl7pPr marL="914290" algn="ctr" defTabSz="652385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FFFFFF"/>
          </a:solidFill>
          <a:latin typeface="Arial" charset="0"/>
        </a:defRPr>
      </a:lvl7pPr>
      <a:lvl8pPr marL="1371435" algn="ctr" defTabSz="652385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FFFFFF"/>
          </a:solidFill>
          <a:latin typeface="Arial" charset="0"/>
        </a:defRPr>
      </a:lvl8pPr>
      <a:lvl9pPr marL="1828581" algn="ctr" defTabSz="652385" rtl="0" eaLnBrk="1" fontAlgn="base" hangingPunct="1">
        <a:spcBef>
          <a:spcPct val="0"/>
        </a:spcBef>
        <a:spcAft>
          <a:spcPct val="0"/>
        </a:spcAft>
        <a:defRPr sz="3100" b="1">
          <a:solidFill>
            <a:srgbClr val="FFFFFF"/>
          </a:solidFill>
          <a:latin typeface="Arial" charset="0"/>
        </a:defRPr>
      </a:lvl9pPr>
    </p:titleStyle>
    <p:bodyStyle>
      <a:lvl1pPr marL="0" indent="0" algn="l" defTabSz="652385" rtl="0" eaLnBrk="1" fontAlgn="base" hangingPunct="1">
        <a:spcBef>
          <a:spcPts val="309"/>
        </a:spcBef>
        <a:spcAft>
          <a:spcPts val="36"/>
        </a:spcAft>
        <a:buFont typeface="Arial"/>
        <a:buNone/>
        <a:defRPr sz="1150" b="0">
          <a:solidFill>
            <a:srgbClr val="597924"/>
          </a:solidFill>
          <a:latin typeface="+mn-lt"/>
          <a:ea typeface="+mn-ea"/>
          <a:cs typeface="+mn-cs"/>
        </a:defRPr>
      </a:lvl1pPr>
      <a:lvl2pPr marL="530161" indent="-203176" algn="l" defTabSz="652385" rtl="0" eaLnBrk="1" fontAlgn="base" hangingPunct="1">
        <a:spcBef>
          <a:spcPct val="20000"/>
        </a:spcBef>
        <a:spcAft>
          <a:spcPct val="0"/>
        </a:spcAft>
        <a:buChar char="•"/>
        <a:defRPr sz="1000" b="0">
          <a:solidFill>
            <a:srgbClr val="555555"/>
          </a:solidFill>
          <a:latin typeface="+mn-lt"/>
        </a:defRPr>
      </a:lvl2pPr>
      <a:lvl3pPr marL="815877" indent="-163493" algn="l" defTabSz="652385" rtl="0" eaLnBrk="1" fontAlgn="base" hangingPunct="1">
        <a:spcBef>
          <a:spcPct val="20000"/>
        </a:spcBef>
        <a:spcAft>
          <a:spcPct val="0"/>
        </a:spcAft>
        <a:buChar char="•"/>
        <a:defRPr sz="900" b="0">
          <a:solidFill>
            <a:srgbClr val="555555"/>
          </a:solidFill>
          <a:latin typeface="+mn-lt"/>
        </a:defRPr>
      </a:lvl3pPr>
      <a:lvl4pPr marL="1142863" indent="-163493" algn="l" defTabSz="652385" rtl="0" eaLnBrk="1" fontAlgn="base" hangingPunct="1">
        <a:spcBef>
          <a:spcPct val="20000"/>
        </a:spcBef>
        <a:spcAft>
          <a:spcPct val="0"/>
        </a:spcAft>
        <a:buChar char="–"/>
        <a:defRPr sz="800" b="0">
          <a:solidFill>
            <a:srgbClr val="555555"/>
          </a:solidFill>
          <a:latin typeface="+mn-lt"/>
        </a:defRPr>
      </a:lvl4pPr>
      <a:lvl5pPr marL="1469849" indent="-163493" algn="l" defTabSz="652385" rtl="0" eaLnBrk="1" fontAlgn="base" hangingPunct="1">
        <a:spcBef>
          <a:spcPct val="20000"/>
        </a:spcBef>
        <a:spcAft>
          <a:spcPct val="0"/>
        </a:spcAft>
        <a:buChar char="»"/>
        <a:defRPr sz="800" b="0">
          <a:solidFill>
            <a:srgbClr val="555555"/>
          </a:solidFill>
          <a:latin typeface="+mn-lt"/>
        </a:defRPr>
      </a:lvl5pPr>
      <a:lvl6pPr marL="1926994" indent="-163493" algn="l" defTabSz="652385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6pPr>
      <a:lvl7pPr marL="2384139" indent="-163493" algn="l" defTabSz="652385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7pPr>
      <a:lvl8pPr marL="2841284" indent="-163493" algn="l" defTabSz="652385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8pPr>
      <a:lvl9pPr marL="3298429" indent="-163493" algn="l" defTabSz="652385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89" t="2707" r="28603" b="3196"/>
          <a:stretch/>
        </p:blipFill>
        <p:spPr>
          <a:xfrm>
            <a:off x="3878565" y="-1"/>
            <a:ext cx="3436635" cy="4209915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73014" y="1825861"/>
            <a:ext cx="2948306" cy="31838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652385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Font typeface="+mj-lt"/>
              <a:buNone/>
              <a:defRPr sz="1920" b="1" cap="all" baseline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r>
              <a:rPr lang="en-US" dirty="0" smtClean="0"/>
              <a:t>City of Marysville</a:t>
            </a:r>
            <a:endParaRPr lang="en-US" dirty="0"/>
          </a:p>
        </p:txBody>
      </p:sp>
      <p:pic>
        <p:nvPicPr>
          <p:cNvPr id="15" name="Picture 14" descr="Transpo Logo_tag_Web_15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833" y="2627260"/>
            <a:ext cx="1189227" cy="218908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 bwMode="auto">
          <a:xfrm>
            <a:off x="302894" y="1982725"/>
            <a:ext cx="3639714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ctr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Font typeface="+mj-lt"/>
              <a:buNone/>
              <a:defRPr sz="3600" b="0" cap="all" baseline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r>
              <a:rPr lang="en-US" sz="1600" b="0" i="0" cap="none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2015 Transportation</a:t>
            </a:r>
            <a:r>
              <a:rPr lang="en-US" sz="1600" b="0" i="0" cap="none" baseline="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b="0" i="0" cap="none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Element</a:t>
            </a:r>
            <a:endParaRPr lang="en-US" sz="1600" b="0" i="0" cap="none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361950" y="2379398"/>
            <a:ext cx="2731780" cy="23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itle 1"/>
          <p:cNvSpPr txBox="1">
            <a:spLocks/>
          </p:cNvSpPr>
          <p:nvPr/>
        </p:nvSpPr>
        <p:spPr bwMode="auto">
          <a:xfrm>
            <a:off x="302894" y="2455598"/>
            <a:ext cx="865506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ctr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Font typeface="+mj-lt"/>
              <a:buNone/>
              <a:defRPr sz="3600" b="0" cap="all" baseline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2pPr>
            <a:lvl3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3pPr>
            <a:lvl4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4pPr>
            <a:lvl5pPr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5pPr>
            <a:lvl6pPr marL="45714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6pPr>
            <a:lvl7pPr marL="914290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7pPr>
            <a:lvl8pPr marL="1371435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8pPr>
            <a:lvl9pPr marL="1828581" algn="ctr" defTabSz="652385" rtl="0" eaLnBrk="1" fontAlgn="base" hangingPunct="1">
              <a:spcBef>
                <a:spcPct val="0"/>
              </a:spcBef>
              <a:spcAft>
                <a:spcPct val="0"/>
              </a:spcAft>
              <a:defRPr sz="3100" b="1">
                <a:solidFill>
                  <a:srgbClr val="FFFFFF"/>
                </a:solidFill>
                <a:latin typeface="Arial" charset="0"/>
              </a:defRPr>
            </a:lvl9pPr>
          </a:lstStyle>
          <a:p>
            <a:r>
              <a:rPr lang="en-US" sz="900" b="0" i="0" cap="none" dirty="0" smtClean="0">
                <a:solidFill>
                  <a:srgbClr val="555555"/>
                </a:solidFill>
                <a:latin typeface="Arial"/>
                <a:cs typeface="Arial"/>
              </a:rPr>
              <a:t>Presented by</a:t>
            </a:r>
            <a:endParaRPr lang="en-US" sz="900" b="0" i="0" cap="none" dirty="0">
              <a:solidFill>
                <a:srgbClr val="555555"/>
              </a:solidFill>
              <a:latin typeface="Arial"/>
              <a:cs typeface="Arial"/>
            </a:endParaRPr>
          </a:p>
        </p:txBody>
      </p:sp>
      <p:pic>
        <p:nvPicPr>
          <p:cNvPr id="11" name="Picture 10" descr="Flag_of_Marysville,_Washington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00" t="5389" r="18184"/>
          <a:stretch/>
        </p:blipFill>
        <p:spPr>
          <a:xfrm>
            <a:off x="231081" y="695263"/>
            <a:ext cx="1633755" cy="936079"/>
          </a:xfrm>
          <a:prstGeom prst="ellipse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361950" y="1764183"/>
            <a:ext cx="2731780" cy="23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64737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 Element Objectives</a:t>
            </a:r>
            <a:endParaRPr lang="en-US" dirty="0"/>
          </a:p>
        </p:txBody>
      </p:sp>
      <p:pic>
        <p:nvPicPr>
          <p:cNvPr id="2" name="Picture 1" descr="Pyramid pla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32216" y="1308100"/>
            <a:ext cx="3148994" cy="2673350"/>
          </a:xfrm>
          <a:prstGeom prst="rect">
            <a:avLst/>
          </a:prstGeom>
        </p:spPr>
      </p:pic>
      <p:sp>
        <p:nvSpPr>
          <p:cNvPr id="5" name="Content Placeholder 41"/>
          <p:cNvSpPr>
            <a:spLocks noGrp="1"/>
          </p:cNvSpPr>
          <p:nvPr>
            <p:ph sz="quarter" idx="13"/>
          </p:nvPr>
        </p:nvSpPr>
        <p:spPr>
          <a:xfrm>
            <a:off x="452712" y="1346691"/>
            <a:ext cx="3563333" cy="2573237"/>
          </a:xfrm>
        </p:spPr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555555"/>
                </a:solidFill>
              </a:rPr>
              <a:t>Support overall Comprehensive Plan </a:t>
            </a:r>
            <a:r>
              <a:rPr lang="en-US" sz="1100" dirty="0" smtClean="0">
                <a:solidFill>
                  <a:srgbClr val="555555"/>
                </a:solidFill>
              </a:rPr>
              <a:t>and </a:t>
            </a:r>
            <a:r>
              <a:rPr lang="en-US" sz="1100" dirty="0">
                <a:solidFill>
                  <a:srgbClr val="555555"/>
                </a:solidFill>
              </a:rPr>
              <a:t>City vision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555555"/>
                </a:solidFill>
              </a:rPr>
              <a:t>Meet requirements of the Growth Management Act (GMA) and Vision </a:t>
            </a:r>
            <a:r>
              <a:rPr lang="en-US" sz="1100" dirty="0" smtClean="0">
                <a:solidFill>
                  <a:srgbClr val="555555"/>
                </a:solidFill>
              </a:rPr>
              <a:t>2040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555555"/>
                </a:solidFill>
              </a:rPr>
              <a:t>Refine pedestrian and bicycle system improvements</a:t>
            </a:r>
            <a:endParaRPr lang="en-US" sz="1100" dirty="0">
              <a:solidFill>
                <a:srgbClr val="555555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555555"/>
                </a:solidFill>
              </a:rPr>
              <a:t>Integrate and prioritize transportation improvements serving all modes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555555"/>
                </a:solidFill>
              </a:rPr>
              <a:t>Review and update transportation policies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555555"/>
                </a:solidFill>
              </a:rPr>
              <a:t>Revisit level of service standards/concurrency program 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rgbClr val="555555"/>
                </a:solidFill>
              </a:rPr>
              <a:t>Update transportation funding analyses </a:t>
            </a:r>
            <a:r>
              <a:rPr lang="en-US" sz="1100" dirty="0" smtClean="0">
                <a:solidFill>
                  <a:srgbClr val="555555"/>
                </a:solidFill>
              </a:rPr>
              <a:t/>
            </a:r>
            <a:br>
              <a:rPr lang="en-US" sz="1100" dirty="0" smtClean="0">
                <a:solidFill>
                  <a:srgbClr val="555555"/>
                </a:solidFill>
              </a:rPr>
            </a:br>
            <a:r>
              <a:rPr lang="en-US" sz="1100" dirty="0" smtClean="0">
                <a:solidFill>
                  <a:srgbClr val="555555"/>
                </a:solidFill>
              </a:rPr>
              <a:t>and strategies</a:t>
            </a:r>
            <a:endParaRPr lang="en-US" sz="1100" dirty="0">
              <a:solidFill>
                <a:srgbClr val="5555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589-A6F2-48EF-94D1-006817D6E24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5258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3599078" y="1341439"/>
            <a:ext cx="3343047" cy="245515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524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Use Growth – 2014 to 2035</a:t>
            </a:r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65124" y="1341439"/>
            <a:ext cx="3120286" cy="245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t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spcBef>
                <a:spcPts val="309"/>
              </a:spcBef>
              <a:spcAft>
                <a:spcPts val="36"/>
              </a:spcAft>
              <a:buFont typeface="Arial"/>
              <a:buNone/>
              <a:defRPr sz="1150" b="0">
                <a:solidFill>
                  <a:srgbClr val="597924"/>
                </a:solidFill>
                <a:latin typeface="+mn-lt"/>
                <a:ea typeface="+mn-ea"/>
                <a:cs typeface="+mn-cs"/>
              </a:defRPr>
            </a:lvl1pPr>
            <a:lvl2pPr marL="530161" indent="-203176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000" b="0">
                <a:solidFill>
                  <a:srgbClr val="555555"/>
                </a:solidFill>
                <a:latin typeface="+mn-lt"/>
              </a:defRPr>
            </a:lvl2pPr>
            <a:lvl3pPr marL="815877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900" b="0">
                <a:solidFill>
                  <a:srgbClr val="555555"/>
                </a:solidFill>
                <a:latin typeface="+mn-lt"/>
              </a:defRPr>
            </a:lvl3pPr>
            <a:lvl4pPr marL="1142863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800" b="0">
                <a:solidFill>
                  <a:srgbClr val="555555"/>
                </a:solidFill>
                <a:latin typeface="+mn-lt"/>
              </a:defRPr>
            </a:lvl4pPr>
            <a:lvl5pPr marL="146984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 b="0">
                <a:solidFill>
                  <a:srgbClr val="555555"/>
                </a:solidFill>
                <a:latin typeface="+mn-lt"/>
              </a:defRPr>
            </a:lvl5pPr>
            <a:lvl6pPr marL="1926994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6pPr>
            <a:lvl7pPr marL="238413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7pPr>
            <a:lvl8pPr marL="2841284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8pPr>
            <a:lvl9pPr marL="329842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100" b="1" dirty="0" smtClean="0">
                <a:solidFill>
                  <a:srgbClr val="89B938"/>
                </a:solidFill>
              </a:rPr>
              <a:t>Incorporates Subarea Plan Updates</a:t>
            </a:r>
            <a:endParaRPr lang="en-US" sz="1100" b="1" dirty="0">
              <a:solidFill>
                <a:srgbClr val="89B938"/>
              </a:solidFill>
            </a:endParaRPr>
          </a:p>
          <a:p>
            <a:pPr indent="-203176">
              <a:buFont typeface="Arial"/>
              <a:buChar char="•"/>
            </a:pPr>
            <a:r>
              <a:rPr lang="en-US" sz="1100" dirty="0" smtClean="0">
                <a:solidFill>
                  <a:srgbClr val="555555"/>
                </a:solidFill>
              </a:rPr>
              <a:t>Downtown Master Plan</a:t>
            </a:r>
            <a:endParaRPr lang="en-US" sz="1100" dirty="0">
              <a:solidFill>
                <a:srgbClr val="555555"/>
              </a:solidFill>
            </a:endParaRPr>
          </a:p>
          <a:p>
            <a:pPr indent="-203176">
              <a:buFont typeface="Arial"/>
              <a:buChar char="•"/>
            </a:pPr>
            <a:r>
              <a:rPr lang="en-US" sz="1100" dirty="0" smtClean="0">
                <a:solidFill>
                  <a:srgbClr val="555555"/>
                </a:solidFill>
              </a:rPr>
              <a:t>Lakewood Subarea Plan</a:t>
            </a:r>
          </a:p>
          <a:p>
            <a:pPr indent="-203176">
              <a:buFont typeface="Arial"/>
              <a:buChar char="•"/>
            </a:pPr>
            <a:r>
              <a:rPr lang="en-US" sz="1100" dirty="0" smtClean="0">
                <a:solidFill>
                  <a:srgbClr val="555555"/>
                </a:solidFill>
              </a:rPr>
              <a:t>Others</a:t>
            </a:r>
            <a:endParaRPr lang="en-US" sz="1100" dirty="0">
              <a:solidFill>
                <a:srgbClr val="555555"/>
              </a:solidFill>
            </a:endParaRPr>
          </a:p>
          <a:p>
            <a:endParaRPr lang="en-US" sz="300" b="1" dirty="0">
              <a:solidFill>
                <a:srgbClr val="89B938"/>
              </a:solidFill>
            </a:endParaRPr>
          </a:p>
          <a:p>
            <a:r>
              <a:rPr lang="en-US" b="1" dirty="0" smtClean="0">
                <a:solidFill>
                  <a:srgbClr val="89B938"/>
                </a:solidFill>
              </a:rPr>
              <a:t>City/UGA Total</a:t>
            </a:r>
          </a:p>
          <a:p>
            <a:pPr indent="-203176">
              <a:buFont typeface="Arial"/>
              <a:buChar char="•"/>
            </a:pPr>
            <a:r>
              <a:rPr lang="en-US" sz="1050" dirty="0">
                <a:solidFill>
                  <a:srgbClr val="555555"/>
                </a:solidFill>
              </a:rPr>
              <a:t>New employees – </a:t>
            </a:r>
            <a:r>
              <a:rPr lang="en-US" sz="1050" dirty="0" smtClean="0">
                <a:solidFill>
                  <a:srgbClr val="555555"/>
                </a:solidFill>
              </a:rPr>
              <a:t>20,500 (4.0% </a:t>
            </a:r>
            <a:r>
              <a:rPr lang="en-US" sz="1050" dirty="0">
                <a:solidFill>
                  <a:srgbClr val="555555"/>
                </a:solidFill>
              </a:rPr>
              <a:t>growth</a:t>
            </a:r>
            <a:r>
              <a:rPr lang="en-US" sz="1050" dirty="0" smtClean="0">
                <a:solidFill>
                  <a:srgbClr val="555555"/>
                </a:solidFill>
              </a:rPr>
              <a:t>)</a:t>
            </a:r>
          </a:p>
          <a:p>
            <a:pPr indent="-203176">
              <a:buFont typeface="Arial"/>
              <a:buChar char="•"/>
            </a:pPr>
            <a:r>
              <a:rPr lang="en-US" sz="1050" dirty="0" smtClean="0">
                <a:solidFill>
                  <a:srgbClr val="555555"/>
                </a:solidFill>
              </a:rPr>
              <a:t>New households – 15,300 (2.0% growth) </a:t>
            </a:r>
            <a:endParaRPr lang="en-US" sz="1050" dirty="0">
              <a:solidFill>
                <a:srgbClr val="555555"/>
              </a:solidFill>
            </a:endParaRPr>
          </a:p>
          <a:p>
            <a:endParaRPr lang="en-US" sz="400" dirty="0" smtClean="0"/>
          </a:p>
          <a:p>
            <a:r>
              <a:rPr lang="en-US" b="1" dirty="0" smtClean="0">
                <a:solidFill>
                  <a:srgbClr val="89B938"/>
                </a:solidFill>
              </a:rPr>
              <a:t>Highest Growth Districts</a:t>
            </a:r>
          </a:p>
          <a:p>
            <a:pPr marL="171450" indent="-171450">
              <a:buFont typeface="Arial"/>
              <a:buChar char="•"/>
            </a:pPr>
            <a:r>
              <a:rPr lang="en-US" sz="1050" dirty="0" smtClean="0">
                <a:solidFill>
                  <a:srgbClr val="555555"/>
                </a:solidFill>
              </a:rPr>
              <a:t>Employees: North Marysville, Arlington</a:t>
            </a:r>
          </a:p>
          <a:p>
            <a:pPr marL="171450" indent="-171450">
              <a:buFont typeface="Arial"/>
              <a:buChar char="•"/>
            </a:pPr>
            <a:r>
              <a:rPr lang="en-US" sz="1050" dirty="0" smtClean="0">
                <a:solidFill>
                  <a:srgbClr val="555555"/>
                </a:solidFill>
              </a:rPr>
              <a:t>Households: Southeast Marysville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589-A6F2-48EF-94D1-006817D6E24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693540" y="1790924"/>
            <a:ext cx="3120286" cy="1939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2" spcCol="548640" anchor="t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spcBef>
                <a:spcPts val="309"/>
              </a:spcBef>
              <a:spcAft>
                <a:spcPts val="36"/>
              </a:spcAft>
              <a:buFont typeface="Arial"/>
              <a:buNone/>
              <a:defRPr sz="1150" b="0">
                <a:solidFill>
                  <a:srgbClr val="597924"/>
                </a:solidFill>
                <a:latin typeface="+mn-lt"/>
                <a:ea typeface="+mn-ea"/>
                <a:cs typeface="+mn-cs"/>
              </a:defRPr>
            </a:lvl1pPr>
            <a:lvl2pPr marL="530161" indent="-203176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000" b="0">
                <a:solidFill>
                  <a:srgbClr val="555555"/>
                </a:solidFill>
                <a:latin typeface="+mn-lt"/>
              </a:defRPr>
            </a:lvl2pPr>
            <a:lvl3pPr marL="815877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900" b="0">
                <a:solidFill>
                  <a:srgbClr val="555555"/>
                </a:solidFill>
                <a:latin typeface="+mn-lt"/>
              </a:defRPr>
            </a:lvl3pPr>
            <a:lvl4pPr marL="1142863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800" b="0">
                <a:solidFill>
                  <a:srgbClr val="555555"/>
                </a:solidFill>
                <a:latin typeface="+mn-lt"/>
              </a:defRPr>
            </a:lvl4pPr>
            <a:lvl5pPr marL="146984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 b="0">
                <a:solidFill>
                  <a:srgbClr val="555555"/>
                </a:solidFill>
                <a:latin typeface="+mn-lt"/>
              </a:defRPr>
            </a:lvl5pPr>
            <a:lvl6pPr marL="1926994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6pPr>
            <a:lvl7pPr marL="238413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7pPr>
            <a:lvl8pPr marL="2841284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8pPr>
            <a:lvl9pPr marL="329842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b="1" dirty="0" smtClean="0">
                <a:solidFill>
                  <a:srgbClr val="89B938"/>
                </a:solidFill>
              </a:rPr>
              <a:t>Households</a:t>
            </a:r>
          </a:p>
          <a:p>
            <a:pPr algn="ctr"/>
            <a:r>
              <a:rPr lang="en-US" sz="900" dirty="0" smtClean="0">
                <a:solidFill>
                  <a:srgbClr val="555555"/>
                </a:solidFill>
              </a:rPr>
              <a:t>City annual growth </a:t>
            </a:r>
            <a:br>
              <a:rPr lang="en-US" sz="900" dirty="0" smtClean="0">
                <a:solidFill>
                  <a:srgbClr val="555555"/>
                </a:solidFill>
              </a:rPr>
            </a:br>
            <a:r>
              <a:rPr lang="en-US" sz="900" dirty="0" smtClean="0">
                <a:solidFill>
                  <a:srgbClr val="555555"/>
                </a:solidFill>
              </a:rPr>
              <a:t>reduced from </a:t>
            </a:r>
            <a:br>
              <a:rPr lang="en-US" sz="900" dirty="0" smtClean="0">
                <a:solidFill>
                  <a:srgbClr val="555555"/>
                </a:solidFill>
              </a:rPr>
            </a:br>
            <a:r>
              <a:rPr lang="en-US" sz="1400" dirty="0" smtClean="0">
                <a:solidFill>
                  <a:srgbClr val="555555"/>
                </a:solidFill>
              </a:rPr>
              <a:t>2.3% to 2.0%</a:t>
            </a:r>
          </a:p>
          <a:p>
            <a:pPr algn="ctr"/>
            <a:endParaRPr lang="en-US" sz="900" dirty="0" smtClean="0">
              <a:solidFill>
                <a:srgbClr val="555555"/>
              </a:solidFill>
            </a:endParaRPr>
          </a:p>
          <a:p>
            <a:pPr algn="ctr"/>
            <a:r>
              <a:rPr lang="en-US" sz="900" dirty="0" smtClean="0">
                <a:solidFill>
                  <a:srgbClr val="555555"/>
                </a:solidFill>
              </a:rPr>
              <a:t>Much </a:t>
            </a:r>
            <a:br>
              <a:rPr lang="en-US" sz="900" dirty="0" smtClean="0">
                <a:solidFill>
                  <a:srgbClr val="555555"/>
                </a:solidFill>
              </a:rPr>
            </a:br>
            <a:r>
              <a:rPr lang="en-US" sz="1200" dirty="0" smtClean="0">
                <a:solidFill>
                  <a:srgbClr val="555555"/>
                </a:solidFill>
              </a:rPr>
              <a:t>less growth </a:t>
            </a:r>
            <a:br>
              <a:rPr lang="en-US" sz="1200" dirty="0" smtClean="0">
                <a:solidFill>
                  <a:srgbClr val="555555"/>
                </a:solidFill>
              </a:rPr>
            </a:br>
            <a:r>
              <a:rPr lang="en-US" sz="900" dirty="0" smtClean="0">
                <a:solidFill>
                  <a:srgbClr val="555555"/>
                </a:solidFill>
              </a:rPr>
              <a:t>in Lake Stevens</a:t>
            </a:r>
            <a:endParaRPr lang="en-US" sz="900" dirty="0">
              <a:solidFill>
                <a:srgbClr val="555555"/>
              </a:solidFill>
            </a:endParaRP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b="1" dirty="0" smtClean="0">
                <a:solidFill>
                  <a:srgbClr val="89B938"/>
                </a:solidFill>
              </a:rPr>
              <a:t>Employees</a:t>
            </a:r>
          </a:p>
          <a:p>
            <a:pPr algn="ctr"/>
            <a:r>
              <a:rPr lang="en-US" sz="1400" dirty="0" smtClean="0">
                <a:solidFill>
                  <a:srgbClr val="555555"/>
                </a:solidFill>
              </a:rPr>
              <a:t>15,700 </a:t>
            </a:r>
            <a:br>
              <a:rPr lang="en-US" sz="1400" dirty="0" smtClean="0">
                <a:solidFill>
                  <a:srgbClr val="555555"/>
                </a:solidFill>
              </a:rPr>
            </a:br>
            <a:r>
              <a:rPr lang="en-US" sz="1400" dirty="0" smtClean="0">
                <a:solidFill>
                  <a:srgbClr val="555555"/>
                </a:solidFill>
              </a:rPr>
              <a:t>more jobs</a:t>
            </a:r>
            <a:r>
              <a:rPr lang="en-US" sz="900" dirty="0" smtClean="0">
                <a:solidFill>
                  <a:srgbClr val="555555"/>
                </a:solidFill>
              </a:rPr>
              <a:t> </a:t>
            </a:r>
            <a:br>
              <a:rPr lang="en-US" sz="900" dirty="0" smtClean="0">
                <a:solidFill>
                  <a:srgbClr val="555555"/>
                </a:solidFill>
              </a:rPr>
            </a:br>
            <a:r>
              <a:rPr lang="en-US" sz="900" dirty="0" smtClean="0">
                <a:solidFill>
                  <a:srgbClr val="555555"/>
                </a:solidFill>
              </a:rPr>
              <a:t>(Marysville, Arlington, Lake Stevens, and County) </a:t>
            </a:r>
          </a:p>
          <a:p>
            <a:pPr algn="ctr"/>
            <a:r>
              <a:rPr lang="en-US" sz="1200" dirty="0" smtClean="0">
                <a:solidFill>
                  <a:srgbClr val="555555"/>
                </a:solidFill>
              </a:rPr>
              <a:t>More concentrated</a:t>
            </a:r>
            <a:r>
              <a:rPr lang="en-US" sz="900" dirty="0" smtClean="0">
                <a:solidFill>
                  <a:srgbClr val="555555"/>
                </a:solidFill>
              </a:rPr>
              <a:t> </a:t>
            </a:r>
            <a:br>
              <a:rPr lang="en-US" sz="900" dirty="0" smtClean="0">
                <a:solidFill>
                  <a:srgbClr val="555555"/>
                </a:solidFill>
              </a:rPr>
            </a:br>
            <a:r>
              <a:rPr lang="en-US" sz="900" dirty="0" smtClean="0">
                <a:solidFill>
                  <a:srgbClr val="555555"/>
                </a:solidFill>
              </a:rPr>
              <a:t>in designated urban areas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747999" y="1453037"/>
            <a:ext cx="3065827" cy="26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t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spcBef>
                <a:spcPts val="309"/>
              </a:spcBef>
              <a:spcAft>
                <a:spcPts val="36"/>
              </a:spcAft>
              <a:buFont typeface="Arial"/>
              <a:buNone/>
              <a:defRPr sz="1150" b="0">
                <a:solidFill>
                  <a:srgbClr val="597924"/>
                </a:solidFill>
                <a:latin typeface="+mn-lt"/>
                <a:ea typeface="+mn-ea"/>
                <a:cs typeface="+mn-cs"/>
              </a:defRPr>
            </a:lvl1pPr>
            <a:lvl2pPr marL="530161" indent="-203176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000" b="0">
                <a:solidFill>
                  <a:srgbClr val="555555"/>
                </a:solidFill>
                <a:latin typeface="+mn-lt"/>
              </a:defRPr>
            </a:lvl2pPr>
            <a:lvl3pPr marL="815877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900" b="0">
                <a:solidFill>
                  <a:srgbClr val="555555"/>
                </a:solidFill>
                <a:latin typeface="+mn-lt"/>
              </a:defRPr>
            </a:lvl3pPr>
            <a:lvl4pPr marL="1142863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800" b="0">
                <a:solidFill>
                  <a:srgbClr val="555555"/>
                </a:solidFill>
                <a:latin typeface="+mn-lt"/>
              </a:defRPr>
            </a:lvl4pPr>
            <a:lvl5pPr marL="146984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 b="0">
                <a:solidFill>
                  <a:srgbClr val="555555"/>
                </a:solidFill>
                <a:latin typeface="+mn-lt"/>
              </a:defRPr>
            </a:lvl5pPr>
            <a:lvl6pPr marL="1926994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6pPr>
            <a:lvl7pPr marL="238413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7pPr>
            <a:lvl8pPr marL="2841284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8pPr>
            <a:lvl9pPr marL="329842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sz="1200" u="sng" dirty="0">
                <a:solidFill>
                  <a:srgbClr val="555555"/>
                </a:solidFill>
              </a:rPr>
              <a:t>Changes in forecasts since 2008 Element</a:t>
            </a:r>
          </a:p>
        </p:txBody>
      </p:sp>
    </p:spTree>
    <p:extLst>
      <p:ext uri="{BB962C8B-B14F-4D97-AF65-F5344CB8AC3E}">
        <p14:creationId xmlns:p14="http://schemas.microsoft.com/office/powerpoint/2010/main" xmlns="" val="1002170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589-A6F2-48EF-94D1-006817D6E2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Focus Areas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555555"/>
                </a:solidFill>
              </a:rPr>
              <a:t>SR 9 Widening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555555"/>
                </a:solidFill>
              </a:rPr>
              <a:t>88th Street NE Widening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555555"/>
                </a:solidFill>
              </a:rPr>
              <a:t>I-5/156th Street NE Interchange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555555"/>
                </a:solidFill>
              </a:rPr>
              <a:t>51st Avenue NE (and 67th Avenue NE)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555555"/>
                </a:solidFill>
              </a:rPr>
              <a:t>State Avenue Widening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555555"/>
                </a:solidFill>
              </a:rPr>
              <a:t>Downtown Bypass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>
                <a:solidFill>
                  <a:srgbClr val="555555"/>
                </a:solidFill>
              </a:rPr>
              <a:t>Pedestrian System Network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>
                <a:solidFill>
                  <a:srgbClr val="555555"/>
                </a:solidFill>
              </a:rPr>
              <a:t>Bicycle System Network</a:t>
            </a:r>
            <a:endParaRPr lang="en-US" sz="1200" b="1" dirty="0">
              <a:solidFill>
                <a:srgbClr val="555555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3343046" y="-91248"/>
            <a:ext cx="3592030" cy="4206048"/>
            <a:chOff x="3343046" y="-91248"/>
            <a:chExt cx="3592030" cy="420604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9511"/>
            <a:stretch/>
          </p:blipFill>
          <p:spPr>
            <a:xfrm>
              <a:off x="3343046" y="-91248"/>
              <a:ext cx="3592030" cy="4206048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 bwMode="auto">
            <a:xfrm>
              <a:off x="6422746" y="2596896"/>
              <a:ext cx="0" cy="1199693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 flipH="1" flipV="1">
              <a:off x="5232206" y="2479856"/>
              <a:ext cx="652884" cy="38404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>
              <a:off x="5045839" y="873865"/>
              <a:ext cx="93224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>
              <a:off x="5501040" y="397158"/>
              <a:ext cx="56390" cy="623307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260548" y="1795881"/>
              <a:ext cx="28342" cy="3547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flipH="1">
              <a:off x="4016664" y="2828395"/>
              <a:ext cx="496814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H="1">
              <a:off x="4502510" y="2699309"/>
              <a:ext cx="10968" cy="126191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xmlns="" val="2319495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589-A6F2-48EF-94D1-006817D6E24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Plans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Highway and Streets</a:t>
            </a:r>
          </a:p>
          <a:p>
            <a:r>
              <a:rPr lang="en-US" dirty="0" smtClean="0"/>
              <a:t>Pedestrian System</a:t>
            </a:r>
          </a:p>
          <a:p>
            <a:r>
              <a:rPr lang="en-US" dirty="0" smtClean="0"/>
              <a:t>Bicycle System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267712" y="621792"/>
            <a:ext cx="4994376" cy="3408883"/>
            <a:chOff x="1848841" y="65840"/>
            <a:chExt cx="5413247" cy="396483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" b="-21"/>
            <a:stretch/>
          </p:blipFill>
          <p:spPr>
            <a:xfrm>
              <a:off x="4701768" y="716893"/>
              <a:ext cx="2560320" cy="33137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420"/>
            <a:stretch/>
          </p:blipFill>
          <p:spPr>
            <a:xfrm>
              <a:off x="3275304" y="387711"/>
              <a:ext cx="2560320" cy="3299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" b="-22"/>
            <a:stretch/>
          </p:blipFill>
          <p:spPr>
            <a:xfrm>
              <a:off x="1848841" y="65840"/>
              <a:ext cx="2560320" cy="33137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xmlns="" val="963219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 Improvement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0721" y="1109095"/>
            <a:ext cx="3257120" cy="163409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1050" dirty="0"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rgbClr val="89B938"/>
                </a:solidFill>
              </a:rPr>
              <a:t>Project Types</a:t>
            </a:r>
          </a:p>
          <a:p>
            <a:pPr marL="173736" indent="-171450">
              <a:buFont typeface="Arial"/>
              <a:buChar char="•"/>
            </a:pPr>
            <a:r>
              <a:rPr lang="en-US" sz="1050" dirty="0">
                <a:solidFill>
                  <a:srgbClr val="555555"/>
                </a:solidFill>
              </a:rPr>
              <a:t>Intersections/Interchanges</a:t>
            </a:r>
          </a:p>
          <a:p>
            <a:pPr marL="173736" indent="-171450">
              <a:buFont typeface="Arial"/>
              <a:buChar char="•"/>
            </a:pPr>
            <a:r>
              <a:rPr lang="en-US" sz="1050" dirty="0" smtClean="0">
                <a:solidFill>
                  <a:srgbClr val="555555"/>
                </a:solidFill>
              </a:rPr>
              <a:t>New Roadway</a:t>
            </a:r>
          </a:p>
          <a:p>
            <a:pPr marL="173736" indent="-171450">
              <a:buFont typeface="Arial"/>
              <a:buChar char="•"/>
            </a:pPr>
            <a:r>
              <a:rPr lang="en-US" sz="1050" dirty="0">
                <a:solidFill>
                  <a:srgbClr val="555555"/>
                </a:solidFill>
              </a:rPr>
              <a:t>Major Widening</a:t>
            </a:r>
          </a:p>
          <a:p>
            <a:pPr marL="173736" indent="-171450">
              <a:buFont typeface="Arial"/>
              <a:buChar char="•"/>
            </a:pPr>
            <a:r>
              <a:rPr lang="en-US" sz="1050" dirty="0" smtClean="0">
                <a:solidFill>
                  <a:srgbClr val="555555"/>
                </a:solidFill>
              </a:rPr>
              <a:t>Minor Widening/Reconstruction</a:t>
            </a:r>
          </a:p>
          <a:p>
            <a:pPr marL="173736" indent="-171450">
              <a:buFont typeface="Arial"/>
              <a:buChar char="•"/>
            </a:pPr>
            <a:r>
              <a:rPr lang="en-US" sz="1050" dirty="0" smtClean="0">
                <a:solidFill>
                  <a:srgbClr val="555555"/>
                </a:solidFill>
              </a:rPr>
              <a:t>Non-Motorized Projects</a:t>
            </a:r>
          </a:p>
          <a:p>
            <a:pPr marL="173736" indent="-171450">
              <a:buFont typeface="Arial"/>
              <a:buChar char="•"/>
            </a:pPr>
            <a:r>
              <a:rPr lang="en-US" sz="1050" dirty="0" smtClean="0">
                <a:solidFill>
                  <a:srgbClr val="555555"/>
                </a:solidFill>
              </a:rPr>
              <a:t>Citywide Programs</a:t>
            </a:r>
            <a:endParaRPr lang="en-US" sz="1050" dirty="0">
              <a:solidFill>
                <a:srgbClr val="555555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99339" y="2761670"/>
            <a:ext cx="2304872" cy="85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t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spcBef>
                <a:spcPts val="309"/>
              </a:spcBef>
              <a:spcAft>
                <a:spcPts val="36"/>
              </a:spcAft>
              <a:buFont typeface="Arial"/>
              <a:buNone/>
              <a:defRPr sz="1150" b="0">
                <a:solidFill>
                  <a:srgbClr val="597924"/>
                </a:solidFill>
                <a:latin typeface="+mn-lt"/>
                <a:ea typeface="+mn-ea"/>
                <a:cs typeface="+mn-cs"/>
              </a:defRPr>
            </a:lvl1pPr>
            <a:lvl2pPr marL="530161" indent="-203176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000" b="0">
                <a:solidFill>
                  <a:srgbClr val="555555"/>
                </a:solidFill>
                <a:latin typeface="+mn-lt"/>
              </a:defRPr>
            </a:lvl2pPr>
            <a:lvl3pPr marL="815877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900" b="0">
                <a:solidFill>
                  <a:srgbClr val="555555"/>
                </a:solidFill>
                <a:latin typeface="+mn-lt"/>
              </a:defRPr>
            </a:lvl3pPr>
            <a:lvl4pPr marL="1142863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800" b="0">
                <a:solidFill>
                  <a:srgbClr val="555555"/>
                </a:solidFill>
                <a:latin typeface="+mn-lt"/>
              </a:defRPr>
            </a:lvl4pPr>
            <a:lvl5pPr marL="146984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 b="0">
                <a:solidFill>
                  <a:srgbClr val="555555"/>
                </a:solidFill>
                <a:latin typeface="+mn-lt"/>
              </a:defRPr>
            </a:lvl5pPr>
            <a:lvl6pPr marL="1926994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6pPr>
            <a:lvl7pPr marL="238413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7pPr>
            <a:lvl8pPr marL="2841284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8pPr>
            <a:lvl9pPr marL="329842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b="1" kern="0" dirty="0" smtClean="0">
                <a:solidFill>
                  <a:srgbClr val="89B938"/>
                </a:solidFill>
              </a:rPr>
              <a:t>Timeframe</a:t>
            </a:r>
          </a:p>
          <a:p>
            <a:pPr marL="173736" indent="-171450">
              <a:buFont typeface="Arial"/>
              <a:buChar char="•"/>
            </a:pPr>
            <a:r>
              <a:rPr lang="en-US" sz="1050" kern="0" dirty="0" smtClean="0">
                <a:solidFill>
                  <a:srgbClr val="555555"/>
                </a:solidFill>
              </a:rPr>
              <a:t>Short-Range (2015-2020)</a:t>
            </a:r>
          </a:p>
          <a:p>
            <a:pPr marL="173736" indent="-171450">
              <a:buFont typeface="Arial"/>
              <a:buChar char="•"/>
            </a:pPr>
            <a:r>
              <a:rPr lang="en-US" sz="1050" kern="0" dirty="0" smtClean="0">
                <a:solidFill>
                  <a:srgbClr val="555555"/>
                </a:solidFill>
              </a:rPr>
              <a:t>Mid-Range (2021-2026)</a:t>
            </a:r>
          </a:p>
          <a:p>
            <a:pPr marL="173736" indent="-171450">
              <a:buFont typeface="Arial"/>
              <a:buChar char="•"/>
            </a:pPr>
            <a:r>
              <a:rPr lang="en-US" sz="1050" kern="0" dirty="0" smtClean="0">
                <a:solidFill>
                  <a:srgbClr val="555555"/>
                </a:solidFill>
              </a:rPr>
              <a:t>Long-Range (2027-2035)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589-A6F2-48EF-94D1-006817D6E24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3102" y="212141"/>
            <a:ext cx="2868952" cy="37124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043345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1146937"/>
            <a:ext cx="7315200" cy="22411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524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581021684"/>
              </p:ext>
            </p:extLst>
          </p:nvPr>
        </p:nvGraphicFramePr>
        <p:xfrm>
          <a:off x="2605940" y="768587"/>
          <a:ext cx="4362174" cy="303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1087"/>
                <a:gridCol w="2181087"/>
              </a:tblGrid>
              <a:tr h="492288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79210" marR="79210" marT="39605" marB="396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Costs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826 M Total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79210" marR="79210" marT="39605" marB="3960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2288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Revenue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479 M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Total </a:t>
                      </a:r>
                      <a:endParaRPr lang="en-US" sz="1600" b="1" dirty="0"/>
                    </a:p>
                  </a:txBody>
                  <a:tcPr marL="79210" marR="79210" marT="39605" marB="39605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(Unfunded)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79210" marR="79210" marT="39605" marB="3960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6563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HIGH</a:t>
                      </a:r>
                    </a:p>
                    <a:p>
                      <a:pPr algn="ctr"/>
                      <a:r>
                        <a:rPr lang="en-US" sz="2100" b="1" dirty="0" smtClean="0">
                          <a:solidFill>
                            <a:schemeClr val="bg1"/>
                          </a:solidFill>
                        </a:rPr>
                        <a:t>+111 M</a:t>
                      </a:r>
                      <a:endParaRPr lang="en-US" sz="2100" b="1" dirty="0">
                        <a:solidFill>
                          <a:schemeClr val="bg1"/>
                        </a:solidFill>
                      </a:endParaRPr>
                    </a:p>
                  </a:txBody>
                  <a:tcPr marL="79210" marR="79210" marT="39605" marB="39605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B2E7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Capital Projects</a:t>
                      </a:r>
                    </a:p>
                    <a:p>
                      <a:pPr algn="ctr"/>
                      <a:r>
                        <a:rPr lang="en-US" sz="2100" b="1" dirty="0" smtClean="0">
                          <a:solidFill>
                            <a:schemeClr val="bg1"/>
                          </a:solidFill>
                        </a:rPr>
                        <a:t>664 M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79210" marR="79210" marT="39605" marB="3960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790433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TREND</a:t>
                      </a:r>
                    </a:p>
                    <a:p>
                      <a:pPr algn="ctr"/>
                      <a:r>
                        <a:rPr lang="en-US" sz="2100" b="1" dirty="0" smtClean="0">
                          <a:solidFill>
                            <a:schemeClr val="bg1"/>
                          </a:solidFill>
                        </a:rPr>
                        <a:t>368 M</a:t>
                      </a:r>
                      <a:endParaRPr lang="en-US" sz="2100" b="1" dirty="0">
                        <a:solidFill>
                          <a:schemeClr val="bg1"/>
                        </a:solidFill>
                      </a:endParaRPr>
                    </a:p>
                  </a:txBody>
                  <a:tcPr marL="79210" marR="79210" marT="39605" marB="3960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79210" marR="79210" marT="39605" marB="3960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374138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139 M Maintenance and Operations</a:t>
                      </a:r>
                      <a:endParaRPr lang="en-US" sz="1000" dirty="0"/>
                    </a:p>
                  </a:txBody>
                  <a:tcPr marL="79210" marR="79210" marT="39605" marB="3960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32469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23 M Bonds</a:t>
                      </a:r>
                      <a:endParaRPr lang="en-US" sz="1000" dirty="0"/>
                    </a:p>
                  </a:txBody>
                  <a:tcPr marL="79210" marR="79210" marT="39605" marB="3960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98" y="1619543"/>
            <a:ext cx="1623765" cy="1126952"/>
          </a:xfrm>
        </p:spPr>
        <p:txBody>
          <a:bodyPr/>
          <a:lstStyle/>
          <a:p>
            <a:r>
              <a:rPr lang="en-US" sz="2000" dirty="0" smtClean="0"/>
              <a:t>Financing Program – Summary </a:t>
            </a:r>
            <a:br>
              <a:rPr lang="en-US" sz="2000" dirty="0" smtClean="0"/>
            </a:br>
            <a:r>
              <a:rPr lang="en-US" sz="2000" dirty="0" smtClean="0"/>
              <a:t>2015 to 2035</a:t>
            </a:r>
            <a:br>
              <a:rPr lang="en-US" sz="2000" dirty="0" smtClean="0"/>
            </a:br>
            <a:r>
              <a:rPr lang="en-US" sz="1200" dirty="0" smtClean="0"/>
              <a:t>(2015 Dollars)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589-A6F2-48EF-94D1-006817D6E24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09164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C7589-A6F2-48EF-94D1-006817D6E24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Commission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4731" y="206959"/>
            <a:ext cx="2871634" cy="3716232"/>
          </a:xfr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355600" y="1333500"/>
            <a:ext cx="27606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5298" tIns="32649" rIns="65298" bIns="32649" numCol="1" anchor="t" anchorCtr="0" compatLnSpc="1">
            <a:prstTxWarp prst="textNoShape">
              <a:avLst/>
            </a:prstTxWarp>
          </a:bodyPr>
          <a:lstStyle>
            <a:lvl1pPr marL="0" indent="0" algn="l" defTabSz="652385" rtl="0" eaLnBrk="1" fontAlgn="base" hangingPunct="1">
              <a:spcBef>
                <a:spcPts val="309"/>
              </a:spcBef>
              <a:spcAft>
                <a:spcPts val="36"/>
              </a:spcAft>
              <a:buFont typeface="Arial"/>
              <a:buNone/>
              <a:defRPr sz="1150" b="0">
                <a:solidFill>
                  <a:srgbClr val="597924"/>
                </a:solidFill>
                <a:latin typeface="+mn-lt"/>
                <a:ea typeface="+mn-ea"/>
                <a:cs typeface="+mn-cs"/>
              </a:defRPr>
            </a:lvl1pPr>
            <a:lvl2pPr marL="530161" indent="-203176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000" b="0">
                <a:solidFill>
                  <a:srgbClr val="555555"/>
                </a:solidFill>
                <a:latin typeface="+mn-lt"/>
              </a:defRPr>
            </a:lvl2pPr>
            <a:lvl3pPr marL="815877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900" b="0">
                <a:solidFill>
                  <a:srgbClr val="555555"/>
                </a:solidFill>
                <a:latin typeface="+mn-lt"/>
              </a:defRPr>
            </a:lvl3pPr>
            <a:lvl4pPr marL="1142863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800" b="0">
                <a:solidFill>
                  <a:srgbClr val="555555"/>
                </a:solidFill>
                <a:latin typeface="+mn-lt"/>
              </a:defRPr>
            </a:lvl4pPr>
            <a:lvl5pPr marL="146984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 b="0">
                <a:solidFill>
                  <a:srgbClr val="555555"/>
                </a:solidFill>
                <a:latin typeface="+mn-lt"/>
              </a:defRPr>
            </a:lvl5pPr>
            <a:lvl6pPr marL="1926994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6pPr>
            <a:lvl7pPr marL="238413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7pPr>
            <a:lvl8pPr marL="2841284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8pPr>
            <a:lvl9pPr marL="3298429" indent="-163493" algn="l" defTabSz="652385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+mn-lt"/>
              </a:defRPr>
            </a:lvl9pPr>
          </a:lstStyle>
          <a:p>
            <a:pPr marL="171450" indent="-171450">
              <a:buFont typeface="Arial"/>
              <a:buChar char="•"/>
            </a:pPr>
            <a:r>
              <a:rPr lang="en-US" sz="1200" kern="0" dirty="0" smtClean="0">
                <a:solidFill>
                  <a:srgbClr val="555555"/>
                </a:solidFill>
              </a:rPr>
              <a:t>Presented April 28, 2015</a:t>
            </a:r>
          </a:p>
          <a:p>
            <a:pPr marL="171450" indent="-171450">
              <a:buFont typeface="Arial"/>
              <a:buChar char="•"/>
            </a:pPr>
            <a:r>
              <a:rPr lang="en-US" sz="1200" kern="0" dirty="0" smtClean="0">
                <a:solidFill>
                  <a:srgbClr val="555555"/>
                </a:solidFill>
              </a:rPr>
              <a:t>Comments/questions documented</a:t>
            </a:r>
          </a:p>
          <a:p>
            <a:pPr marL="171450" indent="-171450">
              <a:buFont typeface="Arial"/>
              <a:buChar char="•"/>
            </a:pPr>
            <a:r>
              <a:rPr lang="en-US" sz="1200" kern="0" dirty="0" smtClean="0">
                <a:solidFill>
                  <a:srgbClr val="555555"/>
                </a:solidFill>
              </a:rPr>
              <a:t>Follow-up analysis</a:t>
            </a:r>
          </a:p>
          <a:p>
            <a:pPr marL="171450" indent="-171450">
              <a:buFont typeface="Arial"/>
              <a:buChar char="•"/>
            </a:pPr>
            <a:r>
              <a:rPr lang="en-US" sz="1200" kern="0" dirty="0" smtClean="0">
                <a:solidFill>
                  <a:srgbClr val="555555"/>
                </a:solidFill>
              </a:rPr>
              <a:t>Addressed comments, updated Transportation Element</a:t>
            </a:r>
          </a:p>
          <a:p>
            <a:pPr marL="171450" indent="-171450">
              <a:buFont typeface="Arial"/>
              <a:buChar char="•"/>
            </a:pPr>
            <a:r>
              <a:rPr lang="en-US" sz="1200" kern="0" dirty="0" smtClean="0">
                <a:solidFill>
                  <a:srgbClr val="555555"/>
                </a:solidFill>
              </a:rPr>
              <a:t>Staff addressed Commission on June X, 2015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xmlns="" val="2868029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4 Transpo PPT template WideScreen">
  <a:themeElements>
    <a:clrScheme name="Custom 5">
      <a:dk1>
        <a:srgbClr val="2F2B20"/>
      </a:dk1>
      <a:lt1>
        <a:srgbClr val="FFFFFF"/>
      </a:lt1>
      <a:dk2>
        <a:srgbClr val="143C84"/>
      </a:dk2>
      <a:lt2>
        <a:srgbClr val="DFDCB7"/>
      </a:lt2>
      <a:accent1>
        <a:srgbClr val="555555"/>
      </a:accent1>
      <a:accent2>
        <a:srgbClr val="18B0D4"/>
      </a:accent2>
      <a:accent3>
        <a:srgbClr val="72B95A"/>
      </a:accent3>
      <a:accent4>
        <a:srgbClr val="2B2E77"/>
      </a:accent4>
      <a:accent5>
        <a:srgbClr val="E06714"/>
      </a:accent5>
      <a:accent6>
        <a:srgbClr val="127C8A"/>
      </a:accent6>
      <a:hlink>
        <a:srgbClr val="D25814"/>
      </a:hlink>
      <a:folHlink>
        <a:srgbClr val="92111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52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52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9AEB8A2D6E734C9E845F29D3B16CE6" ma:contentTypeVersion="0" ma:contentTypeDescription="Create a new document." ma:contentTypeScope="" ma:versionID="3aedd397ace357e8f53b0d634447f3a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AD514F0E-739C-4652-AD50-EA8AB788DA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E5EA4C-E79B-4C6D-BEFF-3E8DB6ABAF5F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530C40C-72A9-4516-941F-DB5C27370F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2014 Transpo PPT template WideScreen.potx</Template>
  <TotalTime>9955</TotalTime>
  <Words>259</Words>
  <Application>Microsoft Office PowerPoint</Application>
  <PresentationFormat>Custom</PresentationFormat>
  <Paragraphs>87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2014 Transpo PPT template WideScreen</vt:lpstr>
      <vt:lpstr>Slide 1</vt:lpstr>
      <vt:lpstr>Transportation Element Objectives</vt:lpstr>
      <vt:lpstr>Land Use Growth – 2014 to 2035</vt:lpstr>
      <vt:lpstr>Analysis Focus Areas</vt:lpstr>
      <vt:lpstr>System Plans</vt:lpstr>
      <vt:lpstr>Transportation Improvement Projects</vt:lpstr>
      <vt:lpstr>Financing Program – Summary  2015 to 2035 (2015 Dollars)</vt:lpstr>
      <vt:lpstr>Planning Commission</vt:lpstr>
    </vt:vector>
  </TitlesOfParts>
  <Company>The Transpo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ViaCity, RDI &amp; FTA Policy</dc:title>
  <dc:creator>Andy Mortensen</dc:creator>
  <dc:description>Base file set for Andy and Don General Marketing</dc:description>
  <cp:lastModifiedBy>jlamoureux</cp:lastModifiedBy>
  <cp:revision>1018</cp:revision>
  <cp:lastPrinted>2015-03-18T22:06:13Z</cp:lastPrinted>
  <dcterms:created xsi:type="dcterms:W3CDTF">2009-11-18T15:12:37Z</dcterms:created>
  <dcterms:modified xsi:type="dcterms:W3CDTF">2015-06-25T02:09:21Z</dcterms:modified>
  <cp:category>ViaCity FTA Policy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0x0101009E9AEB8A2D6E734C9E845F29D3B16CE6</vt:lpwstr>
  </property>
</Properties>
</file>